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2"/>
  </p:notesMasterIdLst>
  <p:handoutMasterIdLst>
    <p:handoutMasterId r:id="rId63"/>
  </p:handoutMasterIdLst>
  <p:sldIdLst>
    <p:sldId id="256" r:id="rId2"/>
    <p:sldId id="298" r:id="rId3"/>
    <p:sldId id="257" r:id="rId4"/>
    <p:sldId id="406" r:id="rId5"/>
    <p:sldId id="436" r:id="rId6"/>
    <p:sldId id="258" r:id="rId7"/>
    <p:sldId id="405" r:id="rId8"/>
    <p:sldId id="443" r:id="rId9"/>
    <p:sldId id="416" r:id="rId10"/>
    <p:sldId id="403" r:id="rId11"/>
    <p:sldId id="395" r:id="rId12"/>
    <p:sldId id="382" r:id="rId13"/>
    <p:sldId id="303" r:id="rId14"/>
    <p:sldId id="302" r:id="rId15"/>
    <p:sldId id="371" r:id="rId16"/>
    <p:sldId id="372" r:id="rId17"/>
    <p:sldId id="373" r:id="rId18"/>
    <p:sldId id="417" r:id="rId19"/>
    <p:sldId id="428" r:id="rId20"/>
    <p:sldId id="440" r:id="rId21"/>
    <p:sldId id="441" r:id="rId22"/>
    <p:sldId id="433" r:id="rId23"/>
    <p:sldId id="375" r:id="rId24"/>
    <p:sldId id="392" r:id="rId25"/>
    <p:sldId id="393" r:id="rId26"/>
    <p:sldId id="439" r:id="rId27"/>
    <p:sldId id="376" r:id="rId28"/>
    <p:sldId id="411" r:id="rId29"/>
    <p:sldId id="412" r:id="rId30"/>
    <p:sldId id="434" r:id="rId31"/>
    <p:sldId id="410" r:id="rId32"/>
    <p:sldId id="378" r:id="rId33"/>
    <p:sldId id="427" r:id="rId34"/>
    <p:sldId id="431" r:id="rId35"/>
    <p:sldId id="432" r:id="rId36"/>
    <p:sldId id="430" r:id="rId37"/>
    <p:sldId id="437" r:id="rId38"/>
    <p:sldId id="444" r:id="rId39"/>
    <p:sldId id="445" r:id="rId40"/>
    <p:sldId id="446" r:id="rId41"/>
    <p:sldId id="420" r:id="rId42"/>
    <p:sldId id="447" r:id="rId43"/>
    <p:sldId id="448" r:id="rId44"/>
    <p:sldId id="449" r:id="rId45"/>
    <p:sldId id="452" r:id="rId46"/>
    <p:sldId id="453" r:id="rId47"/>
    <p:sldId id="450" r:id="rId48"/>
    <p:sldId id="454" r:id="rId49"/>
    <p:sldId id="422" r:id="rId50"/>
    <p:sldId id="423" r:id="rId51"/>
    <p:sldId id="424" r:id="rId52"/>
    <p:sldId id="425" r:id="rId53"/>
    <p:sldId id="418" r:id="rId54"/>
    <p:sldId id="384" r:id="rId55"/>
    <p:sldId id="394" r:id="rId56"/>
    <p:sldId id="390" r:id="rId57"/>
    <p:sldId id="388" r:id="rId58"/>
    <p:sldId id="414" r:id="rId59"/>
    <p:sldId id="415" r:id="rId60"/>
    <p:sldId id="435" r:id="rId61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73.900000000000006</c:v>
                </c:pt>
                <c:pt idx="1">
                  <c:v>24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NULL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7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12/12/2013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12/12/2013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about 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smtClean="0"/>
              <a:t>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5120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B0043DF-B8E4-496F-B151-EDF8E7F527D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Calculate</a:t>
            </a:r>
            <a:r>
              <a:rPr lang="en-US" baseline="0" dirty="0" smtClean="0"/>
              <a:t> the Bremsstrahlung spectrum for HIGS beam using GEANT4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 System.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acoustic signal will suppress neutron events (?). What is the expected background from 3-alpha?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1.png"/><Relationship Id="rId4" Type="http://schemas.openxmlformats.org/officeDocument/2006/relationships/image" Target="../media/image2.jpeg"/><Relationship Id="rId9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26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w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5.jp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67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64.w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6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63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65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74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70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7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32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7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3.bin"/><Relationship Id="rId10" Type="http://schemas.openxmlformats.org/officeDocument/2006/relationships/image" Target="../media/image7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7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8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7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43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8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86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1.bin"/><Relationship Id="rId14" Type="http://schemas.openxmlformats.org/officeDocument/2006/relationships/image" Target="../media/image88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13" Type="http://schemas.openxmlformats.org/officeDocument/2006/relationships/oleObject" Target="../embeddings/oleObject48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9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93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gif"/><Relationship Id="rId4" Type="http://schemas.openxmlformats.org/officeDocument/2006/relationships/image" Target="../media/image10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gif"/><Relationship Id="rId5" Type="http://schemas.openxmlformats.org/officeDocument/2006/relationships/image" Target="../media/image103.gif"/><Relationship Id="rId4" Type="http://schemas.openxmlformats.org/officeDocument/2006/relationships/image" Target="../media/image102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gif"/><Relationship Id="rId4" Type="http://schemas.openxmlformats.org/officeDocument/2006/relationships/image" Target="../media/image105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0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gif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gif"/><Relationship Id="rId5" Type="http://schemas.openxmlformats.org/officeDocument/2006/relationships/image" Target="../media/image113.gif"/><Relationship Id="rId4" Type="http://schemas.openxmlformats.org/officeDocument/2006/relationships/image" Target="../media/image112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jpe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2F4D8E"/>
                </a:solidFill>
              </a:rPr>
              <a:t>16</a:t>
            </a:r>
            <a:r>
              <a:rPr lang="en-US" sz="2800" dirty="0" smtClean="0">
                <a:solidFill>
                  <a:srgbClr val="2F4D8E"/>
                </a:solidFill>
              </a:rPr>
              <a:t>O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28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err="1" smtClean="0">
                <a:solidFill>
                  <a:srgbClr val="2F4D8E"/>
                </a:solidFill>
              </a:rPr>
              <a:t>,</a:t>
            </a:r>
            <a:r>
              <a:rPr lang="en-US" sz="28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2800" baseline="30000" dirty="0" smtClean="0">
                <a:solidFill>
                  <a:srgbClr val="2F4D8E"/>
                </a:solidFill>
              </a:rPr>
              <a:t>12</a:t>
            </a:r>
            <a:r>
              <a:rPr lang="en-US" sz="2800" dirty="0" smtClean="0">
                <a:solidFill>
                  <a:srgbClr val="2F4D8E"/>
                </a:solidFill>
              </a:rPr>
              <a:t>C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1"/>
            <a:ext cx="4511175" cy="93210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2F4D8E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2F4D8E"/>
                </a:solidFill>
                <a:latin typeface="+mj-lt"/>
              </a:rPr>
              <a:t>January 9, 2014</a:t>
            </a:r>
            <a:endParaRPr lang="en-US" sz="2400" dirty="0">
              <a:solidFill>
                <a:srgbClr val="2F4D8E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Z94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7618" y="353189"/>
            <a:ext cx="5000796" cy="600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ascade_Sfacto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32" y="2767522"/>
            <a:ext cx="3902329" cy="234761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6830" y="2536627"/>
            <a:ext cx="1637814" cy="46178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ea typeface="Arial" charset="0"/>
                <a:cs typeface="Arial" charset="0"/>
              </a:rPr>
              <a:t>S(300)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830" y="5115139"/>
            <a:ext cx="2333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Kunz 2001, </a:t>
            </a:r>
            <a:r>
              <a:rPr lang="en-US" dirty="0" err="1" smtClean="0"/>
              <a:t>Matei</a:t>
            </a:r>
            <a:r>
              <a:rPr lang="en-US" dirty="0" smtClean="0"/>
              <a:t> 2006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4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145293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4000" dirty="0">
                <a:solidFill>
                  <a:srgbClr val="2F4D8E"/>
                </a:solidFill>
                <a:latin typeface="Minion Pro"/>
              </a:rPr>
              <a:t>efforts in search of the holy grail of astrophysics</a:t>
            </a:r>
            <a:r>
              <a:rPr lang="en-US" sz="4000" dirty="0" smtClean="0">
                <a:solidFill>
                  <a:srgbClr val="2F4D8E"/>
                </a:solidFill>
                <a:latin typeface="Minion Pro"/>
              </a:rPr>
              <a:t>: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>
                <a:solidFill>
                  <a:srgbClr val="2F4D8E"/>
                </a:solidFill>
              </a:rPr>
              <a:t>,</a:t>
            </a:r>
            <a:r>
              <a:rPr lang="en-US" sz="40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1108765"/>
              </p:ext>
            </p:extLst>
          </p:nvPr>
        </p:nvGraphicFramePr>
        <p:xfrm>
          <a:off x="4076699" y="1873496"/>
          <a:ext cx="4953001" cy="4289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412"/>
                <a:gridCol w="874059"/>
                <a:gridCol w="1076127"/>
                <a:gridCol w="846803"/>
                <a:gridCol w="990600"/>
              </a:tblGrid>
              <a:tr h="1088824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Expt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current</a:t>
                      </a:r>
                      <a:r>
                        <a:rPr lang="en-US" sz="1800" baseline="0" dirty="0" smtClean="0"/>
                        <a:t> (mA)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Detector</a:t>
                      </a:r>
                    </a:p>
                    <a:p>
                      <a:r>
                        <a:rPr lang="en-US" sz="1800" dirty="0" err="1" smtClean="0"/>
                        <a:t>Effic</a:t>
                      </a:r>
                      <a:r>
                        <a:rPr lang="en-US" sz="1800" dirty="0" smtClean="0"/>
                        <a:t>. (%)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Target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Meas. Time</a:t>
                      </a:r>
                    </a:p>
                    <a:p>
                      <a:r>
                        <a:rPr lang="en-US" sz="1800" dirty="0" smtClean="0"/>
                        <a:t>(h)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Redder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0.7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Ge</a:t>
                      </a:r>
                      <a:r>
                        <a:rPr lang="en-US" sz="1800" dirty="0" smtClean="0"/>
                        <a:t>, 35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12C,</a:t>
                      </a:r>
                      <a:r>
                        <a:rPr lang="en-US" sz="1800" baseline="0" dirty="0" smtClean="0"/>
                        <a:t> ~3E18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900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Ouellet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0.03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Ge</a:t>
                      </a:r>
                      <a:r>
                        <a:rPr lang="en-US" sz="1800" dirty="0" smtClean="0"/>
                        <a:t>, 30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12C, 5E18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1950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Roters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0.02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BGO, 270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4He,</a:t>
                      </a:r>
                    </a:p>
                    <a:p>
                      <a:r>
                        <a:rPr lang="en-US" sz="1800" smtClean="0"/>
                        <a:t>1E19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5000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Kunz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0.45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Ge</a:t>
                      </a:r>
                      <a:r>
                        <a:rPr lang="en-US" sz="1800" dirty="0" smtClean="0"/>
                        <a:t>, 100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12C,</a:t>
                      </a:r>
                    </a:p>
                    <a:p>
                      <a:r>
                        <a:rPr lang="en-US" sz="1800" dirty="0" smtClean="0"/>
                        <a:t>3E18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700</a:t>
                      </a:r>
                      <a:endParaRPr lang="en-US" sz="1800" dirty="0"/>
                    </a:p>
                  </a:txBody>
                  <a:tcPr marT="45723" marB="45723"/>
                </a:tc>
              </a:tr>
              <a:tr h="6401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EUROGAM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0.34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Ge</a:t>
                      </a:r>
                      <a:r>
                        <a:rPr lang="en-US" sz="1800" dirty="0" smtClean="0"/>
                        <a:t>, 70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1E19</a:t>
                      </a:r>
                      <a:endParaRPr lang="en-US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2100</a:t>
                      </a:r>
                      <a:endParaRPr lang="en-US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0" y="1816345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Luminosity ~ 1E34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Efficiency ~ 1E-3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baseline="300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b="1" baseline="30000" dirty="0" smtClean="0"/>
              <a:t>16</a:t>
            </a:r>
            <a:r>
              <a:rPr lang="en-US" sz="2400" b="1" dirty="0" smtClean="0"/>
              <a:t>O(</a:t>
            </a:r>
            <a:r>
              <a:rPr lang="en-US" sz="2400" b="1" dirty="0" smtClean="0">
                <a:latin typeface="Symbol" pitchFamily="18" charset="2"/>
              </a:rPr>
              <a:t>g,a</a:t>
            </a:r>
            <a:r>
              <a:rPr lang="en-US" sz="2400" b="1" dirty="0" smtClean="0"/>
              <a:t>)</a:t>
            </a:r>
            <a:r>
              <a:rPr lang="en-US" sz="2400" b="1" baseline="30000" dirty="0" smtClean="0"/>
              <a:t>12</a:t>
            </a:r>
            <a:r>
              <a:rPr lang="en-US" sz="2400" b="1" dirty="0" smtClean="0"/>
              <a:t>C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err="1" smtClean="0"/>
              <a:t>Lum</a:t>
            </a:r>
            <a:r>
              <a:rPr lang="en-US" sz="2400" dirty="0" smtClean="0"/>
              <a:t>(</a:t>
            </a:r>
            <a:r>
              <a:rPr lang="en-US" sz="2400" dirty="0" err="1" smtClean="0"/>
              <a:t>HI</a:t>
            </a:r>
            <a:r>
              <a:rPr lang="en-US" sz="2400" dirty="0" err="1" smtClean="0">
                <a:latin typeface="Symbol" pitchFamily="18" charset="2"/>
              </a:rPr>
              <a:t>g</a:t>
            </a:r>
            <a:r>
              <a:rPr lang="en-US" sz="2400" dirty="0" err="1" smtClean="0"/>
              <a:t>S</a:t>
            </a:r>
            <a:r>
              <a:rPr lang="en-US" sz="2400" dirty="0" smtClean="0"/>
              <a:t>) ~ 4E30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err="1" smtClean="0"/>
              <a:t>Lum</a:t>
            </a:r>
            <a:r>
              <a:rPr lang="en-US" sz="2400" dirty="0" smtClean="0"/>
              <a:t>(JLab) ~ 8E31 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>
                <a:latin typeface="+mj-lt"/>
              </a:rPr>
              <a:t>10 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>
                <a:latin typeface="+mj-lt"/>
              </a:rPr>
              <a:t>A , top 100 keV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dirty="0" smtClean="0">
              <a:latin typeface="Symbol" pitchFamily="18" charset="2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baseline="-25000" dirty="0" smtClean="0">
                <a:latin typeface="Symbol" pitchFamily="18" charset="2"/>
              </a:rPr>
              <a:t>g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</a:t>
            </a: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baseline="-25000" dirty="0" smtClean="0">
                <a:latin typeface="Symbol" pitchFamily="18" charset="2"/>
              </a:rPr>
              <a:t>a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~ 60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Bubble chamber: solid angle x efficiency = 100%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597" y="6356350"/>
            <a:ext cx="1488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baseline="30000" dirty="0" smtClean="0"/>
              <a:t>4</a:t>
            </a:r>
            <a:r>
              <a:rPr lang="en-US" b="1" dirty="0" smtClean="0"/>
              <a:t>He(</a:t>
            </a:r>
            <a:r>
              <a:rPr lang="en-US" b="1" baseline="30000" dirty="0" smtClean="0"/>
              <a:t>12</a:t>
            </a:r>
            <a:r>
              <a:rPr lang="en-US" b="1" dirty="0" smtClean="0"/>
              <a:t>C,</a:t>
            </a:r>
            <a:r>
              <a:rPr lang="en-US" b="1" baseline="30000" dirty="0"/>
              <a:t> </a:t>
            </a:r>
            <a:r>
              <a:rPr lang="en-US" b="1" baseline="30000" dirty="0" smtClean="0"/>
              <a:t>16</a:t>
            </a:r>
            <a:r>
              <a:rPr lang="en-US" b="1" dirty="0" smtClean="0"/>
              <a:t>O)</a:t>
            </a:r>
            <a:r>
              <a:rPr lang="en-US" b="1" dirty="0" smtClean="0">
                <a:latin typeface="Symbol" pitchFamily="18" charset="2"/>
              </a:rPr>
              <a:t>g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2858096" y="6324084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baseline="30000" dirty="0" smtClean="0"/>
              <a:t>12</a:t>
            </a:r>
            <a:r>
              <a:rPr lang="en-US" b="1" dirty="0" smtClean="0"/>
              <a:t>C(</a:t>
            </a:r>
            <a:r>
              <a:rPr lang="en-US" b="1" dirty="0" smtClean="0">
                <a:latin typeface="Symbol" pitchFamily="18" charset="2"/>
              </a:rPr>
              <a:t>a,g</a:t>
            </a:r>
            <a:r>
              <a:rPr lang="en-US" b="1" dirty="0" smtClean="0"/>
              <a:t>)</a:t>
            </a:r>
            <a:r>
              <a:rPr lang="en-US" b="1" baseline="30000" dirty="0" smtClean="0"/>
              <a:t>16</a:t>
            </a:r>
            <a:r>
              <a:rPr lang="en-US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7491"/>
            <a:ext cx="8229600" cy="7538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err="1" smtClean="0">
                <a:solidFill>
                  <a:srgbClr val="2F4D8E"/>
                </a:solidFill>
              </a:rPr>
              <a:t>,</a:t>
            </a:r>
            <a:r>
              <a:rPr lang="en-US" sz="4000" dirty="0" err="1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factor_c12ag cop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566578"/>
            <a:ext cx="5600699" cy="3657600"/>
          </a:xfrm>
          <a:prstGeom prst="rect">
            <a:avLst/>
          </a:prstGeom>
        </p:spPr>
      </p:pic>
      <p:graphicFrame>
        <p:nvGraphicFramePr>
          <p:cNvPr id="6" name="Group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546795"/>
              </p:ext>
            </p:extLst>
          </p:nvPr>
        </p:nvGraphicFramePr>
        <p:xfrm>
          <a:off x="6783388" y="2379784"/>
          <a:ext cx="2133600" cy="3629025"/>
        </p:xfrm>
        <a:graphic>
          <a:graphicData uri="http://schemas.openxmlformats.org/drawingml/2006/table">
            <a:tbl>
              <a:tblPr/>
              <a:tblGrid>
                <a:gridCol w="1066800"/>
                <a:gridCol w="1066800"/>
              </a:tblGrid>
              <a:tr h="752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Author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S(300keV)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(keV-b)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Buchmann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(2005)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102-198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Caughlan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and Fowler (1988)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120-220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Hammer (2005)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162+-39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49924" y="6224178"/>
            <a:ext cx="3506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Stellar helium burning at E=300 keV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056142"/>
              </p:ext>
            </p:extLst>
          </p:nvPr>
        </p:nvGraphicFramePr>
        <p:xfrm>
          <a:off x="833927" y="1736725"/>
          <a:ext cx="27273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10" name="Equation" r:id="rId6" imgW="1231560" imgH="241200" progId="Equation.3">
                  <p:embed/>
                </p:oleObj>
              </mc:Choice>
              <mc:Fallback>
                <p:oleObj name="Equation" r:id="rId6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927" y="1736725"/>
                        <a:ext cx="27273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231960"/>
              </p:ext>
            </p:extLst>
          </p:nvPr>
        </p:nvGraphicFramePr>
        <p:xfrm>
          <a:off x="4161203" y="1247959"/>
          <a:ext cx="3203575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11" name="Equation" r:id="rId8" imgW="1447560" imgH="495000" progId="Equation.3">
                  <p:embed/>
                </p:oleObj>
              </mc:Choice>
              <mc:Fallback>
                <p:oleObj name="Equation" r:id="rId8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1203" y="1247959"/>
                        <a:ext cx="3203575" cy="109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phaseSpac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5428" y="1561189"/>
            <a:ext cx="5028572" cy="388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82712" y="2292774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/>
                <a:t>12</a:t>
              </a:r>
              <a:r>
                <a:rPr lang="en-US" sz="2400" dirty="0" smtClean="0"/>
                <a:t>C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Symbol" charset="2"/>
                  <a:cs typeface="Symbol" charset="2"/>
                </a:rPr>
                <a:t>a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/>
                <a:t>16</a:t>
              </a:r>
              <a:r>
                <a:rPr lang="en-US" sz="2400" dirty="0" smtClean="0"/>
                <a:t>O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</p:grpSp>
      <p:pic>
        <p:nvPicPr>
          <p:cNvPr id="17" name="Picture 16" descr="detailedBalance_equati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6" y="5024800"/>
            <a:ext cx="3466521" cy="103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8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4000" dirty="0" smtClean="0">
                <a:cs typeface="Arial" pitchFamily="34" charset="0"/>
              </a:rPr>
              <a:t>,</a:t>
            </a:r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4000" dirty="0" smtClean="0">
                <a:cs typeface="Arial" pitchFamily="34" charset="0"/>
              </a:rPr>
              <a:t> </a:t>
            </a:r>
            <a:r>
              <a:rPr lang="en-US" sz="4000" dirty="0">
                <a:cs typeface="Arial" pitchFamily="34" charset="0"/>
              </a:rPr>
              <a:t>and </a:t>
            </a:r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4000" dirty="0" smtClean="0">
                <a:cs typeface="Arial" pitchFamily="34" charset="0"/>
              </a:rPr>
              <a:t>,</a:t>
            </a:r>
            <a:r>
              <a:rPr lang="en-US" sz="4000" dirty="0" smtClean="0"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4000" dirty="0" smtClean="0">
                <a:cs typeface="Arial" pitchFamily="34" charset="0"/>
              </a:rPr>
              <a:t> </a:t>
            </a:r>
            <a:r>
              <a:rPr lang="en-US" sz="4000" dirty="0">
                <a:cs typeface="Arial" pitchFamily="34" charset="0"/>
              </a:rPr>
              <a:t>– </a:t>
            </a:r>
            <a:r>
              <a:rPr lang="en-US" sz="4000" dirty="0">
                <a:latin typeface="Minion Pro"/>
                <a:cs typeface="Arial" pitchFamily="34" charset="0"/>
              </a:rPr>
              <a:t>Reciprocity Relation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l-GR" sz="2400" dirty="0">
                <a:solidFill>
                  <a:prstClr val="black"/>
                </a:solidFill>
                <a:cs typeface="Arial" pitchFamily="34" charset="0"/>
              </a:rPr>
              <a:t>α</a:t>
            </a: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>
                <a:solidFill>
                  <a:prstClr val="black"/>
                </a:solidFill>
                <a:cs typeface="Arial" pitchFamily="34" charset="0"/>
              </a:rPr>
              <a:t> γ</a:t>
            </a:r>
            <a:r>
              <a:rPr lang="en-US" sz="2400" dirty="0">
                <a:solidFill>
                  <a:prstClr val="black"/>
                </a:solidFill>
              </a:rPr>
              <a:t>)B: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>
                <a:cs typeface="Arial" pitchFamily="34" charset="0"/>
              </a:rPr>
              <a:t>(</a:t>
            </a:r>
            <a:r>
              <a:rPr lang="el-GR" sz="2400" dirty="0">
                <a:cs typeface="Arial" pitchFamily="34" charset="0"/>
              </a:rPr>
              <a:t>γ</a:t>
            </a:r>
            <a:r>
              <a:rPr lang="en-US" sz="2400" dirty="0">
                <a:cs typeface="Arial" pitchFamily="34" charset="0"/>
              </a:rPr>
              <a:t>,</a:t>
            </a:r>
            <a:r>
              <a:rPr lang="el-GR" sz="2400" dirty="0">
                <a:cs typeface="Arial" pitchFamily="34" charset="0"/>
              </a:rPr>
              <a:t>α</a:t>
            </a:r>
            <a:r>
              <a:rPr lang="en-US" sz="2400" dirty="0">
                <a:cs typeface="Arial" pitchFamily="34" charset="0"/>
              </a:rPr>
              <a:t>) is over two orders of 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>
                <a:cs typeface="Arial" pitchFamily="34" charset="0"/>
              </a:rPr>
              <a:t>(</a:t>
            </a:r>
            <a:r>
              <a:rPr lang="el-GR" sz="2400" dirty="0">
                <a:cs typeface="Arial" pitchFamily="34" charset="0"/>
              </a:rPr>
              <a:t>α</a:t>
            </a:r>
            <a:r>
              <a:rPr lang="en-US" sz="2400" dirty="0">
                <a:cs typeface="Arial" pitchFamily="34" charset="0"/>
              </a:rPr>
              <a:t>,</a:t>
            </a:r>
            <a:r>
              <a:rPr lang="el-GR" sz="2400" dirty="0">
                <a:cs typeface="Arial" pitchFamily="34" charset="0"/>
              </a:rPr>
              <a:t> γ</a:t>
            </a:r>
            <a:r>
              <a:rPr lang="en-US" sz="2400" dirty="0">
                <a:cs typeface="Arial" pitchFamily="34" charset="0"/>
              </a:rPr>
              <a:t>)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933314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5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64130"/>
              </p:ext>
            </p:extLst>
          </p:nvPr>
        </p:nvGraphicFramePr>
        <p:xfrm>
          <a:off x="2430340" y="2450123"/>
          <a:ext cx="44037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6" name="Equation" r:id="rId7" imgW="2336760" imgH="444240" progId="Equation.3">
                  <p:embed/>
                </p:oleObj>
              </mc:Choice>
              <mc:Fallback>
                <p:oleObj name="Equation" r:id="rId7" imgW="2336760" imgH="4442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340" y="2450123"/>
                        <a:ext cx="4403725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044346"/>
              </p:ext>
            </p:extLst>
          </p:nvPr>
        </p:nvGraphicFramePr>
        <p:xfrm>
          <a:off x="2563813" y="3622431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7" name="Equation" r:id="rId9" imgW="1282680" imgH="241200" progId="Equation.3">
                  <p:embed/>
                </p:oleObj>
              </mc:Choice>
              <mc:Fallback>
                <p:oleObj name="Equation" r:id="rId9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3622431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563378"/>
              </p:ext>
            </p:extLst>
          </p:nvPr>
        </p:nvGraphicFramePr>
        <p:xfrm>
          <a:off x="5617308" y="3423994"/>
          <a:ext cx="33274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8" name="Equation" r:id="rId11" imgW="2019240" imgH="444240" progId="Equation.3">
                  <p:embed/>
                </p:oleObj>
              </mc:Choice>
              <mc:Fallback>
                <p:oleObj name="Equation" r:id="rId11" imgW="2019240" imgH="4442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7308" y="3423994"/>
                        <a:ext cx="3327400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557669"/>
              </p:ext>
            </p:extLst>
          </p:nvPr>
        </p:nvGraphicFramePr>
        <p:xfrm>
          <a:off x="2563813" y="4914900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9" name="Equation" r:id="rId13" imgW="2171700" imgH="469900" progId="Equation.3">
                  <p:embed/>
                </p:oleObj>
              </mc:Choice>
              <mc:Fallback>
                <p:oleObj name="Equation" r:id="rId13" imgW="2171700" imgH="469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4914900"/>
                        <a:ext cx="45783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335171"/>
              </p:ext>
            </p:extLst>
          </p:nvPr>
        </p:nvGraphicFramePr>
        <p:xfrm>
          <a:off x="327880" y="4395666"/>
          <a:ext cx="3097213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00" name="Equation" r:id="rId15" imgW="1879560" imgH="304560" progId="Equation.3">
                  <p:embed/>
                </p:oleObj>
              </mc:Choice>
              <mc:Fallback>
                <p:oleObj name="Equation" r:id="rId15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880" y="4395666"/>
                        <a:ext cx="3097213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459613"/>
              </p:ext>
            </p:extLst>
          </p:nvPr>
        </p:nvGraphicFramePr>
        <p:xfrm>
          <a:off x="4486275" y="4410075"/>
          <a:ext cx="41338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01" name="Equation" r:id="rId17" imgW="1866600" imgH="228600" progId="Equation.3">
                  <p:embed/>
                </p:oleObj>
              </mc:Choice>
              <mc:Fallback>
                <p:oleObj name="Equation" r:id="rId17" imgW="18666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6275" y="4410075"/>
                        <a:ext cx="41338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Inverse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164306" y="2130426"/>
            <a:ext cx="4419600" cy="1028700"/>
            <a:chOff x="336" y="221"/>
            <a:chExt cx="2784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" y="234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158352" y="4208591"/>
            <a:ext cx="458390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</a:t>
            </a:r>
            <a:r>
              <a:rPr lang="en-US" sz="2400" dirty="0" err="1">
                <a:solidFill>
                  <a:srgbClr val="303030"/>
                </a:solidFill>
                <a:latin typeface="Calibri" charset="0"/>
              </a:rPr>
              <a:t>HI</a:t>
            </a:r>
            <a:r>
              <a:rPr lang="en-US" sz="2400" dirty="0" err="1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 err="1">
                <a:solidFill>
                  <a:srgbClr val="303030"/>
                </a:solidFill>
                <a:latin typeface="Calibri" charset="0"/>
              </a:rPr>
              <a:t>S</a:t>
            </a:r>
            <a:endParaRPr lang="en-US" sz="2400" dirty="0">
              <a:solidFill>
                <a:srgbClr val="303030"/>
              </a:solidFill>
              <a:latin typeface="Calibri" charset="0"/>
            </a:endParaRPr>
          </a:p>
          <a:p>
            <a:r>
              <a:rPr lang="en-US" sz="2400" dirty="0">
                <a:latin typeface="Calibri" charset="0"/>
              </a:rPr>
              <a:t>~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7-8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endParaRPr lang="en-US" sz="2400" dirty="0" smtClean="0">
              <a:latin typeface="Calibri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Bremsstrahlung at JLab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 ~ 4x10</a:t>
            </a:r>
            <a:r>
              <a:rPr lang="en-US" sz="2400" baseline="30000" dirty="0" smtClean="0">
                <a:solidFill>
                  <a:srgbClr val="0000FF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rgbClr val="0000FF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4876801" y="1236403"/>
            <a:ext cx="4267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Extra gain (x100) by measuring time inverse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0FF"/>
              </a:solidFill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Target density up to x10</a:t>
            </a:r>
            <a:r>
              <a:rPr lang="en-US" sz="2000" baseline="30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6  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-128"/>
                <a:cs typeface="Arial" charset="0"/>
              </a:rPr>
              <a:t>higher than conventional targets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0FF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Arial" charset="0"/>
              </a:rPr>
              <a:t> Superheated liquid </a:t>
            </a: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will nucleate from </a:t>
            </a:r>
            <a:r>
              <a:rPr lang="en-US" sz="2000" dirty="0">
                <a:solidFill>
                  <a:srgbClr val="000000"/>
                </a:solidFill>
                <a:latin typeface="Symbol" charset="2"/>
                <a:ea typeface="ＭＳ Ｐゴシック" charset="-128"/>
                <a:cs typeface="Arial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 and </a:t>
            </a:r>
            <a:r>
              <a:rPr lang="en-US" sz="2000" baseline="30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12</a:t>
            </a:r>
            <a:r>
              <a:rPr lang="en-US" sz="2000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C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-128"/>
                <a:cs typeface="Arial" charset="0"/>
              </a:rPr>
              <a:t>recoils</a:t>
            </a: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(degraded electrons and gammas, or positrons) that escape the collimator/electron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beam 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83233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Theory and Design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Donald </a:t>
            </a:r>
            <a:r>
              <a:rPr lang="en-US" sz="2400" dirty="0"/>
              <a:t>Glaser, 86, won Nobel </a:t>
            </a:r>
            <a:r>
              <a:rPr lang="en-US" sz="2400" dirty="0" smtClean="0"/>
              <a:t>for </a:t>
            </a:r>
            <a:r>
              <a:rPr lang="en-US" sz="2400" dirty="0"/>
              <a:t>inventing chamber to detect subatomic </a:t>
            </a:r>
            <a:r>
              <a:rPr lang="en-US" sz="24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Dark Matter Search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COUPP	PRL106,021203(2011)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PICASSO PLB,682,185(2009) </a:t>
            </a:r>
          </a:p>
          <a:p>
            <a:pPr>
              <a:spcBef>
                <a:spcPct val="50000"/>
              </a:spcBef>
            </a:pPr>
            <a:r>
              <a:rPr lang="en-US" sz="2400" dirty="0"/>
              <a:t>SIMPLE PRL105, 211301(2010)</a:t>
            </a:r>
          </a:p>
          <a:p>
            <a:endParaRPr lang="en-US" sz="2400" dirty="0" smtClean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waterDiagramPath_operationTP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149" y="1697022"/>
            <a:ext cx="6381750" cy="5105400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 bwMode="auto">
          <a:xfrm>
            <a:off x="7772400" y="2895600"/>
            <a:ext cx="647700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3124200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>
            <a:off x="5468199" y="4848469"/>
            <a:ext cx="647700" cy="2286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65" y="1332289"/>
            <a:ext cx="6688015" cy="4347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0552" y="6016029"/>
            <a:ext cx="21349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D</a:t>
            </a:r>
            <a:r>
              <a:rPr lang="en-US" sz="3200" dirty="0" err="1" smtClean="0"/>
              <a:t>t</a:t>
            </a:r>
            <a:r>
              <a:rPr lang="en-US" sz="3200" dirty="0" smtClean="0"/>
              <a:t> = 10 ms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92469" y="6098441"/>
            <a:ext cx="2675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in R134a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Signal: Particle ID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 descr="acousticSignalCOUPP.png"/>
          <p:cNvPicPr>
            <a:picLocks noChangeAspect="1"/>
          </p:cNvPicPr>
          <p:nvPr/>
        </p:nvPicPr>
        <p:blipFill>
          <a:blip r:embed="rId4" cstate="print"/>
          <a:srcRect t="7777" b="15556"/>
          <a:stretch>
            <a:fillRect/>
          </a:stretch>
        </p:blipFill>
        <p:spPr bwMode="auto">
          <a:xfrm>
            <a:off x="191233" y="1171356"/>
            <a:ext cx="87630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743200" y="6356350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0400" y="1699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Suppress neutron events by x500 from acoustic signal – FNAL dark matter bubble chambers</a:t>
            </a:r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shold85_N2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277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3276600" y="723900"/>
            <a:ext cx="5562600" cy="2667000"/>
          </a:xfrm>
          <a:prstGeom prst="rect">
            <a:avLst/>
          </a:prstGeom>
          <a:solidFill>
            <a:srgbClr val="FF0000">
              <a:alpha val="2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0"/>
            <a:ext cx="527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 thresholds, Superheat = 3.3 </a:t>
            </a:r>
            <a:r>
              <a:rPr lang="en-US" baseline="30000" dirty="0" smtClean="0"/>
              <a:t>O</a:t>
            </a:r>
            <a:r>
              <a:rPr lang="en-US" dirty="0" smtClean="0"/>
              <a:t>C, </a:t>
            </a:r>
            <a:r>
              <a:rPr lang="en-US" dirty="0" err="1" smtClean="0"/>
              <a:t>E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=8.5 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4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58" y="596259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31" y="5492262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531" y="3678594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1953" y="1965847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71954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71953" y="4516726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50869" y="2086856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C. Tennant</a:t>
            </a:r>
            <a:endParaRPr lang="en-US" dirty="0"/>
          </a:p>
          <a:p>
            <a:r>
              <a:rPr lang="en-US" dirty="0"/>
              <a:t>G.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Bubble chamber basics</a:t>
            </a:r>
          </a:p>
        </p:txBody>
      </p:sp>
      <p:pic>
        <p:nvPicPr>
          <p:cNvPr id="36870" name="Picture 12" descr="waterDiagramPath.ai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8738" y="1714500"/>
            <a:ext cx="4389438" cy="3390900"/>
          </a:xfrm>
        </p:spPr>
      </p:pic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Argonne National Laboratory</a:t>
            </a: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C5D251D-71FC-40AD-914D-5AE5F4F9BBF8}" type="slidenum">
              <a:rPr lang="en-US" smtClean="0"/>
              <a:pPr/>
              <a:t>20</a:t>
            </a:fld>
            <a:endParaRPr lang="en-US" smtClean="0"/>
          </a:p>
        </p:txBody>
      </p:sp>
      <p:pic>
        <p:nvPicPr>
          <p:cNvPr id="36869" name="Picture 2" descr="thresholds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500" y="1447800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78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                   Argonne National Laboratory</a:t>
            </a:r>
          </a:p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2ACFED-E95F-477C-8CA9-C8FE263A98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562600" y="5638800"/>
            <a:ext cx="2667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prstClr val="black"/>
                </a:solidFill>
              </a:rPr>
              <a:t>COUPP exp. FNAL</a:t>
            </a:r>
          </a:p>
        </p:txBody>
      </p:sp>
      <p:grpSp>
        <p:nvGrpSpPr>
          <p:cNvPr id="28677" name="Group 9"/>
          <p:cNvGrpSpPr>
            <a:grpSpLocks/>
          </p:cNvGrpSpPr>
          <p:nvPr/>
        </p:nvGrpSpPr>
        <p:grpSpPr bwMode="auto">
          <a:xfrm>
            <a:off x="1143000" y="960438"/>
            <a:ext cx="7010400" cy="4419600"/>
            <a:chOff x="2208" y="336"/>
            <a:chExt cx="2736" cy="1630"/>
          </a:xfrm>
        </p:grpSpPr>
        <p:pic>
          <p:nvPicPr>
            <p:cNvPr id="286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5385" b="49968"/>
            <a:stretch>
              <a:fillRect/>
            </a:stretch>
          </p:blipFill>
          <p:spPr bwMode="auto">
            <a:xfrm>
              <a:off x="2208" y="336"/>
              <a:ext cx="2016" cy="15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8680" name="Line 5"/>
            <p:cNvSpPr>
              <a:spLocks noChangeShapeType="1"/>
            </p:cNvSpPr>
            <p:nvPr/>
          </p:nvSpPr>
          <p:spPr bwMode="auto">
            <a:xfrm>
              <a:off x="4224" y="1630"/>
              <a:ext cx="720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1447800" y="152400"/>
            <a:ext cx="4421188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0" hangingPunct="0">
              <a:buClr>
                <a:srgbClr val="0000FF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>
                <a:solidFill>
                  <a:srgbClr val="0000FF"/>
                </a:solidFill>
                <a:latin typeface="Arial" pitchFamily="34" charset="0"/>
                <a:ea typeface="MS PGothic" pitchFamily="34" charset="-128"/>
              </a:rPr>
              <a:t>Gamma  suppression </a:t>
            </a:r>
          </a:p>
          <a:p>
            <a:pPr eaLnBrk="0" hangingPunct="0">
              <a:buClr>
                <a:srgbClr val="0000FF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200" b="1">
              <a:solidFill>
                <a:srgbClr val="0000FF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25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fficiencyN2O_line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0" y="1076812"/>
            <a:ext cx="8649648" cy="477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0959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91" y="5836407"/>
            <a:ext cx="8723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efficiency curve, HIGS April 2013. </a:t>
            </a:r>
            <a:r>
              <a:rPr lang="en-US" sz="3200" dirty="0" err="1" smtClean="0"/>
              <a:t>E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/>
              <a:t> = 9.7 MeV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513383" y="4145377"/>
            <a:ext cx="18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N and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217984" y="4145377"/>
            <a:ext cx="7617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+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196861" y="1310054"/>
            <a:ext cx="0" cy="38862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077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284245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4000" baseline="30000" dirty="0" smtClean="0">
                <a:solidFill>
                  <a:srgbClr val="2F4D8E"/>
                </a:solidFill>
              </a:rPr>
              <a:t>19</a:t>
            </a:r>
            <a:r>
              <a:rPr lang="en-US" sz="4000" dirty="0" smtClean="0">
                <a:solidFill>
                  <a:srgbClr val="2F4D8E"/>
                </a:solidFill>
              </a:rPr>
              <a:t>F(</a:t>
            </a:r>
            <a:r>
              <a:rPr lang="en-US" sz="40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40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)</a:t>
            </a:r>
            <a:r>
              <a:rPr lang="en-US" sz="4000" baseline="30000" dirty="0" smtClean="0">
                <a:solidFill>
                  <a:srgbClr val="2F4D8E"/>
                </a:solidFill>
              </a:rPr>
              <a:t>15</a:t>
            </a:r>
            <a:r>
              <a:rPr lang="en-US" sz="4000" dirty="0" smtClean="0">
                <a:solidFill>
                  <a:srgbClr val="2F4D8E"/>
                </a:solidFill>
              </a:rPr>
              <a:t>N</a:t>
            </a:r>
            <a:r>
              <a:rPr lang="en-US" sz="40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40035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40035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 = 310 K</a:t>
            </a:r>
          </a:p>
          <a:p>
            <a:pPr lvl="1"/>
            <a:r>
              <a:rPr lang="en-US" sz="2800" dirty="0" smtClean="0"/>
              <a:t>P = 160 </a:t>
            </a:r>
            <a:r>
              <a:rPr lang="en-US" sz="2800" dirty="0" err="1" smtClean="0"/>
              <a:t>kPa</a:t>
            </a:r>
            <a:r>
              <a:rPr lang="en-US" sz="2800" dirty="0"/>
              <a:t> </a:t>
            </a:r>
            <a:r>
              <a:rPr lang="en-US" sz="2800" dirty="0" smtClean="0"/>
              <a:t>– 900 </a:t>
            </a:r>
            <a:r>
              <a:rPr lang="en-US" sz="2800" dirty="0" err="1" smtClean="0"/>
              <a:t>kPa</a:t>
            </a:r>
            <a:endParaRPr lang="en-US" sz="2800" baseline="-25000" dirty="0"/>
          </a:p>
        </p:txBody>
      </p:sp>
      <p:pic>
        <p:nvPicPr>
          <p:cNvPr id="9" name="Picture 15" descr="detectorACADblue.jpg"/>
          <p:cNvPicPr>
            <a:picLocks noChangeAspect="1"/>
          </p:cNvPicPr>
          <p:nvPr/>
        </p:nvPicPr>
        <p:blipFill>
          <a:blip r:embed="rId6" cstate="print"/>
          <a:srcRect r="8952"/>
          <a:stretch>
            <a:fillRect/>
          </a:stretch>
        </p:blipFill>
        <p:spPr bwMode="auto">
          <a:xfrm>
            <a:off x="5206191" y="4155059"/>
            <a:ext cx="2933326" cy="256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695283" y="4155059"/>
            <a:ext cx="144871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2 </a:t>
            </a:r>
            <a:r>
              <a:rPr lang="en-US" sz="2400" dirty="0" smtClean="0">
                <a:solidFill>
                  <a:srgbClr val="FF0000"/>
                </a:solidFill>
              </a:rPr>
              <a:t>Fast </a:t>
            </a: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 smtClean="0">
                <a:solidFill>
                  <a:srgbClr val="FF0000"/>
                </a:solidFill>
              </a:rPr>
              <a:t>ameras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5955320" y="4570557"/>
            <a:ext cx="1875693" cy="9854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7695283" y="4570557"/>
            <a:ext cx="135731" cy="78858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80794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307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Energy:  </a:t>
            </a:r>
            <a:r>
              <a:rPr lang="en-US" sz="2400" dirty="0">
                <a:solidFill>
                  <a:srgbClr val="151515"/>
                </a:solidFill>
              </a:rPr>
              <a:t>4</a:t>
            </a:r>
            <a:r>
              <a:rPr lang="en-US" sz="2400" dirty="0" smtClean="0">
                <a:solidFill>
                  <a:srgbClr val="151515"/>
                </a:solidFill>
              </a:rPr>
              <a:t>00 MeV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Current: 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  <a:r>
              <a:rPr lang="en-US" sz="2400" dirty="0" smtClean="0">
                <a:solidFill>
                  <a:srgbClr val="151515"/>
                </a:solidFill>
              </a:rPr>
              <a:t>41 mA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Interaction Length: 35 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74213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5757952" y="1929617"/>
            <a:ext cx="3094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585" y="3349625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27790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80" y="1365362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31903" y="2760421"/>
            <a:ext cx="3442593" cy="4004489"/>
            <a:chOff x="122237" y="2616147"/>
            <a:chExt cx="3442593" cy="4004489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616147"/>
              <a:ext cx="34154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N</a:t>
              </a:r>
              <a:r>
                <a:rPr lang="en-US" sz="2400" baseline="-25000" dirty="0" smtClean="0"/>
                <a:t>2</a:t>
              </a:r>
              <a:r>
                <a:rPr lang="en-US" sz="2400" dirty="0" smtClean="0"/>
                <a:t>O Bubble Chamber</a:t>
              </a:r>
            </a:p>
            <a:p>
              <a:pPr algn="ctr"/>
              <a:r>
                <a:rPr lang="en-US" sz="2400" dirty="0" smtClean="0"/>
                <a:t>First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122237" y="402345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2011-10-19 15.56.2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5776" y="1305822"/>
            <a:ext cx="1865376" cy="2487168"/>
          </a:xfrm>
          <a:prstGeom prst="rect">
            <a:avLst/>
          </a:prstGeom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595" y="4277742"/>
            <a:ext cx="1865376" cy="2487168"/>
          </a:xfrm>
          <a:prstGeom prst="rect">
            <a:avLst/>
          </a:prstGeom>
        </p:spPr>
      </p:pic>
      <p:pic>
        <p:nvPicPr>
          <p:cNvPr id="12" name="Picture 11" descr="2011-10-27 15.59.2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0830" y="684030"/>
            <a:ext cx="2487168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 the experiment</a:t>
            </a:r>
            <a:r>
              <a:rPr lang="en-US" sz="2400" dirty="0" smtClean="0"/>
              <a:t>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Optical 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Signal to discriminate between 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/>
              <a:t>) and 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/>
              <a:t>,n</a:t>
            </a:r>
            <a:r>
              <a:rPr lang="en-US" sz="2000" dirty="0"/>
              <a:t>)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01010"/>
              </p:ext>
            </p:extLst>
          </p:nvPr>
        </p:nvGraphicFramePr>
        <p:xfrm>
          <a:off x="550984" y="2080846"/>
          <a:ext cx="844061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154"/>
                <a:gridCol w="2110154"/>
                <a:gridCol w="2110154"/>
                <a:gridCol w="21101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dirty="0" smtClean="0"/>
                        <a:t>O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99.757%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0.038%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0.205</a:t>
                      </a:r>
                      <a:r>
                        <a:rPr lang="en-US" sz="2400" baseline="0" dirty="0" smtClean="0"/>
                        <a:t>%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Depleted &gt; 5,000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Depleted &gt; 5,000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Enriched &gt; 80%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7372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7" y="1231049"/>
            <a:ext cx="6583680" cy="49174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23850" y="1552928"/>
            <a:ext cx="914400" cy="460248"/>
          </a:xfrm>
          <a:prstGeom prst="wedgeRoundRectCallout">
            <a:avLst>
              <a:gd name="adj1" fmla="val 139423"/>
              <a:gd name="adj2" fmla="val 7467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90500" y="2414575"/>
            <a:ext cx="1066800" cy="762000"/>
          </a:xfrm>
          <a:prstGeom prst="wedgeRoundRectCallout">
            <a:avLst>
              <a:gd name="adj1" fmla="val 171659"/>
              <a:gd name="adj2" fmla="val -3437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54672" y="1402052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23850" y="3567773"/>
            <a:ext cx="1866900" cy="677959"/>
          </a:xfrm>
          <a:prstGeom prst="wedgeRoundRectCallout">
            <a:avLst>
              <a:gd name="adj1" fmla="val 79508"/>
              <a:gd name="adj2" fmla="val -15591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23414" y="50399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444154" y="1783052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>
                <a:solidFill>
                  <a:srgbClr val="000229"/>
                </a:solidFill>
                <a:cs typeface="Century Gothic"/>
              </a:rPr>
              <a:t>Time-reversal 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Bubble Chamber Theory and Design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490130"/>
            <a:ext cx="4937760" cy="3688080"/>
          </a:xfrm>
          <a:prstGeom prst="rect">
            <a:avLst/>
          </a:prstGeom>
        </p:spPr>
      </p:pic>
      <p:pic>
        <p:nvPicPr>
          <p:cNvPr id="9" name="Picture 8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84" y="3069002"/>
            <a:ext cx="3950208" cy="295046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458558" y="1496045"/>
            <a:ext cx="1866900" cy="677959"/>
          </a:xfrm>
          <a:prstGeom prst="wedgeRoundRectCallout">
            <a:avLst>
              <a:gd name="adj1" fmla="val -69315"/>
              <a:gd name="adj2" fmla="val 13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996712" y="5146231"/>
            <a:ext cx="1866900" cy="899679"/>
          </a:xfrm>
          <a:prstGeom prst="wedgeRoundRectCallout">
            <a:avLst>
              <a:gd name="adj1" fmla="val 65693"/>
              <a:gd name="adj2" fmla="val -348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 HIGS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458558" y="6119446"/>
            <a:ext cx="1866900" cy="686743"/>
          </a:xfrm>
          <a:prstGeom prst="wedgeRoundRectCallout">
            <a:avLst>
              <a:gd name="adj1" fmla="val -14684"/>
              <a:gd name="adj2" fmla="val -1980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</p:spTree>
    <p:extLst>
      <p:ext uri="{BB962C8B-B14F-4D97-AF65-F5344CB8AC3E}">
        <p14:creationId xmlns:p14="http://schemas.microsoft.com/office/powerpoint/2010/main" val="15152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53" y="1557997"/>
            <a:ext cx="7433923" cy="45110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4856147"/>
            <a:ext cx="4541520" cy="181463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1015" y="3200400"/>
            <a:ext cx="2168769" cy="11605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Superharps to measure beam profile and absolute beam position 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2379784" y="2954215"/>
            <a:ext cx="879231" cy="826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</p:cNvCxnSpPr>
          <p:nvPr/>
        </p:nvCxnSpPr>
        <p:spPr>
          <a:xfrm flipV="1">
            <a:off x="2379784" y="3695701"/>
            <a:ext cx="2579078" cy="849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4" y="487624"/>
            <a:ext cx="2633472" cy="19669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915508" y="475900"/>
            <a:ext cx="2215544" cy="1082097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Fast </a:t>
            </a:r>
            <a:r>
              <a:rPr lang="en-US" dirty="0"/>
              <a:t>Valve to protect from vacuum failure in front of ¼ Cryo-unit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6131052" y="1016949"/>
            <a:ext cx="1195871" cy="27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96362" y="1153243"/>
            <a:ext cx="1682259" cy="581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Dipole 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>
            <a:off x="1878621" y="1443981"/>
            <a:ext cx="181709" cy="609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3940821"/>
            <a:chOff x="733716" y="2147976"/>
            <a:chExt cx="8102044" cy="394082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347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/>
                <a:t>1</a:t>
              </a:r>
              <a:r>
                <a:rPr lang="en-US" sz="1200" dirty="0" smtClean="0"/>
                <a:t>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962400" y="4343400"/>
              <a:ext cx="1676400" cy="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324600" y="4343400"/>
              <a:ext cx="1447800" cy="0"/>
            </a:xfrm>
            <a:prstGeom prst="straightConnector1">
              <a:avLst/>
            </a:prstGeom>
            <a:ln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191000" y="4343400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</a:t>
              </a:r>
              <a:r>
                <a:rPr lang="en-US" sz="1200" dirty="0" smtClean="0"/>
                <a:t>0 cm</a:t>
              </a:r>
              <a:endParaRPr 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53200" y="4343400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50 cm</a:t>
              </a:r>
              <a:endParaRPr lang="en-US" sz="1200" dirty="0"/>
            </a:p>
          </p:txBody>
        </p: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888523" y="2752130"/>
            <a:ext cx="425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W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0.10 </a:t>
            </a:r>
            <a:r>
              <a:rPr lang="en-US" dirty="0" smtClean="0"/>
              <a:t>mm: Energy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112 keV, P = 11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optimize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MeV. M</a:t>
            </a:r>
            <a:r>
              <a:rPr lang="en-US" sz="2400" dirty="0" smtClean="0"/>
              <a:t>aximum </a:t>
            </a:r>
            <a:r>
              <a:rPr lang="en-US" sz="2400" dirty="0"/>
              <a:t>stable ¼- </a:t>
            </a:r>
            <a:r>
              <a:rPr lang="en-US" sz="2400" dirty="0" smtClean="0"/>
              <a:t>cryounit </a:t>
            </a:r>
            <a:r>
              <a:rPr lang="en-US" sz="2400" dirty="0"/>
              <a:t>cavity gradients </a:t>
            </a:r>
            <a:r>
              <a:rPr lang="en-US" sz="2400" dirty="0" smtClean="0"/>
              <a:t>achieved: </a:t>
            </a:r>
            <a:r>
              <a:rPr lang="en-US" sz="2400" dirty="0"/>
              <a:t>8.4 MV/m and 6.1 MV/m (7.25 MV/m </a:t>
            </a:r>
            <a:r>
              <a:rPr lang="en-US" sz="2400" dirty="0" smtClean="0"/>
              <a:t>average). Vacuum </a:t>
            </a:r>
            <a:r>
              <a:rPr lang="en-US" sz="2400" dirty="0"/>
              <a:t>in the beam line indicates that field emission and desorbed gas are the most problematic, but improve with processing.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267040"/>
              </p:ext>
            </p:extLst>
          </p:nvPr>
        </p:nvGraphicFramePr>
        <p:xfrm>
          <a:off x="3300046" y="1523999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 – 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 </a:t>
                      </a:r>
                      <a:r>
                        <a:rPr lang="en-US" sz="2000" b="0" baseline="0" dirty="0" smtClean="0"/>
                        <a:t>– 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Relative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 – 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Absolute Beam Energy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31" y="2689691"/>
            <a:ext cx="5448300" cy="3306128"/>
          </a:xfrm>
        </p:spPr>
      </p:pic>
      <p:sp>
        <p:nvSpPr>
          <p:cNvPr id="6" name="Rounded Rectangle 5"/>
          <p:cNvSpPr/>
          <p:nvPr/>
        </p:nvSpPr>
        <p:spPr>
          <a:xfrm>
            <a:off x="1926919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3091999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4013735" y="3381373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2400" y="1219200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" y="1143000"/>
            <a:ext cx="85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BPM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2664069" y="1773116"/>
            <a:ext cx="1066800" cy="762000"/>
          </a:xfrm>
          <a:prstGeom prst="wedgeRoundRectCallout">
            <a:avLst>
              <a:gd name="adj1" fmla="val 20009"/>
              <a:gd name="adj2" fmla="val 108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87766" y="3206299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5306130" y="3971229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560749" y="3206298"/>
            <a:ext cx="3417366" cy="1600163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612010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20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75138" y="4255476"/>
            <a:ext cx="8768862" cy="2602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Goal: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Jay Benesch designed </a:t>
            </a:r>
            <a:r>
              <a:rPr lang="en-US" sz="2000" dirty="0"/>
              <a:t>and </a:t>
            </a:r>
            <a:r>
              <a:rPr lang="en-US" sz="2000" dirty="0" smtClean="0"/>
              <a:t>now fabricating </a:t>
            </a:r>
            <a:r>
              <a:rPr lang="en-US" sz="2000" dirty="0"/>
              <a:t>higher quality dipole (more uniformity, higher field</a:t>
            </a:r>
            <a:r>
              <a:rPr lang="en-US" sz="2000" dirty="0" smtClean="0"/>
              <a:t>)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2000" dirty="0" smtClean="0"/>
              <a:t>Relative beam energy error: 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338611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Brem_Geant4.gi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1009830"/>
            <a:ext cx="3977640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520"/>
            <a:ext cx="4549139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Use 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bremsstrahlung at radiotherapy energies is well studied, accuracy: </a:t>
            </a:r>
            <a:r>
              <a:rPr lang="en-US" sz="2000" dirty="0"/>
              <a:t>5</a:t>
            </a:r>
            <a:r>
              <a:rPr lang="en-US" sz="2000" dirty="0" smtClean="0"/>
              <a:t>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219492" y="3562512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02369" y="3754269"/>
            <a:ext cx="4736123" cy="2602082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 – 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Very steep; only </a:t>
            </a:r>
            <a:r>
              <a:rPr lang="en-US" sz="2400" dirty="0"/>
              <a:t>photons near </a:t>
            </a:r>
            <a:r>
              <a:rPr lang="en-US" sz="2400" dirty="0" smtClean="0"/>
              <a:t>endpoint </a:t>
            </a:r>
            <a:r>
              <a:rPr lang="en-US" sz="2400" dirty="0"/>
              <a:t>contribute to </a:t>
            </a:r>
            <a:r>
              <a:rPr lang="en-US" sz="2400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No-structure (resonances)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0171"/>
            <a:ext cx="8710246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000" dirty="0"/>
              <a:t>Both GEANT4 </a:t>
            </a:r>
            <a:r>
              <a:rPr lang="en-US" sz="2000" dirty="0" smtClean="0"/>
              <a:t>and FLUKA use </a:t>
            </a:r>
            <a:r>
              <a:rPr lang="en-US" sz="2000" dirty="0"/>
              <a:t>models that calculate </a:t>
            </a:r>
            <a:r>
              <a:rPr lang="en-US" sz="2000" dirty="0" smtClean="0"/>
              <a:t>wrong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000" dirty="0" smtClean="0"/>
              <a:t>–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000" dirty="0" smtClean="0"/>
              <a:t> </a:t>
            </a:r>
            <a:r>
              <a:rPr lang="en-US" sz="2000" dirty="0"/>
              <a:t>cross sections. Both do not allow for user’s cross sections. 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spectrum impinging on the super heated 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spectrum 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GEANT4 to design Radiator/Collimator/Dump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890954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     where,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015688"/>
              </p:ext>
            </p:extLst>
          </p:nvPr>
        </p:nvGraphicFramePr>
        <p:xfrm>
          <a:off x="335023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3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023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307884"/>
              </p:ext>
            </p:extLst>
          </p:nvPr>
        </p:nvGraphicFramePr>
        <p:xfrm>
          <a:off x="809625" y="166895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4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166895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8536853"/>
              </p:ext>
            </p:extLst>
          </p:nvPr>
        </p:nvGraphicFramePr>
        <p:xfrm>
          <a:off x="809625" y="2238496"/>
          <a:ext cx="723995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5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2238496"/>
                        <a:ext cx="7239953" cy="838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433299"/>
              </p:ext>
            </p:extLst>
          </p:nvPr>
        </p:nvGraphicFramePr>
        <p:xfrm>
          <a:off x="809625" y="3751384"/>
          <a:ext cx="31877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6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3751384"/>
                        <a:ext cx="3187700" cy="827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832831"/>
              </p:ext>
            </p:extLst>
          </p:nvPr>
        </p:nvGraphicFramePr>
        <p:xfrm>
          <a:off x="457200" y="5256090"/>
          <a:ext cx="3552798" cy="146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7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256090"/>
                        <a:ext cx="3552798" cy="14653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240977"/>
              </p:ext>
            </p:extLst>
          </p:nvPr>
        </p:nvGraphicFramePr>
        <p:xfrm>
          <a:off x="4727575" y="4677507"/>
          <a:ext cx="35274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8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4677507"/>
                        <a:ext cx="35274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241493"/>
              </p:ext>
            </p:extLst>
          </p:nvPr>
        </p:nvGraphicFramePr>
        <p:xfrm>
          <a:off x="4686300" y="5584825"/>
          <a:ext cx="40005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9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5584825"/>
                        <a:ext cx="4000500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093160"/>
              </p:ext>
            </p:extLst>
          </p:nvPr>
        </p:nvGraphicFramePr>
        <p:xfrm>
          <a:off x="1712266" y="3686908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0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6" y="3686908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137050"/>
              </p:ext>
            </p:extLst>
          </p:nvPr>
        </p:nvGraphicFramePr>
        <p:xfrm>
          <a:off x="1768231" y="4643263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1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4643263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458830"/>
              </p:ext>
            </p:extLst>
          </p:nvPr>
        </p:nvGraphicFramePr>
        <p:xfrm>
          <a:off x="1768231" y="5896708"/>
          <a:ext cx="610393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2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5896708"/>
                        <a:ext cx="6103938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3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4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5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6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2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03369639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254076423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4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5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6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7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605391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8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881674" y="5643110"/>
            <a:ext cx="1562100" cy="1066800"/>
          </a:xfrm>
          <a:prstGeom prst="wedgeRoundRectCallout">
            <a:avLst>
              <a:gd name="adj1" fmla="val 89849"/>
              <a:gd name="adj2" fmla="val 94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785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99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Thickness 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Thickness = 3.0 </a:t>
            </a:r>
            <a:r>
              <a:rPr lang="en-US" sz="2000" dirty="0" smtClean="0"/>
              <a:t>cm. Number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3.474e22 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l-GR" sz="2000" dirty="0"/>
              <a:t>γ</a:t>
            </a:r>
            <a:r>
              <a:rPr lang="en-US" sz="2000" dirty="0"/>
              <a:t>,</a:t>
            </a:r>
            <a:r>
              <a:rPr lang="el-GR" sz="2000" dirty="0"/>
              <a:t>α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</a:t>
            </a:r>
            <a:r>
              <a:rPr lang="en-US" sz="2000" dirty="0" smtClean="0"/>
              <a:t>.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l-GR" sz="2000" dirty="0"/>
              <a:t>γ</a:t>
            </a:r>
            <a:r>
              <a:rPr lang="en-US" sz="2000" dirty="0"/>
              <a:t>,n)</a:t>
            </a:r>
            <a:r>
              <a:rPr lang="en-US" sz="2000" baseline="30000" dirty="0"/>
              <a:t>16</a:t>
            </a:r>
            <a:r>
              <a:rPr lang="en-US" sz="2000" dirty="0"/>
              <a:t>O: Still to do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51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8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9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0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1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280195"/>
              </p:ext>
            </p:extLst>
          </p:nvPr>
        </p:nvGraphicFramePr>
        <p:xfrm>
          <a:off x="1545822" y="3695700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7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695700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18699"/>
              </p:ext>
            </p:extLst>
          </p:nvPr>
        </p:nvGraphicFramePr>
        <p:xfrm>
          <a:off x="1601787" y="4652055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8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652055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129182"/>
              </p:ext>
            </p:extLst>
          </p:nvPr>
        </p:nvGraphicFramePr>
        <p:xfrm>
          <a:off x="458787" y="5924085"/>
          <a:ext cx="815316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9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" y="5924085"/>
                        <a:ext cx="815316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0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1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37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70592"/>
              <a:gd name="adj2" fmla="val 340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38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39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95391"/>
            <a:ext cx="1451013" cy="1154723"/>
          </a:xfrm>
          <a:prstGeom prst="wedgeRoundRectCallout">
            <a:avLst>
              <a:gd name="adj1" fmla="val -15857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0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1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334295"/>
              </p:ext>
            </p:extLst>
          </p:nvPr>
        </p:nvGraphicFramePr>
        <p:xfrm>
          <a:off x="558800" y="1095410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4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1095410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5816600" y="4744165"/>
            <a:ext cx="2971800" cy="1513114"/>
          </a:xfrm>
          <a:prstGeom prst="wedgeRoundRectCallout">
            <a:avLst>
              <a:gd name="adj1" fmla="val 18251"/>
              <a:gd name="adj2" fmla="val -7919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00202"/>
              </p:ext>
            </p:extLst>
          </p:nvPr>
        </p:nvGraphicFramePr>
        <p:xfrm>
          <a:off x="5980112" y="5130154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5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0112" y="5130154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48230" y="1247810"/>
            <a:ext cx="1451013" cy="1154723"/>
          </a:xfrm>
          <a:prstGeom prst="wedgeRoundRectCallout">
            <a:avLst>
              <a:gd name="adj1" fmla="val -95034"/>
              <a:gd name="adj2" fmla="val -1598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point-to-point systematic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080384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8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198860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9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4093325"/>
              </p:ext>
            </p:extLst>
          </p:nvPr>
        </p:nvGraphicFramePr>
        <p:xfrm>
          <a:off x="310662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231968"/>
              </p:ext>
            </p:extLst>
          </p:nvPr>
        </p:nvGraphicFramePr>
        <p:xfrm>
          <a:off x="310662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413739" y="3736729"/>
            <a:ext cx="2960077" cy="1143000"/>
          </a:xfrm>
          <a:prstGeom prst="wedgeRoundRectCallout">
            <a:avLst>
              <a:gd name="adj1" fmla="val -55684"/>
              <a:gd name="adj2" fmla="val -15947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amplified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428478"/>
            <a:ext cx="454914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dirty="0" smtClean="0">
                <a:solidFill>
                  <a:srgbClr val="2F4D8E"/>
                </a:solidFill>
              </a:rPr>
              <a:t>,</a:t>
            </a:r>
            <a:r>
              <a:rPr lang="en-US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dirty="0"/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69655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2161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smtClean="0"/>
                        <a:t>S</a:t>
                      </a:r>
                      <a:r>
                        <a:rPr lang="en-US" sz="1000" i="1" baseline="-25000" dirty="0" smtClean="0"/>
                        <a:t>E1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197919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106369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</a:t>
            </a:r>
            <a:r>
              <a:rPr lang="en-US" sz="2000" baseline="30000" dirty="0">
                <a:solidFill>
                  <a:srgbClr val="000229"/>
                </a:solidFill>
              </a:rPr>
              <a:t>18</a:t>
            </a:r>
            <a:r>
              <a:rPr lang="en-US" sz="2000" dirty="0">
                <a:solidFill>
                  <a:srgbClr val="000229"/>
                </a:solidFill>
              </a:rPr>
              <a:t>O(</a:t>
            </a:r>
            <a:r>
              <a:rPr lang="el-GR" sz="2000" dirty="0">
                <a:solidFill>
                  <a:srgbClr val="000229"/>
                </a:solidFill>
              </a:rPr>
              <a:t>γ</a:t>
            </a:r>
            <a:r>
              <a:rPr lang="en-US" sz="2000" dirty="0">
                <a:solidFill>
                  <a:srgbClr val="000229"/>
                </a:solidFill>
              </a:rPr>
              <a:t>,</a:t>
            </a:r>
            <a:r>
              <a:rPr lang="el-GR" sz="2000" dirty="0">
                <a:solidFill>
                  <a:srgbClr val="000229"/>
                </a:solidFill>
              </a:rPr>
              <a:t>α</a:t>
            </a:r>
            <a:r>
              <a:rPr lang="en-US" sz="2000" dirty="0">
                <a:solidFill>
                  <a:srgbClr val="000229"/>
                </a:solidFill>
              </a:rPr>
              <a:t>)</a:t>
            </a:r>
            <a:r>
              <a:rPr lang="en-US" sz="2000" baseline="30000" dirty="0">
                <a:solidFill>
                  <a:srgbClr val="000229"/>
                </a:solidFill>
              </a:rPr>
              <a:t>14</a:t>
            </a:r>
            <a:r>
              <a:rPr lang="en-US" sz="2000" dirty="0">
                <a:solidFill>
                  <a:srgbClr val="000229"/>
                </a:solidFill>
              </a:rPr>
              <a:t>C</a:t>
            </a:r>
            <a:r>
              <a:rPr lang="en-US" sz="2000" dirty="0" smtClean="0">
                <a:solidFill>
                  <a:srgbClr val="000229"/>
                </a:solidFill>
              </a:rPr>
              <a:t>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80" y="3658528"/>
            <a:ext cx="4928235" cy="2922270"/>
          </a:xfrm>
        </p:spPr>
      </p:pic>
      <p:sp>
        <p:nvSpPr>
          <p:cNvPr id="10" name="Rounded Rectangular Callout 9"/>
          <p:cNvSpPr/>
          <p:nvPr/>
        </p:nvSpPr>
        <p:spPr>
          <a:xfrm>
            <a:off x="2221523" y="6356350"/>
            <a:ext cx="3124200" cy="304800"/>
          </a:xfrm>
          <a:prstGeom prst="wedgeRoundRectCallout">
            <a:avLst>
              <a:gd name="adj1" fmla="val 24236"/>
              <a:gd name="adj2" fmla="val -11459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S</a:t>
            </a:r>
            <a:r>
              <a:rPr lang="en-US" i="1" baseline="-25000" dirty="0" smtClean="0"/>
              <a:t>E1</a:t>
            </a:r>
            <a:r>
              <a:rPr lang="en-US" dirty="0" smtClean="0"/>
              <a:t>(300 keV) = 74±21 keV b</a:t>
            </a:r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detection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40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046" y="1197700"/>
            <a:ext cx="6815342" cy="5660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5943600"/>
            <a:ext cx="2600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Rolfs and Rodney, 1988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262510" y="2133050"/>
            <a:ext cx="965981" cy="129503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614607" y="3774828"/>
            <a:ext cx="889465" cy="93785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921734" y="5354026"/>
            <a:ext cx="944451" cy="93882"/>
          </a:xfrm>
          <a:prstGeom prst="rect">
            <a:avLst/>
          </a:prstGeom>
          <a:solidFill>
            <a:srgbClr val="FF0000">
              <a:alpha val="3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382471" y="1371599"/>
            <a:ext cx="838200" cy="152400"/>
          </a:xfrm>
          <a:prstGeom prst="rect">
            <a:avLst/>
          </a:prstGeom>
          <a:solidFill>
            <a:srgbClr val="FF000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0671" y="1263133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Gamow window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background using</a:t>
            </a:r>
          </a:p>
          <a:p>
            <a:pPr marL="57150" indent="0">
              <a:buNone/>
            </a:pPr>
            <a:r>
              <a:rPr lang="en-US" sz="2400" dirty="0" smtClean="0"/>
              <a:t>the acoustic signal (500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</a:p>
          <a:p>
            <a:pPr marL="57150" indent="0">
              <a:buNone/>
            </a:pPr>
            <a:r>
              <a:rPr lang="en-US" sz="2400" dirty="0"/>
              <a:t>with Bubble </a:t>
            </a:r>
            <a:r>
              <a:rPr lang="en-US" sz="2400" dirty="0" smtClean="0"/>
              <a:t>Chamber threshold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Calculated with Depletion: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5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152608"/>
              </p:ext>
            </p:extLst>
          </p:nvPr>
        </p:nvGraphicFramePr>
        <p:xfrm>
          <a:off x="628501" y="4927795"/>
          <a:ext cx="2794638" cy="1483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7319"/>
                <a:gridCol w="13973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dirty="0" err="1" smtClean="0"/>
                        <a:t>,n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2x10</a:t>
                      </a:r>
                      <a:r>
                        <a:rPr lang="en-US" baseline="30000" dirty="0" smtClean="0"/>
                        <a:t>-3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4831"/>
            <a:ext cx="4549140" cy="269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1077351"/>
            <a:ext cx="4549140" cy="2697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1077351"/>
            <a:ext cx="4549140" cy="2697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3774831"/>
            <a:ext cx="454914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Super heated </a:t>
            </a:r>
            <a:r>
              <a:rPr lang="en-US" sz="2400" dirty="0" smtClean="0"/>
              <a:t>liquid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a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with a 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T =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P =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0677" y="533924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71357"/>
            <a:ext cx="8229600" cy="4971535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(February 2014)</a:t>
            </a:r>
            <a:endParaRPr lang="en-US" sz="2000" dirty="0"/>
          </a:p>
          <a:p>
            <a:r>
              <a:rPr lang="en-US" sz="2000" dirty="0"/>
              <a:t>Perform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/>
              <a:t>17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13</a:t>
            </a:r>
            <a:r>
              <a:rPr lang="en-US" sz="2000" dirty="0"/>
              <a:t>C experiments at </a:t>
            </a:r>
            <a:r>
              <a:rPr lang="en-US" sz="2000" dirty="0" smtClean="0"/>
              <a:t>HIGS 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endParaRPr lang="en-US" sz="2000" dirty="0" smtClean="0"/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800" dirty="0" smtClean="0"/>
              <a:t>Piezo–electric </a:t>
            </a:r>
            <a:r>
              <a:rPr lang="en-US" sz="1800" dirty="0"/>
              <a:t>acoustical signal</a:t>
            </a:r>
          </a:p>
          <a:p>
            <a:pPr lvl="1"/>
            <a:r>
              <a:rPr lang="en-US" sz="1800" dirty="0" smtClean="0"/>
              <a:t>Deadtime study (now </a:t>
            </a:r>
            <a:r>
              <a:rPr lang="en-US" sz="1800" dirty="0" smtClean="0">
                <a:latin typeface="Symbol" panose="05050102010706020507" pitchFamily="18" charset="2"/>
              </a:rPr>
              <a:t>t</a:t>
            </a:r>
            <a:r>
              <a:rPr lang="en-US" sz="1800" dirty="0" smtClean="0"/>
              <a:t> ± </a:t>
            </a:r>
            <a:r>
              <a:rPr lang="en-US" sz="1800" dirty="0" err="1" smtClean="0"/>
              <a:t>d</a:t>
            </a:r>
            <a:r>
              <a:rPr lang="en-US" sz="1800" dirty="0" err="1" smtClean="0">
                <a:latin typeface="Symbol" panose="05050102010706020507" pitchFamily="18" charset="2"/>
              </a:rPr>
              <a:t>t</a:t>
            </a:r>
            <a:r>
              <a:rPr lang="en-US" sz="1800" dirty="0" smtClean="0"/>
              <a:t> = 10.0 ± 0.9 s)</a:t>
            </a:r>
          </a:p>
          <a:p>
            <a:pPr lvl="1"/>
            <a:r>
              <a:rPr lang="en-US" sz="1800" smtClean="0"/>
              <a:t>Measure O-isotopes </a:t>
            </a:r>
            <a:r>
              <a:rPr lang="en-US" sz="1800" dirty="0" smtClean="0"/>
              <a:t>depletion</a:t>
            </a:r>
          </a:p>
          <a:p>
            <a:pPr lvl="1"/>
            <a:endParaRPr lang="en-US" sz="20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800" dirty="0" smtClean="0"/>
              <a:t>Measure cosmic–ray background</a:t>
            </a:r>
            <a:endParaRPr lang="en-US" sz="1800" dirty="0"/>
          </a:p>
          <a:p>
            <a:pPr lvl="1"/>
            <a:r>
              <a:rPr lang="en-US" sz="1800" dirty="0" smtClean="0"/>
              <a:t>Study chamber efficiency vs. superheat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,n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2992312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2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T = 250˚C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P = 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“holy grail”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pic>
        <p:nvPicPr>
          <p:cNvPr id="21" name="Picture 22" descr="periodic-table.gif"/>
          <p:cNvPicPr>
            <a:picLocks noChangeAspect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457200" y="1951892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C to O ratio in the universe</a:t>
            </a:r>
          </a:p>
        </p:txBody>
      </p:sp>
      <p:pic>
        <p:nvPicPr>
          <p:cNvPr id="24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457200" y="335280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879181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18756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82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583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94" y="1171575"/>
            <a:ext cx="7009612" cy="52355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6868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>
                <a:solidFill>
                  <a:srgbClr val="000229"/>
                </a:solidFill>
                <a:latin typeface="Century Gothic"/>
                <a:cs typeface="Century Gothic"/>
              </a:rPr>
              <a:t>H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elium burning stage of stellar evolution occurs at T=10</a:t>
            </a:r>
            <a:r>
              <a:rPr lang="en-US" sz="2200" baseline="30000" dirty="0" smtClean="0">
                <a:solidFill>
                  <a:srgbClr val="000229"/>
                </a:solidFill>
                <a:latin typeface="Century Gothic"/>
                <a:cs typeface="Century Gothic"/>
              </a:rPr>
              <a:t>9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K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Most effective  stellar energy, E</a:t>
            </a:r>
            <a:r>
              <a:rPr lang="en-US" sz="22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CM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= 0.3 MeV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He burning at cross section </a:t>
            </a:r>
            <a:r>
              <a:rPr lang="en-US" sz="22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~ 10</a:t>
            </a:r>
            <a:r>
              <a:rPr lang="en-US" sz="2200" baseline="30000" dirty="0" smtClean="0">
                <a:solidFill>
                  <a:srgbClr val="000229"/>
                </a:solidFill>
                <a:latin typeface="Century Gothic"/>
                <a:cs typeface="Century Gothic"/>
              </a:rPr>
              <a:t>-17</a:t>
            </a:r>
            <a:r>
              <a:rPr lang="en-US" sz="2200" dirty="0" smtClean="0">
                <a:solidFill>
                  <a:srgbClr val="000229"/>
                </a:solidFill>
                <a:latin typeface="Century Gothic"/>
                <a:cs typeface="Century Gothic"/>
              </a:rPr>
              <a:t> barn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38595" y="2385640"/>
            <a:ext cx="5029210" cy="3886208"/>
            <a:chOff x="4114790" y="2143095"/>
            <a:chExt cx="5029210" cy="3886208"/>
          </a:xfrm>
        </p:grpSpPr>
        <p:pic>
          <p:nvPicPr>
            <p:cNvPr id="5" name="Picture 4" descr="c12ag_sigma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4790" y="2143095"/>
              <a:ext cx="5029210" cy="388620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34278" y="5413240"/>
              <a:ext cx="4315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0.3</a:t>
              </a:r>
              <a:endParaRPr lang="en-US" sz="1000" b="1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Stellar Carbon Burning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732799"/>
              </p:ext>
            </p:extLst>
          </p:nvPr>
        </p:nvGraphicFramePr>
        <p:xfrm>
          <a:off x="0" y="5997800"/>
          <a:ext cx="5137332" cy="819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0" name="Equation" r:id="rId6" imgW="2946400" imgH="469900" progId="Equation.3">
                  <p:embed/>
                </p:oleObj>
              </mc:Choice>
              <mc:Fallback>
                <p:oleObj name="Equation" r:id="rId6" imgW="29464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997800"/>
                        <a:ext cx="5137332" cy="81946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ounded Rectangular Callout 16"/>
          <p:cNvSpPr/>
          <p:nvPr/>
        </p:nvSpPr>
        <p:spPr>
          <a:xfrm>
            <a:off x="1998777" y="5029204"/>
            <a:ext cx="2215663" cy="449628"/>
          </a:xfrm>
          <a:prstGeom prst="wedgeRoundRectCallout">
            <a:avLst>
              <a:gd name="adj1" fmla="val 58822"/>
              <a:gd name="adj2" fmla="val 4036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Stellar Energy</a:t>
            </a:r>
          </a:p>
        </p:txBody>
      </p:sp>
    </p:spTree>
    <p:extLst>
      <p:ext uri="{BB962C8B-B14F-4D97-AF65-F5344CB8AC3E}">
        <p14:creationId xmlns:p14="http://schemas.microsoft.com/office/powerpoint/2010/main" val="321351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0F80D-B9BF-8F47-ACC6-9DA169E679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camsem-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1" y="152400"/>
            <a:ext cx="84770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1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Energy Level-diagram of 16O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12040" y="5762749"/>
            <a:ext cx="2215544" cy="742965"/>
          </a:xfrm>
          <a:prstGeom prst="roundRect">
            <a:avLst>
              <a:gd name="adj" fmla="val 15840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Resonances but interferences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41" y="1421326"/>
            <a:ext cx="4350278" cy="5084388"/>
          </a:xfr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2656</TotalTime>
  <Words>2865</Words>
  <Application>Microsoft Office PowerPoint</Application>
  <PresentationFormat>On-screen Show (4:3)</PresentationFormat>
  <Paragraphs>986</Paragraphs>
  <Slides>60</Slides>
  <Notes>56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2_JLabPresentation_4</vt:lpstr>
      <vt:lpstr>Photo Editor Photo</vt:lpstr>
      <vt:lpstr>Equation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Stellar Helium Burning</vt:lpstr>
      <vt:lpstr>The 12C(a,g)16O Reaction </vt:lpstr>
      <vt:lpstr>Stellar Carbon Burning</vt:lpstr>
      <vt:lpstr>PowerPoint Presentation</vt:lpstr>
      <vt:lpstr>Energy Level-diagram of 16O</vt:lpstr>
      <vt:lpstr>PowerPoint Presentation</vt:lpstr>
      <vt:lpstr>Heroic efforts in search of the holy grail of astrophysics: 12C(a,g)16O</vt:lpstr>
      <vt:lpstr>Astrophysical S-Factor 12C(a,g)16O</vt:lpstr>
      <vt:lpstr>Time Reversal Reaction</vt:lpstr>
      <vt:lpstr>(g,a) and (a,g) – Reciprocity Relation</vt:lpstr>
      <vt:lpstr>New Approach: Inverse Reaction + Bubble Chamber</vt:lpstr>
      <vt:lpstr>Bubble Chamber Theory and Design</vt:lpstr>
      <vt:lpstr>Bubble Growth and Quenching</vt:lpstr>
      <vt:lpstr>Acoustic Signal: Particle ID</vt:lpstr>
      <vt:lpstr>PowerPoint Presentation</vt:lpstr>
      <vt:lpstr>Bubble chamber basics</vt:lpstr>
      <vt:lpstr>PowerPoint Presentation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Recent Work</vt:lpstr>
      <vt:lpstr>Superheated Targets</vt:lpstr>
      <vt:lpstr>Experimental Setup</vt:lpstr>
      <vt:lpstr>PowerPoint Presentation</vt:lpstr>
      <vt:lpstr>Beamline</vt:lpstr>
      <vt:lpstr>Schematics</vt:lpstr>
      <vt:lpstr>Beam Requirements</vt:lpstr>
      <vt:lpstr>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The 12C(a,g)16O S-Factor </vt:lpstr>
      <vt:lpstr>Backgrounds</vt:lpstr>
      <vt:lpstr>PowerPoint Presentation</vt:lpstr>
      <vt:lpstr>Ion Energy Distributions </vt:lpstr>
      <vt:lpstr>PowerPoint Presentation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329</cp:revision>
  <cp:lastPrinted>2013-12-06T21:33:08Z</cp:lastPrinted>
  <dcterms:created xsi:type="dcterms:W3CDTF">2013-11-14T19:16:36Z</dcterms:created>
  <dcterms:modified xsi:type="dcterms:W3CDTF">2013-12-12T14:25:08Z</dcterms:modified>
</cp:coreProperties>
</file>