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2"/>
  </p:notesMasterIdLst>
  <p:handoutMasterIdLst>
    <p:handoutMasterId r:id="rId63"/>
  </p:handoutMasterIdLst>
  <p:sldIdLst>
    <p:sldId id="256" r:id="rId2"/>
    <p:sldId id="298" r:id="rId3"/>
    <p:sldId id="257" r:id="rId4"/>
    <p:sldId id="406" r:id="rId5"/>
    <p:sldId id="436" r:id="rId6"/>
    <p:sldId id="258" r:id="rId7"/>
    <p:sldId id="405" r:id="rId8"/>
    <p:sldId id="416" r:id="rId9"/>
    <p:sldId id="395" r:id="rId10"/>
    <p:sldId id="456" r:id="rId11"/>
    <p:sldId id="382" r:id="rId12"/>
    <p:sldId id="302" r:id="rId13"/>
    <p:sldId id="457" r:id="rId14"/>
    <p:sldId id="371" r:id="rId15"/>
    <p:sldId id="372" r:id="rId16"/>
    <p:sldId id="373" r:id="rId17"/>
    <p:sldId id="417" r:id="rId18"/>
    <p:sldId id="428" r:id="rId19"/>
    <p:sldId id="440" r:id="rId20"/>
    <p:sldId id="441" r:id="rId21"/>
    <p:sldId id="433" r:id="rId22"/>
    <p:sldId id="375" r:id="rId23"/>
    <p:sldId id="392" r:id="rId24"/>
    <p:sldId id="393" r:id="rId25"/>
    <p:sldId id="439" r:id="rId26"/>
    <p:sldId id="376" r:id="rId27"/>
    <p:sldId id="411" r:id="rId28"/>
    <p:sldId id="412" r:id="rId29"/>
    <p:sldId id="434" r:id="rId30"/>
    <p:sldId id="410" r:id="rId31"/>
    <p:sldId id="378" r:id="rId32"/>
    <p:sldId id="427" r:id="rId33"/>
    <p:sldId id="431" r:id="rId34"/>
    <p:sldId id="432" r:id="rId35"/>
    <p:sldId id="430" r:id="rId36"/>
    <p:sldId id="437" r:id="rId37"/>
    <p:sldId id="444" r:id="rId38"/>
    <p:sldId id="445" r:id="rId39"/>
    <p:sldId id="446" r:id="rId40"/>
    <p:sldId id="420" r:id="rId41"/>
    <p:sldId id="447" r:id="rId42"/>
    <p:sldId id="448" r:id="rId43"/>
    <p:sldId id="449" r:id="rId44"/>
    <p:sldId id="452" r:id="rId45"/>
    <p:sldId id="453" r:id="rId46"/>
    <p:sldId id="450" r:id="rId47"/>
    <p:sldId id="454" r:id="rId48"/>
    <p:sldId id="422" r:id="rId49"/>
    <p:sldId id="423" r:id="rId50"/>
    <p:sldId id="424" r:id="rId51"/>
    <p:sldId id="425" r:id="rId52"/>
    <p:sldId id="418" r:id="rId53"/>
    <p:sldId id="384" r:id="rId54"/>
    <p:sldId id="394" r:id="rId55"/>
    <p:sldId id="390" r:id="rId56"/>
    <p:sldId id="388" r:id="rId57"/>
    <p:sldId id="414" r:id="rId58"/>
    <p:sldId id="415" r:id="rId59"/>
    <p:sldId id="435" r:id="rId60"/>
    <p:sldId id="455" r:id="rId61"/>
  </p:sldIdLst>
  <p:sldSz cx="9144000" cy="6858000" type="screen4x3"/>
  <p:notesSz cx="6934200" cy="9232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229"/>
    <a:srgbClr val="2F4D8E"/>
    <a:srgbClr val="9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3" autoAdjust="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2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/>
              <a:t>Universe</a:t>
            </a:r>
          </a:p>
        </c:rich>
      </c:tx>
      <c:layout>
        <c:manualLayout>
          <c:xMode val="edge"/>
          <c:yMode val="edge"/>
          <c:x val="0.30298025261823103"/>
          <c:y val="7.3076338260923232E-4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Universe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22123076124930818"/>
                  <c:y val="3.542218353222435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Oxygen
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24618068381666483"/>
                  <c:y val="3.7745456256560103E-2"/>
                </c:manualLayout>
              </c:layout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400" dirty="0"/>
                      <a:t>Other
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Sheet1!$A$2:$A$6</c:f>
              <c:strCache>
                <c:ptCount val="5"/>
                <c:pt idx="0">
                  <c:v>Hydrogen</c:v>
                </c:pt>
                <c:pt idx="1">
                  <c:v>Helium</c:v>
                </c:pt>
                <c:pt idx="2">
                  <c:v>Oxygen</c:v>
                </c:pt>
                <c:pt idx="3">
                  <c:v>Carbon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73</c:v>
                </c:pt>
                <c:pt idx="1">
                  <c:v>23</c:v>
                </c:pt>
                <c:pt idx="2">
                  <c:v>1</c:v>
                </c:pt>
                <c:pt idx="3">
                  <c:v>0.5</c:v>
                </c:pt>
                <c:pt idx="4">
                  <c:v>0.6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 smtClean="0"/>
              <a:t>Human</a:t>
            </a:r>
            <a:r>
              <a:rPr lang="en-US" sz="3200" b="0" baseline="0" dirty="0" smtClean="0"/>
              <a:t> Body</a:t>
            </a:r>
            <a:endParaRPr lang="en-US" sz="3200" b="0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Human Body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7030A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3313475387183457"/>
                  <c:y val="0.23849960687669061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Hydrogen</a:t>
                    </a:r>
                    <a:r>
                      <a:rPr lang="en-US" sz="1400" dirty="0"/>
                      <a:t>
</a:t>
                    </a:r>
                    <a:r>
                      <a:rPr lang="en-US" sz="1400" dirty="0" smtClean="0"/>
                      <a:t>10%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23772734862055594"/>
                  <c:y val="0.1149408980628976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 smtClean="0"/>
                      <a:t>Nitrogen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2.6%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32582020149832086"/>
                  <c:y val="-7.4561041567829833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Calcium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37682959319105308"/>
                  <c:y val="5.463167383442187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Phosphorus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23108538177444726"/>
                  <c:y val="0.22628732520585865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Other
</a:t>
                    </a:r>
                    <a:r>
                      <a:rPr lang="en-US" sz="1400" dirty="0" smtClean="0"/>
                      <a:t>0.9%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Sheet1!$A$2:$A$8</c:f>
              <c:strCache>
                <c:ptCount val="7"/>
                <c:pt idx="0">
                  <c:v>Oxygen</c:v>
                </c:pt>
                <c:pt idx="1">
                  <c:v>Carbon</c:v>
                </c:pt>
                <c:pt idx="2">
                  <c:v>Hydrogen</c:v>
                </c:pt>
                <c:pt idx="3">
                  <c:v>Nitrogen</c:v>
                </c:pt>
                <c:pt idx="4">
                  <c:v>Calcium</c:v>
                </c:pt>
                <c:pt idx="5">
                  <c:v>Phosphorus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61</c:v>
                </c:pt>
                <c:pt idx="1">
                  <c:v>23</c:v>
                </c:pt>
                <c:pt idx="2">
                  <c:v>10</c:v>
                </c:pt>
                <c:pt idx="3">
                  <c:v>2.6</c:v>
                </c:pt>
                <c:pt idx="4">
                  <c:v>1.4</c:v>
                </c:pt>
                <c:pt idx="5">
                  <c:v>1.1000000000000001</c:v>
                </c:pt>
                <c:pt idx="6">
                  <c:v>0.9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S(300)</c:v>
                </c:pt>
              </c:strCache>
            </c:strRef>
          </c:tx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Sheet1!$A$2:$A$4</c:f>
              <c:strCache>
                <c:ptCount val="3"/>
                <c:pt idx="0">
                  <c:v>E1</c:v>
                </c:pt>
                <c:pt idx="1">
                  <c:v>E2</c:v>
                </c:pt>
                <c:pt idx="2">
                  <c:v>Cascade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60</c:v>
                </c:pt>
                <c:pt idx="1">
                  <c:v>30</c:v>
                </c:pt>
                <c:pt idx="2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4" Type="http://schemas.openxmlformats.org/officeDocument/2006/relationships/image" Target="../media/image8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Relationship Id="rId5" Type="http://schemas.openxmlformats.org/officeDocument/2006/relationships/image" Target="../media/image90.wmf"/><Relationship Id="rId4" Type="http://schemas.openxmlformats.org/officeDocument/2006/relationships/image" Target="../media/image89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Relationship Id="rId5" Type="http://schemas.openxmlformats.org/officeDocument/2006/relationships/image" Target="../media/image95.wmf"/><Relationship Id="rId4" Type="http://schemas.openxmlformats.org/officeDocument/2006/relationships/image" Target="../media/image94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image" Target="../media/image96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image" Target="../media/image9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7" Type="http://schemas.openxmlformats.org/officeDocument/2006/relationships/image" Target="../media/image30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7" Type="http://schemas.openxmlformats.org/officeDocument/2006/relationships/image" Target="../media/image69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6" Type="http://schemas.openxmlformats.org/officeDocument/2006/relationships/image" Target="../media/image68.wmf"/><Relationship Id="rId5" Type="http://schemas.openxmlformats.org/officeDocument/2006/relationships/image" Target="../media/image67.wmf"/><Relationship Id="rId4" Type="http://schemas.openxmlformats.org/officeDocument/2006/relationships/image" Target="../media/image6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7" Type="http://schemas.openxmlformats.org/officeDocument/2006/relationships/image" Target="../media/image76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Relationship Id="rId6" Type="http://schemas.openxmlformats.org/officeDocument/2006/relationships/image" Target="../media/image75.wmf"/><Relationship Id="rId5" Type="http://schemas.openxmlformats.org/officeDocument/2006/relationships/image" Target="../media/image74.wmf"/><Relationship Id="rId4" Type="http://schemas.openxmlformats.org/officeDocument/2006/relationships/image" Target="../media/image7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6" Type="http://schemas.openxmlformats.org/officeDocument/2006/relationships/image" Target="../media/image82.wmf"/><Relationship Id="rId5" Type="http://schemas.openxmlformats.org/officeDocument/2006/relationships/image" Target="../media/image81.wmf"/><Relationship Id="rId4" Type="http://schemas.openxmlformats.org/officeDocument/2006/relationships/image" Target="../media/image8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917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r">
              <a:defRPr sz="1200"/>
            </a:lvl1pPr>
          </a:lstStyle>
          <a:p>
            <a:fld id="{6C3AE567-E13E-4492-932F-732F5FB7FEFE}" type="datetimeFigureOut">
              <a:rPr lang="en-US" smtClean="0"/>
              <a:t>12/22/2013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917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r">
              <a:defRPr sz="1200"/>
            </a:lvl1pPr>
          </a:lstStyle>
          <a:p>
            <a:fld id="{B42C2963-2FDD-4F6A-B37F-6627E82D7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9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r">
              <a:defRPr sz="1200"/>
            </a:lvl1pPr>
          </a:lstStyle>
          <a:p>
            <a:fld id="{8E631BD2-A38F-AB43-8E3C-D6E30D15DDFF}" type="datetimeFigureOut">
              <a:rPr lang="en-US" smtClean="0"/>
              <a:pPr/>
              <a:t>12/22/2013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2" tIns="46186" rIns="92372" bIns="461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72" tIns="46186" rIns="92372" bIns="4618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r">
              <a:defRPr sz="1200"/>
            </a:lvl1pPr>
          </a:lstStyle>
          <a:p>
            <a:fld id="{09CDDE94-6B71-B14C-BD69-E1245FCC2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4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</a:t>
            </a:r>
            <a:r>
              <a:rPr lang="en-US" baseline="0" dirty="0" smtClean="0"/>
              <a:t> about proton events, </a:t>
            </a:r>
            <a:r>
              <a:rPr lang="en-US" baseline="0" dirty="0" err="1" smtClean="0"/>
              <a:t>i.e</a:t>
            </a:r>
            <a:r>
              <a:rPr lang="en-US" baseline="0" dirty="0" smtClean="0"/>
              <a:t>, (</a:t>
            </a:r>
            <a:r>
              <a:rPr lang="en-US" baseline="0" dirty="0" err="1" smtClean="0"/>
              <a:t>g,p</a:t>
            </a:r>
            <a:r>
              <a:rPr lang="en-US" baseline="0" smtClean="0"/>
              <a:t>)?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Go to "View | Header and Footer" to add your organization, sponsor, meeting name here; then, click "Apply to All"</a:t>
            </a:r>
          </a:p>
        </p:txBody>
      </p:sp>
      <p:sp>
        <p:nvSpPr>
          <p:cNvPr id="5120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B0043DF-B8E4-496F-B151-EDF8E7F527DB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Calculate</a:t>
            </a:r>
            <a:r>
              <a:rPr lang="en-US" baseline="0" dirty="0" smtClean="0"/>
              <a:t> the Bremsstrahlung spectrum for HIGS beam using GEANT4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Accelerator</a:t>
            </a:r>
            <a:r>
              <a:rPr lang="en-US" baseline="0" dirty="0" smtClean="0"/>
              <a:t> is paying for magnet and Hall Probe System.</a:t>
            </a:r>
          </a:p>
          <a:p>
            <a:r>
              <a:rPr lang="en-US" baseline="0" dirty="0" smtClean="0"/>
              <a:t>Accelerator will pay for Fast Valve and its electronics.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7175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acoustic signal will suppress neutron events (?). What is the expected background from 3-alpha?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A2C9F-9CBA-4C4C-9068-FF8194B957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36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DB23-3FF7-417E-878C-5B502AF612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0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CF296-4107-4DA2-A408-9B889D5A1D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88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0925-8F2D-4BE4-9A1C-851B1FE8F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9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54AE-707A-4482-9C6B-3E9C37AA78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6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5445-81F9-48C4-A64B-5F11EBE3A0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26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ED73-E04F-439D-9ED5-EEA9DD2C13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4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6264-AD96-43FE-A18B-2C7997756D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5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5A49-054C-4502-BE41-B1CD2B580C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6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F9A8-A1D7-44B8-B4EB-70B6B50662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EDA3-819F-4AEE-8AE4-34D228168B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5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B6D7D-CA91-4CF6-9131-BE8E9AF3A8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2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3.gif"/><Relationship Id="rId4" Type="http://schemas.openxmlformats.org/officeDocument/2006/relationships/image" Target="../media/image2.jpeg"/><Relationship Id="rId9" Type="http://schemas.openxmlformats.org/officeDocument/2006/relationships/image" Target="../media/image22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30.w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7.wmf"/><Relationship Id="rId1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9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26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2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wmf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2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48.jpg"/><Relationship Id="rId9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6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57.jpg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gif"/><Relationship Id="rId4" Type="http://schemas.openxmlformats.org/officeDocument/2006/relationships/image" Target="../media/image61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oleObject" Target="../embeddings/oleObject20.bin"/><Relationship Id="rId18" Type="http://schemas.openxmlformats.org/officeDocument/2006/relationships/image" Target="../media/image69.wmf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66.wmf"/><Relationship Id="rId17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8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63.w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6.bin"/><Relationship Id="rId15" Type="http://schemas.openxmlformats.org/officeDocument/2006/relationships/oleObject" Target="../embeddings/oleObject21.bin"/><Relationship Id="rId10" Type="http://schemas.openxmlformats.org/officeDocument/2006/relationships/image" Target="../media/image65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67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13" Type="http://schemas.openxmlformats.org/officeDocument/2006/relationships/oleObject" Target="../embeddings/oleObject27.bin"/><Relationship Id="rId18" Type="http://schemas.openxmlformats.org/officeDocument/2006/relationships/image" Target="../media/image76.wmf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73.wmf"/><Relationship Id="rId17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5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70.wmf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3.bin"/><Relationship Id="rId15" Type="http://schemas.openxmlformats.org/officeDocument/2006/relationships/oleObject" Target="../embeddings/oleObject28.bin"/><Relationship Id="rId10" Type="http://schemas.openxmlformats.org/officeDocument/2006/relationships/image" Target="../media/image72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74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13" Type="http://schemas.openxmlformats.org/officeDocument/2006/relationships/oleObject" Target="../embeddings/oleObject34.bin"/><Relationship Id="rId3" Type="http://schemas.openxmlformats.org/officeDocument/2006/relationships/notesSlide" Target="../notesSlides/notesSlide37.xml"/><Relationship Id="rId7" Type="http://schemas.openxmlformats.org/officeDocument/2006/relationships/oleObject" Target="../embeddings/oleObject31.bin"/><Relationship Id="rId12" Type="http://schemas.openxmlformats.org/officeDocument/2006/relationships/image" Target="../media/image80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2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77.wmf"/><Relationship Id="rId11" Type="http://schemas.openxmlformats.org/officeDocument/2006/relationships/oleObject" Target="../embeddings/oleObject33.bin"/><Relationship Id="rId5" Type="http://schemas.openxmlformats.org/officeDocument/2006/relationships/oleObject" Target="../embeddings/oleObject30.bin"/><Relationship Id="rId15" Type="http://schemas.openxmlformats.org/officeDocument/2006/relationships/oleObject" Target="../embeddings/oleObject35.bin"/><Relationship Id="rId10" Type="http://schemas.openxmlformats.org/officeDocument/2006/relationships/image" Target="../media/image79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32.bin"/><Relationship Id="rId14" Type="http://schemas.openxmlformats.org/officeDocument/2006/relationships/image" Target="../media/image81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3.w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notesSlide" Target="../notesSlides/notesSlide39.xml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8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4.wmf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37.bin"/><Relationship Id="rId10" Type="http://schemas.openxmlformats.org/officeDocument/2006/relationships/image" Target="../media/image86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39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13" Type="http://schemas.openxmlformats.org/officeDocument/2006/relationships/oleObject" Target="../embeddings/oleObject45.bin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8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0.wmf"/><Relationship Id="rId11" Type="http://schemas.openxmlformats.org/officeDocument/2006/relationships/oleObject" Target="../embeddings/oleObject44.bin"/><Relationship Id="rId5" Type="http://schemas.openxmlformats.org/officeDocument/2006/relationships/oleObject" Target="../embeddings/oleObject41.bin"/><Relationship Id="rId10" Type="http://schemas.openxmlformats.org/officeDocument/2006/relationships/image" Target="../media/image88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3.bin"/><Relationship Id="rId14" Type="http://schemas.openxmlformats.org/officeDocument/2006/relationships/image" Target="../media/image90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wmf"/><Relationship Id="rId13" Type="http://schemas.openxmlformats.org/officeDocument/2006/relationships/oleObject" Target="../embeddings/oleObject50.bin"/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47.bin"/><Relationship Id="rId12" Type="http://schemas.openxmlformats.org/officeDocument/2006/relationships/image" Target="../media/image9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1.wmf"/><Relationship Id="rId11" Type="http://schemas.openxmlformats.org/officeDocument/2006/relationships/oleObject" Target="../embeddings/oleObject49.bin"/><Relationship Id="rId5" Type="http://schemas.openxmlformats.org/officeDocument/2006/relationships/oleObject" Target="../embeddings/oleObject46.bin"/><Relationship Id="rId10" Type="http://schemas.openxmlformats.org/officeDocument/2006/relationships/image" Target="../media/image93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8.bin"/><Relationship Id="rId14" Type="http://schemas.openxmlformats.org/officeDocument/2006/relationships/image" Target="../media/image95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5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6.wmf"/><Relationship Id="rId5" Type="http://schemas.openxmlformats.org/officeDocument/2006/relationships/oleObject" Target="../embeddings/oleObject51.bin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notesSlide" Target="../notesSlides/notesSlide43.xml"/><Relationship Id="rId7" Type="http://schemas.openxmlformats.org/officeDocument/2006/relationships/oleObject" Target="../embeddings/oleObject5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8.wmf"/><Relationship Id="rId5" Type="http://schemas.openxmlformats.org/officeDocument/2006/relationships/oleObject" Target="../embeddings/oleObject53.bin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gif"/><Relationship Id="rId4" Type="http://schemas.openxmlformats.org/officeDocument/2006/relationships/image" Target="../media/image102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gif"/><Relationship Id="rId5" Type="http://schemas.openxmlformats.org/officeDocument/2006/relationships/image" Target="../media/image105.gif"/><Relationship Id="rId4" Type="http://schemas.openxmlformats.org/officeDocument/2006/relationships/image" Target="../media/image10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gif"/><Relationship Id="rId4" Type="http://schemas.openxmlformats.org/officeDocument/2006/relationships/image" Target="../media/image107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2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gif"/><Relationship Id="rId5" Type="http://schemas.openxmlformats.org/officeDocument/2006/relationships/image" Target="../media/image110.gif"/><Relationship Id="rId4" Type="http://schemas.openxmlformats.org/officeDocument/2006/relationships/image" Target="../media/image109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gif"/><Relationship Id="rId5" Type="http://schemas.openxmlformats.org/officeDocument/2006/relationships/image" Target="../media/image115.gif"/><Relationship Id="rId4" Type="http://schemas.openxmlformats.org/officeDocument/2006/relationships/image" Target="../media/image114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4.jpeg"/><Relationship Id="rId5" Type="http://schemas.openxmlformats.org/officeDocument/2006/relationships/image" Target="../media/image12.jpeg"/><Relationship Id="rId10" Type="http://schemas.openxmlformats.org/officeDocument/2006/relationships/image" Target="../media/image13.png"/><Relationship Id="rId4" Type="http://schemas.openxmlformats.org/officeDocument/2006/relationships/image" Target="../media/image2.jpeg"/><Relationship Id="rId9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9.gif"/><Relationship Id="rId4" Type="http://schemas.openxmlformats.org/officeDocument/2006/relationships/image" Target="../media/image2.jpeg"/><Relationship Id="rId9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669" y="2383729"/>
            <a:ext cx="8369542" cy="100737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2F4D8E"/>
                </a:solidFill>
              </a:rPr>
              <a:t>Measurement </a:t>
            </a:r>
            <a:r>
              <a:rPr lang="en-US" sz="2800" dirty="0">
                <a:solidFill>
                  <a:srgbClr val="2F4D8E"/>
                </a:solidFill>
              </a:rPr>
              <a:t>of </a:t>
            </a:r>
            <a:r>
              <a:rPr lang="en-US" sz="2800" baseline="30000" dirty="0" smtClean="0">
                <a:solidFill>
                  <a:srgbClr val="2F4D8E"/>
                </a:solidFill>
              </a:rPr>
              <a:t>16</a:t>
            </a:r>
            <a:r>
              <a:rPr lang="en-US" sz="2800" dirty="0" smtClean="0">
                <a:solidFill>
                  <a:srgbClr val="2F4D8E"/>
                </a:solidFill>
              </a:rPr>
              <a:t>O</a:t>
            </a:r>
            <a:r>
              <a:rPr lang="en-US" sz="280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2800" dirty="0" err="1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2800" dirty="0" err="1" smtClean="0">
                <a:solidFill>
                  <a:srgbClr val="2F4D8E"/>
                </a:solidFill>
              </a:rPr>
              <a:t>,</a:t>
            </a:r>
            <a:r>
              <a:rPr lang="en-US" sz="2800" dirty="0" err="1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280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2800" baseline="30000" dirty="0" smtClean="0">
                <a:solidFill>
                  <a:srgbClr val="2F4D8E"/>
                </a:solidFill>
              </a:rPr>
              <a:t>12</a:t>
            </a:r>
            <a:r>
              <a:rPr lang="en-US" sz="2800" dirty="0" smtClean="0">
                <a:solidFill>
                  <a:srgbClr val="2F4D8E"/>
                </a:solidFill>
              </a:rPr>
              <a:t>C </a:t>
            </a:r>
            <a:r>
              <a:rPr lang="en-US" sz="2800" dirty="0">
                <a:solidFill>
                  <a:srgbClr val="2F4D8E"/>
                </a:solidFill>
              </a:rPr>
              <a:t>with a </a:t>
            </a:r>
            <a:r>
              <a:rPr lang="en-US" sz="2800" dirty="0" smtClean="0">
                <a:solidFill>
                  <a:srgbClr val="2F4D8E"/>
                </a:solidFill>
              </a:rPr>
              <a:t>Bubble </a:t>
            </a:r>
            <a:r>
              <a:rPr lang="en-US" sz="2800" dirty="0">
                <a:solidFill>
                  <a:srgbClr val="2F4D8E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hamber </a:t>
            </a:r>
            <a:r>
              <a:rPr lang="en-US" sz="2800" dirty="0">
                <a:solidFill>
                  <a:srgbClr val="2F4D8E"/>
                </a:solidFill>
              </a:rPr>
              <a:t>and a </a:t>
            </a:r>
            <a:r>
              <a:rPr lang="en-US" sz="2800" dirty="0" smtClean="0">
                <a:solidFill>
                  <a:srgbClr val="2F4D8E"/>
                </a:solidFill>
              </a:rPr>
              <a:t>Bremsstrahlung </a:t>
            </a:r>
            <a:r>
              <a:rPr lang="en-US" sz="2800" dirty="0">
                <a:solidFill>
                  <a:srgbClr val="2F4D8E"/>
                </a:solidFill>
              </a:rPr>
              <a:t>B</a:t>
            </a:r>
            <a:r>
              <a:rPr lang="en-US" sz="2800" dirty="0" smtClean="0">
                <a:solidFill>
                  <a:srgbClr val="2F4D8E"/>
                </a:solidFill>
              </a:rPr>
              <a:t>eam </a:t>
            </a:r>
            <a:r>
              <a:rPr lang="en-US" sz="2800" dirty="0">
                <a:solidFill>
                  <a:srgbClr val="2F4D8E"/>
                </a:solidFill>
              </a:rPr>
              <a:t>at Jefferson Lab </a:t>
            </a:r>
            <a:r>
              <a:rPr lang="en-US" sz="2800" dirty="0" smtClean="0">
                <a:solidFill>
                  <a:srgbClr val="2F4D8E"/>
                </a:solidFill>
              </a:rPr>
              <a:t>Injector</a:t>
            </a:r>
            <a:endParaRPr lang="en-US" sz="2800" spc="190" dirty="0">
              <a:solidFill>
                <a:srgbClr val="2F4D8E"/>
              </a:solidFill>
              <a:latin typeface="Minion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7356" y="5392381"/>
            <a:ext cx="4511175" cy="932102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2F4D8E"/>
                </a:solidFill>
                <a:latin typeface="+mj-lt"/>
              </a:rPr>
              <a:t>Riad Suleiman</a:t>
            </a:r>
          </a:p>
          <a:p>
            <a:r>
              <a:rPr lang="en-US" sz="2400" dirty="0" smtClean="0">
                <a:solidFill>
                  <a:srgbClr val="2F4D8E"/>
                </a:solidFill>
                <a:latin typeface="+mj-lt"/>
              </a:rPr>
              <a:t>January 9, 2014</a:t>
            </a:r>
            <a:endParaRPr lang="en-US" sz="2400" dirty="0">
              <a:solidFill>
                <a:srgbClr val="2F4D8E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Energy Level-diagram of </a:t>
            </a:r>
            <a:r>
              <a:rPr lang="en-US" sz="4000" cap="small" baseline="30000" dirty="0" smtClean="0">
                <a:solidFill>
                  <a:srgbClr val="2F4D8E"/>
                </a:solidFill>
                <a:latin typeface="Minion Pro"/>
                <a:cs typeface="Minion Pro"/>
              </a:rPr>
              <a:t>16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094" y="1421326"/>
            <a:ext cx="4350278" cy="5084388"/>
          </a:xfrm>
        </p:spPr>
      </p:pic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552586768"/>
              </p:ext>
            </p:extLst>
          </p:nvPr>
        </p:nvGraphicFramePr>
        <p:xfrm>
          <a:off x="217714" y="1484576"/>
          <a:ext cx="3752001" cy="2723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Rectangle 7"/>
          <p:cNvSpPr/>
          <p:nvPr/>
        </p:nvSpPr>
        <p:spPr bwMode="auto">
          <a:xfrm>
            <a:off x="4663094" y="4316680"/>
            <a:ext cx="3792137" cy="152400"/>
          </a:xfrm>
          <a:prstGeom prst="rect">
            <a:avLst/>
          </a:prstGeom>
          <a:solidFill>
            <a:srgbClr val="FF0000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061361" y="5160325"/>
            <a:ext cx="2016946" cy="742965"/>
          </a:xfrm>
          <a:prstGeom prst="roundRect">
            <a:avLst>
              <a:gd name="adj" fmla="val 1584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No Resonances but interferences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334123"/>
              </p:ext>
            </p:extLst>
          </p:nvPr>
        </p:nvGraphicFramePr>
        <p:xfrm>
          <a:off x="217714" y="4984750"/>
          <a:ext cx="3285508" cy="13716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642754"/>
                <a:gridCol w="164275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S</a:t>
                      </a:r>
                      <a:r>
                        <a:rPr lang="en-US" sz="2400" b="0" baseline="-25000" dirty="0" smtClean="0"/>
                        <a:t>E1</a:t>
                      </a:r>
                      <a:r>
                        <a:rPr lang="en-US" sz="2400" b="0" dirty="0" smtClean="0"/>
                        <a:t>(300)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70±20</a:t>
                      </a:r>
                      <a:endParaRPr lang="en-US" sz="24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S</a:t>
                      </a:r>
                      <a:r>
                        <a:rPr lang="en-US" sz="2400" b="0" baseline="-25000" dirty="0" smtClean="0"/>
                        <a:t>E2</a:t>
                      </a:r>
                      <a:r>
                        <a:rPr lang="en-US" sz="2400" b="0" dirty="0" smtClean="0"/>
                        <a:t>(300)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/>
                        <a:t>70±20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 err="1" smtClean="0"/>
                        <a:t>S</a:t>
                      </a:r>
                      <a:r>
                        <a:rPr lang="en-US" sz="2400" b="0" baseline="-25000" dirty="0" err="1" smtClean="0"/>
                        <a:t>casc</a:t>
                      </a:r>
                      <a:r>
                        <a:rPr lang="en-US" sz="2400" b="0" dirty="0" smtClean="0"/>
                        <a:t>(300)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/>
                        <a:t>70±20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019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488"/>
            <a:ext cx="8229600" cy="830468"/>
          </a:xfrm>
        </p:spPr>
        <p:txBody>
          <a:bodyPr>
            <a:normAutofit fontScale="90000"/>
          </a:bodyPr>
          <a:lstStyle/>
          <a:p>
            <a:pPr lvl="0"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Astrophysical S-Factor 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4000" dirty="0" err="1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dirty="0" err="1" smtClean="0">
                <a:solidFill>
                  <a:srgbClr val="2F4D8E"/>
                </a:solidFill>
              </a:rPr>
              <a:t>,</a:t>
            </a:r>
            <a:r>
              <a:rPr lang="en-US" sz="4000" dirty="0" err="1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O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5" y="2870872"/>
            <a:ext cx="5600699" cy="3321017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845837"/>
              </p:ext>
            </p:extLst>
          </p:nvPr>
        </p:nvGraphicFramePr>
        <p:xfrm>
          <a:off x="1444524" y="2388167"/>
          <a:ext cx="27273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06" name="Equation" r:id="rId6" imgW="1231560" imgH="241200" progId="Equation.3">
                  <p:embed/>
                </p:oleObj>
              </mc:Choice>
              <mc:Fallback>
                <p:oleObj name="Equation" r:id="rId6" imgW="1231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4524" y="2388167"/>
                        <a:ext cx="27273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3577962"/>
              </p:ext>
            </p:extLst>
          </p:nvPr>
        </p:nvGraphicFramePr>
        <p:xfrm>
          <a:off x="5483225" y="2062063"/>
          <a:ext cx="3203575" cy="109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07" name="Equation" r:id="rId8" imgW="1447560" imgH="495000" progId="Equation.3">
                  <p:embed/>
                </p:oleObj>
              </mc:Choice>
              <mc:Fallback>
                <p:oleObj name="Equation" r:id="rId8" imgW="14475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3225" y="2062063"/>
                        <a:ext cx="3203575" cy="1090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619049"/>
              </p:ext>
            </p:extLst>
          </p:nvPr>
        </p:nvGraphicFramePr>
        <p:xfrm>
          <a:off x="5571744" y="3491230"/>
          <a:ext cx="3313094" cy="28651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56547"/>
                <a:gridCol w="1656547"/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Author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S(300 keV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keV b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Buchmann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(2005)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102</a:t>
                      </a:r>
                      <a:r>
                        <a:rPr lang="en-US" sz="2000" dirty="0" smtClean="0"/>
                        <a:t>–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198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Caughlan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and Fowler (1988)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120</a:t>
                      </a:r>
                      <a:r>
                        <a:rPr lang="en-US" sz="2000" dirty="0" smtClean="0"/>
                        <a:t>–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220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Hammer (2005)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162±39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11" name="Rounded Rectangular Callout 10"/>
          <p:cNvSpPr/>
          <p:nvPr/>
        </p:nvSpPr>
        <p:spPr>
          <a:xfrm>
            <a:off x="102658" y="6162502"/>
            <a:ext cx="2910077" cy="581025"/>
          </a:xfrm>
          <a:prstGeom prst="wedgeRoundRectCallout">
            <a:avLst>
              <a:gd name="adj1" fmla="val -5728"/>
              <a:gd name="adj2" fmla="val -13920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>
                <a:solidFill>
                  <a:prstClr val="black"/>
                </a:solidFill>
              </a:rPr>
              <a:t>Extrapolate</a:t>
            </a:r>
            <a:r>
              <a:rPr lang="en-US" dirty="0" smtClean="0">
                <a:solidFill>
                  <a:prstClr val="black"/>
                </a:solidFill>
              </a:rPr>
              <a:t> to Stellar </a:t>
            </a:r>
            <a:r>
              <a:rPr lang="en-US" dirty="0">
                <a:solidFill>
                  <a:prstClr val="black"/>
                </a:solidFill>
              </a:rPr>
              <a:t>helium burning at </a:t>
            </a:r>
            <a:r>
              <a:rPr lang="en-US" dirty="0" smtClean="0">
                <a:solidFill>
                  <a:prstClr val="black"/>
                </a:solidFill>
              </a:rPr>
              <a:t>E = 300 </a:t>
            </a:r>
            <a:r>
              <a:rPr lang="en-US" dirty="0">
                <a:solidFill>
                  <a:prstClr val="black"/>
                </a:solidFill>
              </a:rPr>
              <a:t>keV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659" y="1143549"/>
            <a:ext cx="7959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Define S-Factor to remove both 1/E dependence of nuclear cross sections and Coulomb barrier transmission probability:</a:t>
            </a:r>
          </a:p>
        </p:txBody>
      </p:sp>
    </p:spTree>
    <p:extLst>
      <p:ext uri="{BB962C8B-B14F-4D97-AF65-F5344CB8AC3E}">
        <p14:creationId xmlns:p14="http://schemas.microsoft.com/office/powerpoint/2010/main" val="36007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latin typeface="Symbol" panose="05050102010706020507" pitchFamily="18" charset="2"/>
                <a:cs typeface="Arial" pitchFamily="34" charset="0"/>
              </a:rPr>
              <a:t>(g</a:t>
            </a:r>
            <a:r>
              <a:rPr lang="en-US" sz="4000" dirty="0" smtClean="0">
                <a:cs typeface="Arial" pitchFamily="34" charset="0"/>
              </a:rPr>
              <a:t>,</a:t>
            </a:r>
            <a:r>
              <a:rPr lang="en-US" sz="4000" dirty="0" smtClean="0">
                <a:latin typeface="Symbol" panose="05050102010706020507" pitchFamily="18" charset="2"/>
                <a:cs typeface="Arial" pitchFamily="34" charset="0"/>
              </a:rPr>
              <a:t>a)</a:t>
            </a:r>
            <a:r>
              <a:rPr lang="en-US" sz="4000" dirty="0" smtClean="0">
                <a:cs typeface="Arial" pitchFamily="34" charset="0"/>
              </a:rPr>
              <a:t> </a:t>
            </a:r>
            <a:r>
              <a:rPr lang="en-US" sz="4000" dirty="0">
                <a:cs typeface="Arial" pitchFamily="34" charset="0"/>
              </a:rPr>
              <a:t>and </a:t>
            </a:r>
            <a:r>
              <a:rPr lang="en-US" sz="4000" dirty="0" smtClean="0">
                <a:latin typeface="Symbol" panose="05050102010706020507" pitchFamily="18" charset="2"/>
                <a:cs typeface="Arial" pitchFamily="34" charset="0"/>
              </a:rPr>
              <a:t>(a</a:t>
            </a:r>
            <a:r>
              <a:rPr lang="en-US" sz="4000" dirty="0" smtClean="0">
                <a:cs typeface="Arial" pitchFamily="34" charset="0"/>
              </a:rPr>
              <a:t>,</a:t>
            </a:r>
            <a:r>
              <a:rPr lang="en-US" sz="4000" dirty="0" smtClean="0">
                <a:latin typeface="Symbol" panose="05050102010706020507" pitchFamily="18" charset="2"/>
                <a:cs typeface="Arial" pitchFamily="34" charset="0"/>
              </a:rPr>
              <a:t>g)</a:t>
            </a:r>
            <a:r>
              <a:rPr lang="en-US" sz="4000" dirty="0" smtClean="0">
                <a:cs typeface="Arial" pitchFamily="34" charset="0"/>
              </a:rPr>
              <a:t> </a:t>
            </a:r>
            <a:r>
              <a:rPr lang="en-US" sz="4000" dirty="0">
                <a:cs typeface="Arial" pitchFamily="34" charset="0"/>
              </a:rPr>
              <a:t>– </a:t>
            </a:r>
            <a:r>
              <a:rPr lang="en-US" sz="4000" dirty="0">
                <a:latin typeface="Minion Pro"/>
                <a:cs typeface="Arial" pitchFamily="34" charset="0"/>
              </a:rPr>
              <a:t>Reciprocity Relation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686644"/>
          </a:xfrm>
        </p:spPr>
        <p:txBody>
          <a:bodyPr>
            <a:norm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A(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cs typeface="Arial" pitchFamily="34" charset="0"/>
              </a:rPr>
              <a:t>,</a:t>
            </a:r>
            <a:r>
              <a:rPr lang="el-GR" sz="240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solidFill>
                  <a:prstClr val="black"/>
                </a:solidFill>
              </a:rPr>
              <a:t>)B</a:t>
            </a:r>
            <a:r>
              <a:rPr lang="en-US" sz="2400" dirty="0">
                <a:solidFill>
                  <a:prstClr val="black"/>
                </a:solidFill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 smtClean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) </a:t>
            </a:r>
            <a:r>
              <a:rPr lang="en-US" sz="2400" dirty="0">
                <a:cs typeface="Arial" pitchFamily="34" charset="0"/>
              </a:rPr>
              <a:t>is over two orders of magnitude larger than </a:t>
            </a: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l-GR" sz="2400" dirty="0" smtClean="0">
                <a:cs typeface="Arial" pitchFamily="34" charset="0"/>
              </a:rPr>
              <a:t> 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)</a:t>
            </a:r>
            <a:endParaRPr lang="en-US" sz="24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7933314"/>
              </p:ext>
            </p:extLst>
          </p:nvPr>
        </p:nvGraphicFramePr>
        <p:xfrm>
          <a:off x="2334358" y="1218248"/>
          <a:ext cx="6610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49" name="Equation" r:id="rId5" imgW="3136900" imgH="469900" progId="Equation.3">
                  <p:embed/>
                </p:oleObj>
              </mc:Choice>
              <mc:Fallback>
                <p:oleObj name="Equation" r:id="rId5" imgW="3136900" imgH="469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4358" y="1218248"/>
                        <a:ext cx="661035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6044346"/>
              </p:ext>
            </p:extLst>
          </p:nvPr>
        </p:nvGraphicFramePr>
        <p:xfrm>
          <a:off x="2563813" y="3622431"/>
          <a:ext cx="28400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50" name="Equation" r:id="rId7" imgW="1282680" imgH="241200" progId="Equation.3">
                  <p:embed/>
                </p:oleObj>
              </mc:Choice>
              <mc:Fallback>
                <p:oleObj name="Equation" r:id="rId7" imgW="128268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3813" y="3622431"/>
                        <a:ext cx="284003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3563378"/>
              </p:ext>
            </p:extLst>
          </p:nvPr>
        </p:nvGraphicFramePr>
        <p:xfrm>
          <a:off x="5617308" y="3423994"/>
          <a:ext cx="3327400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51" name="Equation" r:id="rId9" imgW="2019240" imgH="444240" progId="Equation.3">
                  <p:embed/>
                </p:oleObj>
              </mc:Choice>
              <mc:Fallback>
                <p:oleObj name="Equation" r:id="rId9" imgW="2019240" imgH="4442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7308" y="3423994"/>
                        <a:ext cx="3327400" cy="731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9557669"/>
              </p:ext>
            </p:extLst>
          </p:nvPr>
        </p:nvGraphicFramePr>
        <p:xfrm>
          <a:off x="2563813" y="4914900"/>
          <a:ext cx="4578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52" name="Equation" r:id="rId11" imgW="2171700" imgH="469900" progId="Equation.3">
                  <p:embed/>
                </p:oleObj>
              </mc:Choice>
              <mc:Fallback>
                <p:oleObj name="Equation" r:id="rId11" imgW="2171700" imgH="4699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3813" y="4914900"/>
                        <a:ext cx="457835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8335171"/>
              </p:ext>
            </p:extLst>
          </p:nvPr>
        </p:nvGraphicFramePr>
        <p:xfrm>
          <a:off x="327880" y="4395666"/>
          <a:ext cx="3097213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53" name="Equation" r:id="rId13" imgW="1879560" imgH="304560" progId="Equation.3">
                  <p:embed/>
                </p:oleObj>
              </mc:Choice>
              <mc:Fallback>
                <p:oleObj name="Equation" r:id="rId13" imgW="1879560" imgH="30456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880" y="4395666"/>
                        <a:ext cx="3097213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2728913" y="2449513"/>
            <a:ext cx="4600462" cy="838200"/>
            <a:chOff x="2728913" y="2449513"/>
            <a:chExt cx="4600462" cy="838200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900456"/>
                </p:ext>
              </p:extLst>
            </p:nvPr>
          </p:nvGraphicFramePr>
          <p:xfrm>
            <a:off x="2728913" y="2449513"/>
            <a:ext cx="3805237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954" name="Equation" r:id="rId15" imgW="2019240" imgH="444240" progId="Equation.3">
                    <p:embed/>
                  </p:oleObj>
                </mc:Choice>
                <mc:Fallback>
                  <p:oleObj name="Equation" r:id="rId15" imgW="2019240" imgH="44424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28913" y="2449513"/>
                          <a:ext cx="3805237" cy="838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6553200" y="2646218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54550" y="4308475"/>
            <a:ext cx="4235338" cy="504825"/>
            <a:chOff x="4654550" y="4308475"/>
            <a:chExt cx="4235338" cy="504825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82630881"/>
                </p:ext>
              </p:extLst>
            </p:nvPr>
          </p:nvGraphicFramePr>
          <p:xfrm>
            <a:off x="4654550" y="4308475"/>
            <a:ext cx="3459163" cy="504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955" name="Equation" r:id="rId17" imgW="1562040" imgH="228600" progId="Equation.3">
                    <p:embed/>
                  </p:oleObj>
                </mc:Choice>
                <mc:Fallback>
                  <p:oleObj name="Equation" r:id="rId17" imgW="1562040" imgH="2286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54550" y="4308475"/>
                          <a:ext cx="3459163" cy="504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8113713" y="4308475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2328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Time Reversal Reaction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88298" y="3470898"/>
            <a:ext cx="5686425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735443" y="1340840"/>
            <a:ext cx="2988948" cy="2138065"/>
            <a:chOff x="4953000" y="3429000"/>
            <a:chExt cx="2988948" cy="2138065"/>
          </a:xfrm>
        </p:grpSpPr>
        <p:grpSp>
          <p:nvGrpSpPr>
            <p:cNvPr id="7" name="Group 6"/>
            <p:cNvGrpSpPr/>
            <p:nvPr/>
          </p:nvGrpSpPr>
          <p:grpSpPr>
            <a:xfrm>
              <a:off x="5562600" y="3810000"/>
              <a:ext cx="1760019" cy="1412499"/>
              <a:chOff x="3790567" y="2893615"/>
              <a:chExt cx="4295471" cy="2808164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16200000" flipH="1">
                <a:off x="3720593" y="2963591"/>
                <a:ext cx="1404081" cy="12641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>
                <a:off x="3720593" y="4367671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10800000">
                <a:off x="5054700" y="4297698"/>
                <a:ext cx="1767204" cy="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6751930" y="2963589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Freeform 15"/>
              <p:cNvSpPr/>
              <p:nvPr/>
            </p:nvSpPr>
            <p:spPr>
              <a:xfrm>
                <a:off x="6860603" y="4297699"/>
                <a:ext cx="1225435" cy="1404080"/>
              </a:xfrm>
              <a:custGeom>
                <a:avLst/>
                <a:gdLst>
                  <a:gd name="connsiteX0" fmla="*/ 0 w 1241187"/>
                  <a:gd name="connsiteY0" fmla="*/ 0 h 1380847"/>
                  <a:gd name="connsiteX1" fmla="*/ 369890 w 1241187"/>
                  <a:gd name="connsiteY1" fmla="*/ 73974 h 1380847"/>
                  <a:gd name="connsiteX2" fmla="*/ 209604 w 1241187"/>
                  <a:gd name="connsiteY2" fmla="*/ 382199 h 1380847"/>
                  <a:gd name="connsiteX3" fmla="*/ 604154 w 1241187"/>
                  <a:gd name="connsiteY3" fmla="*/ 456173 h 1380847"/>
                  <a:gd name="connsiteX4" fmla="*/ 530176 w 1241187"/>
                  <a:gd name="connsiteY4" fmla="*/ 838372 h 1380847"/>
                  <a:gd name="connsiteX5" fmla="*/ 863077 w 1241187"/>
                  <a:gd name="connsiteY5" fmla="*/ 776727 h 1380847"/>
                  <a:gd name="connsiteX6" fmla="*/ 813759 w 1241187"/>
                  <a:gd name="connsiteY6" fmla="*/ 1134267 h 1380847"/>
                  <a:gd name="connsiteX7" fmla="*/ 1183649 w 1241187"/>
                  <a:gd name="connsiteY7" fmla="*/ 1097280 h 1380847"/>
                  <a:gd name="connsiteX8" fmla="*/ 1158990 w 1241187"/>
                  <a:gd name="connsiteY8" fmla="*/ 1380847 h 138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187" h="1380847">
                    <a:moveTo>
                      <a:pt x="0" y="0"/>
                    </a:moveTo>
                    <a:cubicBezTo>
                      <a:pt x="167478" y="5137"/>
                      <a:pt x="334956" y="10274"/>
                      <a:pt x="369890" y="73974"/>
                    </a:cubicBezTo>
                    <a:cubicBezTo>
                      <a:pt x="404824" y="137674"/>
                      <a:pt x="170560" y="318499"/>
                      <a:pt x="209604" y="382199"/>
                    </a:cubicBezTo>
                    <a:cubicBezTo>
                      <a:pt x="248648" y="445899"/>
                      <a:pt x="550725" y="380144"/>
                      <a:pt x="604154" y="456173"/>
                    </a:cubicBezTo>
                    <a:cubicBezTo>
                      <a:pt x="657583" y="532202"/>
                      <a:pt x="487022" y="784946"/>
                      <a:pt x="530176" y="838372"/>
                    </a:cubicBezTo>
                    <a:cubicBezTo>
                      <a:pt x="573330" y="891798"/>
                      <a:pt x="815813" y="727411"/>
                      <a:pt x="863077" y="776727"/>
                    </a:cubicBezTo>
                    <a:cubicBezTo>
                      <a:pt x="910341" y="826043"/>
                      <a:pt x="760330" y="1080842"/>
                      <a:pt x="813759" y="1134267"/>
                    </a:cubicBezTo>
                    <a:cubicBezTo>
                      <a:pt x="867188" y="1187692"/>
                      <a:pt x="1126111" y="1056183"/>
                      <a:pt x="1183649" y="1097280"/>
                    </a:cubicBezTo>
                    <a:cubicBezTo>
                      <a:pt x="1241187" y="1138377"/>
                      <a:pt x="1148715" y="1308928"/>
                      <a:pt x="1158990" y="1380847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953000" y="3505200"/>
              <a:ext cx="777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12</a:t>
              </a:r>
              <a:r>
                <a:rPr lang="en-US" sz="2400" dirty="0" smtClean="0">
                  <a:solidFill>
                    <a:prstClr val="black"/>
                  </a:solidFill>
                </a:rPr>
                <a:t>C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81600" y="5105400"/>
              <a:ext cx="4978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02558" y="3429000"/>
              <a:ext cx="839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400" dirty="0" smtClean="0">
                  <a:solidFill>
                    <a:prstClr val="black"/>
                  </a:solidFill>
                </a:rPr>
                <a:t>O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56635" y="5001772"/>
              <a:ext cx="391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34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192"/>
            <a:ext cx="8229600" cy="121197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New Approach: Reversal Reaction +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4634836" y="1441695"/>
            <a:ext cx="4419600" cy="1028700"/>
            <a:chOff x="336" y="221"/>
            <a:chExt cx="2784" cy="648"/>
          </a:xfrm>
        </p:grpSpPr>
        <p:sp>
          <p:nvSpPr>
            <p:cNvPr id="20" name="Rectangle 2"/>
            <p:cNvSpPr txBox="1">
              <a:spLocks noChangeArrowheads="1"/>
            </p:cNvSpPr>
            <p:nvPr/>
          </p:nvSpPr>
          <p:spPr bwMode="auto">
            <a:xfrm>
              <a:off x="432" y="341"/>
              <a:ext cx="2688" cy="528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 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  <a:sym typeface="Symbol" charset="2"/>
                </a:rPr>
                <a:t>+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16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O →</a:t>
              </a:r>
              <a:r>
                <a:rPr lang="en-US" sz="3600" dirty="0" smtClean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12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C + </a:t>
              </a:r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</a:t>
              </a:r>
              <a:endParaRPr lang="en-US" sz="4400" dirty="0">
                <a:solidFill>
                  <a:srgbClr val="303030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6" y="234"/>
              <a:ext cx="576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beam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99" y="221"/>
              <a:ext cx="490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target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52" y="225"/>
              <a:ext cx="496" cy="2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signal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5160309" y="2688617"/>
            <a:ext cx="3894127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Monochromatic </a:t>
            </a:r>
            <a:r>
              <a:rPr lang="en-US" sz="2400" dirty="0">
                <a:solidFill>
                  <a:srgbClr val="303030"/>
                </a:solidFill>
                <a:latin typeface="Symbol" charset="2"/>
              </a:rPr>
              <a:t>g</a:t>
            </a:r>
            <a:r>
              <a:rPr lang="en-US" sz="2400" dirty="0">
                <a:solidFill>
                  <a:srgbClr val="303030"/>
                </a:solidFill>
                <a:latin typeface="Calibri" charset="0"/>
              </a:rPr>
              <a:t> beam </a:t>
            </a: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at HIGS   ̴</a:t>
            </a:r>
            <a:r>
              <a:rPr lang="en-US" sz="2400" dirty="0" smtClean="0">
                <a:latin typeface="Calibri" charset="0"/>
              </a:rPr>
              <a:t>10</a:t>
            </a:r>
            <a:r>
              <a:rPr lang="en-US" sz="2400" baseline="30000" dirty="0" smtClean="0">
                <a:latin typeface="Calibri" charset="0"/>
              </a:rPr>
              <a:t>7-8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 smtClean="0">
                <a:latin typeface="Symbol" charset="2"/>
              </a:rPr>
              <a:t>g</a:t>
            </a:r>
            <a:r>
              <a:rPr lang="en-US" sz="2400" dirty="0" smtClean="0">
                <a:latin typeface="Calibri" charset="0"/>
              </a:rPr>
              <a:t>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Bremsstrahlung at JLab   ̴10</a:t>
            </a:r>
            <a:r>
              <a:rPr lang="en-US" sz="2400" baseline="30000" dirty="0" smtClean="0">
                <a:solidFill>
                  <a:schemeClr val="tx1"/>
                </a:solidFill>
                <a:latin typeface="Calibri" charset="0"/>
              </a:rPr>
              <a:t>9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/s (top 250 keV)</a:t>
            </a:r>
            <a:endParaRPr lang="en-US" sz="2400" dirty="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144484" y="1753577"/>
            <a:ext cx="503315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Extra gain 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(factor of 100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) by measuring time reversal reaction 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Target density up to 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10</a:t>
            </a:r>
            <a:r>
              <a:rPr lang="en-US" sz="2000" baseline="30000" dirty="0">
                <a:ea typeface="ＭＳ Ｐゴシック" charset="-128"/>
                <a:cs typeface="Arial" charset="0"/>
              </a:rPr>
              <a:t>4</a:t>
            </a:r>
            <a:r>
              <a:rPr lang="en-US" sz="2000" baseline="30000" dirty="0" smtClean="0">
                <a:ea typeface="ＭＳ Ｐゴシック" charset="-128"/>
                <a:cs typeface="Arial" charset="0"/>
              </a:rPr>
              <a:t>  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higher than conventional 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targets. </a:t>
            </a:r>
            <a:r>
              <a:rPr lang="en-US" sz="2000" dirty="0"/>
              <a:t>Number of </a:t>
            </a:r>
            <a:r>
              <a:rPr lang="en-US" sz="2000" baseline="30000" dirty="0"/>
              <a:t>16</a:t>
            </a:r>
            <a:r>
              <a:rPr lang="en-US" sz="2000" dirty="0"/>
              <a:t>O nuclei = </a:t>
            </a:r>
            <a:r>
              <a:rPr lang="en-US" sz="2000" dirty="0" smtClean="0"/>
              <a:t>3.5 10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 </a:t>
            </a:r>
            <a:r>
              <a:rPr lang="en-US" sz="2000" dirty="0"/>
              <a:t>/cm</a:t>
            </a:r>
            <a:r>
              <a:rPr lang="en-US" sz="2000" baseline="30000" dirty="0"/>
              <a:t>2</a:t>
            </a: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Solid Angle and Detector Efficiency = 100%</a:t>
            </a: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Superheated liquid </a:t>
            </a:r>
            <a:r>
              <a:rPr lang="en-US" sz="2000" dirty="0">
                <a:ea typeface="ＭＳ Ｐゴシック" charset="-128"/>
                <a:cs typeface="Arial" charset="0"/>
              </a:rPr>
              <a:t>will nucleate from </a:t>
            </a:r>
            <a:r>
              <a:rPr lang="en-US" sz="2000" dirty="0">
                <a:latin typeface="Symbol" charset="2"/>
                <a:ea typeface="ＭＳ Ｐゴシック" charset="-128"/>
                <a:cs typeface="Arial" charset="0"/>
              </a:rPr>
              <a:t>a</a:t>
            </a:r>
            <a:r>
              <a:rPr lang="en-US" sz="2000" dirty="0">
                <a:ea typeface="ＭＳ Ｐゴシック" charset="-128"/>
                <a:cs typeface="Arial" charset="0"/>
              </a:rPr>
              <a:t> and </a:t>
            </a:r>
            <a:r>
              <a:rPr lang="en-US" sz="2000" baseline="30000" dirty="0">
                <a:ea typeface="ＭＳ Ｐゴシック" charset="-128"/>
                <a:cs typeface="Arial" charset="0"/>
              </a:rPr>
              <a:t>12</a:t>
            </a:r>
            <a:r>
              <a:rPr lang="en-US" sz="2000" dirty="0">
                <a:ea typeface="ＭＳ Ｐゴシック" charset="-128"/>
                <a:cs typeface="Arial" charset="0"/>
              </a:rPr>
              <a:t>C 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recoils</a:t>
            </a: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000"/>
              </a:solidFill>
              <a:ea typeface="ＭＳ Ｐゴシック" charset="-128"/>
              <a:cs typeface="Arial" charset="0"/>
            </a:endParaRP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Electromagnetic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debris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(electrons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and gammas, or positrons)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do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NOT trigger nucleation (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detector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is insensitive to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ymbol" charset="2"/>
                <a:ea typeface="ＭＳ Ｐゴシック" charset="-128"/>
                <a:cs typeface="Arial" charset="0"/>
              </a:rPr>
              <a:t>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-rays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by at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least 1 part in 10</a:t>
            </a:r>
            <a:r>
              <a:rPr lang="en-US" sz="2000" baseline="30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11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).  </a:t>
            </a:r>
            <a:endParaRPr lang="en-US" sz="2000" dirty="0" smtClean="0">
              <a:solidFill>
                <a:schemeClr val="tx1">
                  <a:lumMod val="50000"/>
                </a:schemeClr>
              </a:solidFill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75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631646" cy="832339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Theory and Design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Donald </a:t>
            </a:r>
            <a:r>
              <a:rPr lang="en-US" sz="2400" dirty="0"/>
              <a:t>Glaser, 86, won Nobel </a:t>
            </a:r>
            <a:r>
              <a:rPr lang="en-US" sz="2400" dirty="0" smtClean="0"/>
              <a:t>for </a:t>
            </a:r>
            <a:r>
              <a:rPr lang="en-US" sz="2400" dirty="0"/>
              <a:t>inventing chamber to detect subatomic </a:t>
            </a:r>
            <a:r>
              <a:rPr lang="en-US" sz="2400" dirty="0" smtClean="0"/>
              <a:t>particles (1960)</a:t>
            </a:r>
          </a:p>
          <a:p>
            <a:pPr>
              <a:spcBef>
                <a:spcPct val="50000"/>
              </a:spcBef>
            </a:pPr>
            <a:r>
              <a:rPr lang="en-US" sz="2400" dirty="0"/>
              <a:t>Dark Matter Search</a:t>
            </a:r>
          </a:p>
          <a:p>
            <a:pPr>
              <a:spcBef>
                <a:spcPct val="50000"/>
              </a:spcBef>
            </a:pPr>
            <a:r>
              <a:rPr lang="en-US" sz="2400" dirty="0"/>
              <a:t>COUPP	PRL106,021203(2011)</a:t>
            </a:r>
          </a:p>
          <a:p>
            <a:pPr>
              <a:spcBef>
                <a:spcPct val="50000"/>
              </a:spcBef>
            </a:pPr>
            <a:r>
              <a:rPr lang="en-US" sz="2400" dirty="0"/>
              <a:t>PICASSO PLB,682,185(2009) </a:t>
            </a:r>
          </a:p>
          <a:p>
            <a:pPr>
              <a:spcBef>
                <a:spcPct val="50000"/>
              </a:spcBef>
            </a:pPr>
            <a:r>
              <a:rPr lang="en-US" sz="2400" dirty="0"/>
              <a:t>SIMPLE PRL105, 211301(2010)</a:t>
            </a:r>
          </a:p>
          <a:p>
            <a:endParaRPr lang="en-US" sz="2400" dirty="0" smtClean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waterDiagramPath_operationTP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0149" y="1697022"/>
            <a:ext cx="6381750" cy="5105400"/>
          </a:xfrm>
          <a:prstGeom prst="rect">
            <a:avLst/>
          </a:prstGeom>
        </p:spPr>
      </p:pic>
      <p:sp>
        <p:nvSpPr>
          <p:cNvPr id="7" name="Left-Right Arrow 6"/>
          <p:cNvSpPr/>
          <p:nvPr/>
        </p:nvSpPr>
        <p:spPr bwMode="auto">
          <a:xfrm>
            <a:off x="7772400" y="2895600"/>
            <a:ext cx="647700" cy="2286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3800" y="3124200"/>
            <a:ext cx="124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Superheat</a:t>
            </a:r>
            <a:endParaRPr lang="en-US" dirty="0"/>
          </a:p>
        </p:txBody>
      </p:sp>
      <p:sp>
        <p:nvSpPr>
          <p:cNvPr id="9" name="Left-Right Arrow 8"/>
          <p:cNvSpPr/>
          <p:nvPr/>
        </p:nvSpPr>
        <p:spPr bwMode="auto">
          <a:xfrm>
            <a:off x="5468199" y="4848469"/>
            <a:ext cx="647700" cy="2286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2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Growth and Quenching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65" y="1332289"/>
            <a:ext cx="6688015" cy="43472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10552" y="6016029"/>
            <a:ext cx="21349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D</a:t>
            </a:r>
            <a:r>
              <a:rPr lang="en-US" sz="3200" dirty="0" err="1" smtClean="0"/>
              <a:t>t</a:t>
            </a:r>
            <a:r>
              <a:rPr lang="en-US" sz="3200" dirty="0" smtClean="0"/>
              <a:t> = 10 ms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292469" y="6098441"/>
            <a:ext cx="2675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/>
              <a:t>19</a:t>
            </a:r>
            <a:r>
              <a:rPr lang="en-US" sz="2400" dirty="0" smtClean="0"/>
              <a:t>F(</a:t>
            </a:r>
            <a:r>
              <a:rPr lang="en-US" sz="2400" dirty="0" smtClean="0">
                <a:latin typeface="Symbol" charset="2"/>
                <a:cs typeface="Symbol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15</a:t>
            </a:r>
            <a:r>
              <a:rPr lang="en-US" sz="2400" dirty="0" smtClean="0"/>
              <a:t>N in R134a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285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Acoustic Signal: Particle ID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4" descr="acousticSignalCOUPP.png"/>
          <p:cNvPicPr>
            <a:picLocks noChangeAspect="1"/>
          </p:cNvPicPr>
          <p:nvPr/>
        </p:nvPicPr>
        <p:blipFill>
          <a:blip r:embed="rId4" cstate="print"/>
          <a:srcRect t="7777" b="15556"/>
          <a:stretch>
            <a:fillRect/>
          </a:stretch>
        </p:blipFill>
        <p:spPr bwMode="auto">
          <a:xfrm>
            <a:off x="191233" y="1171356"/>
            <a:ext cx="8763000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2743200" y="6356350"/>
            <a:ext cx="4173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COUPP, FNAL, courtesy of A. Sonnenschein</a:t>
            </a:r>
          </a:p>
        </p:txBody>
      </p:sp>
      <p:sp>
        <p:nvSpPr>
          <p:cNvPr id="5" name="Rectangle 4"/>
          <p:cNvSpPr/>
          <p:nvPr/>
        </p:nvSpPr>
        <p:spPr>
          <a:xfrm>
            <a:off x="3200400" y="16990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Suppress neutron events by x500 from acoustic signal – FNAL dark matter bubble chambers</a:t>
            </a:r>
          </a:p>
        </p:txBody>
      </p:sp>
    </p:spTree>
    <p:extLst>
      <p:ext uri="{BB962C8B-B14F-4D97-AF65-F5344CB8AC3E}">
        <p14:creationId xmlns:p14="http://schemas.microsoft.com/office/powerpoint/2010/main" val="255081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reshold85_N2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2772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40F80D-B9BF-8F47-ACC6-9DA169E6790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3276600" y="723900"/>
            <a:ext cx="5562600" cy="2667000"/>
          </a:xfrm>
          <a:prstGeom prst="rect">
            <a:avLst/>
          </a:prstGeom>
          <a:solidFill>
            <a:srgbClr val="FF0000">
              <a:alpha val="2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0"/>
            <a:ext cx="5278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/>
              <a:t>O thresholds, Superheat = 3.3 </a:t>
            </a:r>
            <a:r>
              <a:rPr lang="en-US" baseline="30000" dirty="0" smtClean="0"/>
              <a:t>O</a:t>
            </a:r>
            <a:r>
              <a:rPr lang="en-US" dirty="0" smtClean="0"/>
              <a:t>C, </a:t>
            </a:r>
            <a:r>
              <a:rPr lang="en-US" dirty="0" err="1" smtClean="0"/>
              <a:t>E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=8.5 MeV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44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Bubble chamber basics</a:t>
            </a:r>
          </a:p>
        </p:txBody>
      </p:sp>
      <p:pic>
        <p:nvPicPr>
          <p:cNvPr id="36870" name="Picture 12" descr="waterDiagramPath.ai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58738" y="1714500"/>
            <a:ext cx="4389438" cy="3390900"/>
          </a:xfrm>
        </p:spPr>
      </p:pic>
      <p:sp>
        <p:nvSpPr>
          <p:cNvPr id="368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Argonne National Laboratory</a:t>
            </a:r>
          </a:p>
        </p:txBody>
      </p:sp>
      <p:sp>
        <p:nvSpPr>
          <p:cNvPr id="368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C5D251D-71FC-40AD-914D-5AE5F4F9BBF8}" type="slidenum">
              <a:rPr lang="en-US" smtClean="0"/>
              <a:pPr/>
              <a:t>19</a:t>
            </a:fld>
            <a:endParaRPr lang="en-US" smtClean="0"/>
          </a:p>
        </p:txBody>
      </p:sp>
      <p:pic>
        <p:nvPicPr>
          <p:cNvPr id="36869" name="Picture 2" descr="thresholds.pd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4500" y="1447800"/>
            <a:ext cx="4651375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783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58" y="596259"/>
            <a:ext cx="3200400" cy="149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262" y="727597"/>
            <a:ext cx="3962400" cy="1238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531" y="5492262"/>
            <a:ext cx="2951069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531" y="3678594"/>
            <a:ext cx="2971800" cy="5975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1953" y="1965847"/>
            <a:ext cx="16088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DiGiovine</a:t>
            </a:r>
          </a:p>
          <a:p>
            <a:r>
              <a:rPr lang="en-US" dirty="0" smtClean="0"/>
              <a:t>D. Henderson</a:t>
            </a:r>
          </a:p>
          <a:p>
            <a:r>
              <a:rPr lang="en-US" dirty="0" smtClean="0"/>
              <a:t>R. J</a:t>
            </a:r>
            <a:r>
              <a:rPr lang="en-US" dirty="0"/>
              <a:t>.</a:t>
            </a:r>
            <a:r>
              <a:rPr lang="en-US" dirty="0" smtClean="0"/>
              <a:t> Holt</a:t>
            </a:r>
          </a:p>
          <a:p>
            <a:r>
              <a:rPr lang="en-US" dirty="0" smtClean="0"/>
              <a:t>K. E. Rehm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71954" y="6154614"/>
            <a:ext cx="194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Sonnenschein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71953" y="4516726"/>
            <a:ext cx="1301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</a:t>
            </a:r>
            <a:r>
              <a:rPr lang="en-US" dirty="0" smtClean="0"/>
              <a:t>Robinson</a:t>
            </a:r>
          </a:p>
          <a:p>
            <a:r>
              <a:rPr lang="en-US" dirty="0" smtClean="0"/>
              <a:t>C. Ugalde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50869" y="2086856"/>
            <a:ext cx="152118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Benesch</a:t>
            </a:r>
          </a:p>
          <a:p>
            <a:r>
              <a:rPr lang="en-US" dirty="0"/>
              <a:t>P. Degtiarenko</a:t>
            </a:r>
          </a:p>
          <a:p>
            <a:r>
              <a:rPr lang="en-US" dirty="0"/>
              <a:t>A. Freyberger</a:t>
            </a:r>
          </a:p>
          <a:p>
            <a:r>
              <a:rPr lang="en-US" dirty="0"/>
              <a:t>J. Grames</a:t>
            </a:r>
          </a:p>
          <a:p>
            <a:r>
              <a:rPr lang="en-US" dirty="0" smtClean="0"/>
              <a:t>C. Tennant</a:t>
            </a:r>
            <a:endParaRPr lang="en-US" dirty="0"/>
          </a:p>
          <a:p>
            <a:r>
              <a:rPr lang="en-US" dirty="0"/>
              <a:t>G. Kharashvili </a:t>
            </a:r>
          </a:p>
          <a:p>
            <a:r>
              <a:rPr lang="en-US" dirty="0"/>
              <a:t>D. Meekins</a:t>
            </a:r>
          </a:p>
          <a:p>
            <a:r>
              <a:rPr lang="en-US" dirty="0"/>
              <a:t>M. Poelker</a:t>
            </a:r>
          </a:p>
          <a:p>
            <a:r>
              <a:rPr lang="en-US" dirty="0"/>
              <a:t>Y. </a:t>
            </a:r>
            <a:r>
              <a:rPr lang="en-US" dirty="0" smtClean="0"/>
              <a:t>Roblin</a:t>
            </a:r>
          </a:p>
          <a:p>
            <a:r>
              <a:rPr lang="en-US" dirty="0" smtClean="0"/>
              <a:t>R. Suleiman</a:t>
            </a:r>
          </a:p>
          <a:p>
            <a:r>
              <a:rPr lang="en-US" dirty="0" smtClean="0"/>
              <a:t>V. Vylet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oter Placeholder 4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                   Argonne National Laboratory</a:t>
            </a:r>
          </a:p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6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A2ACFED-E95F-477C-8CA9-C8FE263A98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5562600" y="5638800"/>
            <a:ext cx="26670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prstClr val="black"/>
                </a:solidFill>
              </a:rPr>
              <a:t>COUPP exp. FNAL</a:t>
            </a:r>
          </a:p>
        </p:txBody>
      </p:sp>
      <p:grpSp>
        <p:nvGrpSpPr>
          <p:cNvPr id="28677" name="Group 9"/>
          <p:cNvGrpSpPr>
            <a:grpSpLocks/>
          </p:cNvGrpSpPr>
          <p:nvPr/>
        </p:nvGrpSpPr>
        <p:grpSpPr bwMode="auto">
          <a:xfrm>
            <a:off x="1143000" y="960438"/>
            <a:ext cx="7010400" cy="4419600"/>
            <a:chOff x="2208" y="336"/>
            <a:chExt cx="2736" cy="1630"/>
          </a:xfrm>
        </p:grpSpPr>
        <p:pic>
          <p:nvPicPr>
            <p:cNvPr id="2867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35385" b="49968"/>
            <a:stretch>
              <a:fillRect/>
            </a:stretch>
          </p:blipFill>
          <p:spPr bwMode="auto">
            <a:xfrm>
              <a:off x="2208" y="336"/>
              <a:ext cx="2016" cy="153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28680" name="Line 5"/>
            <p:cNvSpPr>
              <a:spLocks noChangeShapeType="1"/>
            </p:cNvSpPr>
            <p:nvPr/>
          </p:nvSpPr>
          <p:spPr bwMode="auto">
            <a:xfrm>
              <a:off x="4224" y="1630"/>
              <a:ext cx="720" cy="33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1447800" y="152400"/>
            <a:ext cx="4421188" cy="106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0" hangingPunct="0">
              <a:buClr>
                <a:srgbClr val="0000FF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>
                <a:solidFill>
                  <a:srgbClr val="0000FF"/>
                </a:solidFill>
                <a:latin typeface="Arial" pitchFamily="34" charset="0"/>
                <a:ea typeface="MS PGothic" pitchFamily="34" charset="-128"/>
              </a:rPr>
              <a:t>Gamma  suppression </a:t>
            </a:r>
          </a:p>
          <a:p>
            <a:pPr eaLnBrk="0" hangingPunct="0">
              <a:buClr>
                <a:srgbClr val="0000FF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3200" b="1">
              <a:solidFill>
                <a:srgbClr val="0000FF"/>
              </a:solidFill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252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fficiencyN2O_line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0" y="1076812"/>
            <a:ext cx="8649648" cy="477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09599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Efficiency Curve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191" y="5836407"/>
            <a:ext cx="8723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O efficiency curve, HIGS April 2013. </a:t>
            </a:r>
            <a:r>
              <a:rPr lang="en-US" sz="3200" dirty="0" err="1" smtClean="0"/>
              <a:t>E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g</a:t>
            </a:r>
            <a:r>
              <a:rPr lang="en-US" sz="3200" dirty="0" smtClean="0"/>
              <a:t> = 9.7 MeV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513383" y="4145377"/>
            <a:ext cx="1863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/>
              <a:t>+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N and </a:t>
            </a:r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/>
              <a:t>+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217984" y="4145377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/>
              <a:t>+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</a:t>
            </a:r>
            <a:endParaRPr lang="en-US" sz="2000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196861" y="1310054"/>
            <a:ext cx="0" cy="388620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0777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at HIGS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11" name="Picture 3" descr="dukeRing.png"/>
          <p:cNvPicPr>
            <a:picLocks noGrp="1" noChangeAspect="1"/>
          </p:cNvPicPr>
          <p:nvPr>
            <p:ph idx="1"/>
          </p:nvPr>
        </p:nvPicPr>
        <p:blipFill>
          <a:blip r:embed="rId4"/>
          <a:srcRect t="6660" b="9930"/>
          <a:stretch>
            <a:fillRect/>
          </a:stretch>
        </p:blipFill>
        <p:spPr bwMode="auto">
          <a:xfrm>
            <a:off x="284245" y="3314112"/>
            <a:ext cx="8238310" cy="3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199" y="1277815"/>
            <a:ext cx="7959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High Intensity Gamma Source (HIGS) at Duke University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g</a:t>
            </a:r>
            <a:r>
              <a:rPr lang="en-US" sz="2400" dirty="0" smtClean="0"/>
              <a:t>-rays generated by Compton backscattering of free-electron-laser (FEL) light from high-energy electron beam bunches 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15298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</a:t>
            </a:r>
            <a:r>
              <a:rPr lang="en-US" sz="4000" baseline="30000" dirty="0" smtClean="0">
                <a:solidFill>
                  <a:srgbClr val="2F4D8E"/>
                </a:solidFill>
              </a:rPr>
              <a:t>19</a:t>
            </a:r>
            <a:r>
              <a:rPr lang="en-US" sz="4000" dirty="0" smtClean="0">
                <a:solidFill>
                  <a:srgbClr val="2F4D8E"/>
                </a:solidFill>
              </a:rPr>
              <a:t>F(</a:t>
            </a:r>
            <a:r>
              <a:rPr lang="en-US" sz="4000" dirty="0" smtClean="0">
                <a:solidFill>
                  <a:srgbClr val="2F4D8E"/>
                </a:solidFill>
                <a:latin typeface="Symbol" pitchFamily="18" charset="2"/>
              </a:rPr>
              <a:t>g</a:t>
            </a:r>
            <a:r>
              <a:rPr lang="en-US" sz="4000" dirty="0" smtClean="0">
                <a:solidFill>
                  <a:srgbClr val="2F4D8E"/>
                </a:solidFill>
                <a:latin typeface="Minion Pro"/>
              </a:rPr>
              <a:t>,</a:t>
            </a:r>
            <a:r>
              <a:rPr lang="en-US" sz="4000" dirty="0" smtClean="0">
                <a:solidFill>
                  <a:srgbClr val="2F4D8E"/>
                </a:solidFill>
                <a:latin typeface="Symbol" pitchFamily="18" charset="2"/>
              </a:rPr>
              <a:t>a</a:t>
            </a:r>
            <a:r>
              <a:rPr lang="en-US" sz="4000" dirty="0" smtClean="0">
                <a:solidFill>
                  <a:srgbClr val="2F4D8E"/>
                </a:solidFill>
              </a:rPr>
              <a:t>)</a:t>
            </a:r>
            <a:r>
              <a:rPr lang="en-US" sz="4000" baseline="30000" dirty="0" smtClean="0">
                <a:solidFill>
                  <a:srgbClr val="2F4D8E"/>
                </a:solidFill>
              </a:rPr>
              <a:t>15</a:t>
            </a:r>
            <a:r>
              <a:rPr lang="en-US" sz="4000" dirty="0" smtClean="0">
                <a:solidFill>
                  <a:srgbClr val="2F4D8E"/>
                </a:solidFill>
              </a:rPr>
              <a:t>N</a:t>
            </a:r>
            <a:r>
              <a:rPr lang="en-US" sz="4000" cap="small" dirty="0">
                <a:solidFill>
                  <a:srgbClr val="2F4D8E"/>
                </a:solidFill>
                <a:latin typeface="Minion Pro"/>
                <a:cs typeface="Minion Pro"/>
              </a:rPr>
              <a:t> at HIGS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12" descr="DSC045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053" y="1400351"/>
            <a:ext cx="4754880" cy="356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DSC0455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6191" y="1400351"/>
            <a:ext cx="3263295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07053" y="5263661"/>
            <a:ext cx="4669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</a:t>
            </a:r>
            <a:r>
              <a:rPr lang="en-US" sz="3200" baseline="-25000" dirty="0" smtClean="0"/>
              <a:t>4</a:t>
            </a:r>
            <a:r>
              <a:rPr lang="en-US" sz="3200" dirty="0" smtClean="0"/>
              <a:t>F</a:t>
            </a:r>
            <a:r>
              <a:rPr lang="en-US" sz="3200" baseline="-25000" dirty="0" smtClean="0"/>
              <a:t>10</a:t>
            </a:r>
            <a:r>
              <a:rPr lang="en-US" sz="3200" dirty="0" smtClean="0"/>
              <a:t> Bubble Chamber</a:t>
            </a:r>
          </a:p>
          <a:p>
            <a:pPr lvl="1"/>
            <a:r>
              <a:rPr lang="en-US" sz="2800" dirty="0" smtClean="0"/>
              <a:t>T = 310 K</a:t>
            </a:r>
          </a:p>
          <a:p>
            <a:pPr lvl="1"/>
            <a:r>
              <a:rPr lang="en-US" sz="2800" dirty="0" smtClean="0"/>
              <a:t>P = 160 </a:t>
            </a:r>
            <a:r>
              <a:rPr lang="en-US" sz="2800" dirty="0" err="1" smtClean="0"/>
              <a:t>kPa</a:t>
            </a:r>
            <a:r>
              <a:rPr lang="en-US" sz="2800" dirty="0"/>
              <a:t> </a:t>
            </a:r>
            <a:r>
              <a:rPr lang="en-US" sz="2800" dirty="0" smtClean="0"/>
              <a:t>– 900 </a:t>
            </a:r>
            <a:r>
              <a:rPr lang="en-US" sz="2800" dirty="0" err="1" smtClean="0"/>
              <a:t>kPa</a:t>
            </a:r>
            <a:endParaRPr lang="en-US" sz="2800" baseline="-25000" dirty="0"/>
          </a:p>
        </p:txBody>
      </p:sp>
      <p:pic>
        <p:nvPicPr>
          <p:cNvPr id="9" name="Picture 15" descr="detectorACADblue.jpg"/>
          <p:cNvPicPr>
            <a:picLocks noChangeAspect="1"/>
          </p:cNvPicPr>
          <p:nvPr/>
        </p:nvPicPr>
        <p:blipFill>
          <a:blip r:embed="rId6" cstate="print"/>
          <a:srcRect r="8952"/>
          <a:stretch>
            <a:fillRect/>
          </a:stretch>
        </p:blipFill>
        <p:spPr bwMode="auto">
          <a:xfrm>
            <a:off x="5206191" y="4155059"/>
            <a:ext cx="2933326" cy="256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695283" y="4155059"/>
            <a:ext cx="1448717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</a:rPr>
              <a:t>2 </a:t>
            </a:r>
            <a:r>
              <a:rPr lang="en-US" sz="2400" dirty="0" smtClean="0">
                <a:solidFill>
                  <a:srgbClr val="FF0000"/>
                </a:solidFill>
              </a:rPr>
              <a:t>Fast </a:t>
            </a:r>
            <a:r>
              <a:rPr lang="en-US" sz="2400" dirty="0">
                <a:solidFill>
                  <a:srgbClr val="FF0000"/>
                </a:solidFill>
              </a:rPr>
              <a:t>C</a:t>
            </a:r>
            <a:r>
              <a:rPr lang="en-US" sz="2400" dirty="0" smtClean="0">
                <a:solidFill>
                  <a:srgbClr val="FF0000"/>
                </a:solidFill>
              </a:rPr>
              <a:t>ameras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H="1">
            <a:off x="5955320" y="4570557"/>
            <a:ext cx="1875693" cy="98549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>
            <a:off x="7695283" y="4570557"/>
            <a:ext cx="135731" cy="78858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0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experimentTheo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409" y="3631686"/>
            <a:ext cx="4598317" cy="3226314"/>
          </a:xfrm>
          <a:prstGeom prst="rect">
            <a:avLst/>
          </a:prstGeom>
        </p:spPr>
      </p:pic>
      <p:pic>
        <p:nvPicPr>
          <p:cNvPr id="5" name="Picture 4" descr="PLBhead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1" y="454416"/>
            <a:ext cx="7419762" cy="3694793"/>
          </a:xfrm>
          <a:prstGeom prst="rect">
            <a:avLst/>
          </a:prstGeom>
        </p:spPr>
      </p:pic>
      <p:pic>
        <p:nvPicPr>
          <p:cNvPr id="8" name="Picture 13" descr="C:\Documents and Settings\b22803\Desktop\fiducial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514" y="4271962"/>
            <a:ext cx="3030538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294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63415"/>
            <a:ext cx="8686799" cy="807941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Background at HIGS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307" y="1375620"/>
            <a:ext cx="4269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51515"/>
                </a:solidFill>
              </a:rPr>
              <a:t>Vacuum: 2x10</a:t>
            </a:r>
            <a:r>
              <a:rPr lang="en-US" sz="2400" baseline="30000" dirty="0" smtClean="0">
                <a:solidFill>
                  <a:srgbClr val="151515"/>
                </a:solidFill>
              </a:rPr>
              <a:t>-10</a:t>
            </a:r>
            <a:r>
              <a:rPr lang="en-US" sz="2400" dirty="0" smtClean="0">
                <a:solidFill>
                  <a:srgbClr val="151515"/>
                </a:solidFill>
              </a:rPr>
              <a:t> Torr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Residual Gas: Z = 10 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Electron Beam Energy:  </a:t>
            </a:r>
            <a:r>
              <a:rPr lang="en-US" sz="2400" dirty="0">
                <a:solidFill>
                  <a:srgbClr val="151515"/>
                </a:solidFill>
              </a:rPr>
              <a:t>4</a:t>
            </a:r>
            <a:r>
              <a:rPr lang="en-US" sz="2400" dirty="0" smtClean="0">
                <a:solidFill>
                  <a:srgbClr val="151515"/>
                </a:solidFill>
              </a:rPr>
              <a:t>00 MeV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Electron Beam Current: </a:t>
            </a:r>
            <a:r>
              <a:rPr lang="en-US" sz="2400" dirty="0">
                <a:solidFill>
                  <a:srgbClr val="151515"/>
                </a:solidFill>
              </a:rPr>
              <a:t> </a:t>
            </a:r>
            <a:r>
              <a:rPr lang="en-US" sz="2400" dirty="0" smtClean="0">
                <a:solidFill>
                  <a:srgbClr val="151515"/>
                </a:solidFill>
              </a:rPr>
              <a:t>41 mA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Interaction Length: 35 m</a:t>
            </a:r>
          </a:p>
        </p:txBody>
      </p:sp>
      <p:sp>
        <p:nvSpPr>
          <p:cNvPr id="8" name="Right Arrow 7"/>
          <p:cNvSpPr/>
          <p:nvPr/>
        </p:nvSpPr>
        <p:spPr bwMode="auto">
          <a:xfrm>
            <a:off x="4742130" y="1933636"/>
            <a:ext cx="822960" cy="82296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5757952" y="1929617"/>
            <a:ext cx="3094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Strong </a:t>
            </a:r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remsstrahlung </a:t>
            </a:r>
          </a:p>
          <a:p>
            <a:pPr algn="ctr"/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ackground </a:t>
            </a:r>
            <a:endParaRPr lang="en-US" sz="2400" dirty="0">
              <a:solidFill>
                <a:srgbClr val="151515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585" y="3349625"/>
            <a:ext cx="4972050" cy="3371850"/>
          </a:xfrm>
        </p:spPr>
      </p:pic>
    </p:spTree>
    <p:extLst>
      <p:ext uri="{BB962C8B-B14F-4D97-AF65-F5344CB8AC3E}">
        <p14:creationId xmlns:p14="http://schemas.microsoft.com/office/powerpoint/2010/main" val="277904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Recent Work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PressureVesselCutAwa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80" y="1365362"/>
            <a:ext cx="2127504" cy="2438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831903" y="2760421"/>
            <a:ext cx="3442593" cy="4004489"/>
            <a:chOff x="122237" y="2616147"/>
            <a:chExt cx="3442593" cy="4004489"/>
          </a:xfrm>
        </p:grpSpPr>
        <p:pic>
          <p:nvPicPr>
            <p:cNvPr id="6" name="Picture 5" descr="bubbleRisingN2O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37" y="3816476"/>
              <a:ext cx="3429000" cy="280416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2237" y="2616147"/>
              <a:ext cx="34154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N</a:t>
              </a:r>
              <a:r>
                <a:rPr lang="en-US" sz="2400" baseline="-25000" dirty="0" smtClean="0"/>
                <a:t>2</a:t>
              </a:r>
              <a:r>
                <a:rPr lang="en-US" sz="2400" dirty="0" smtClean="0"/>
                <a:t>O Bubble Chamber</a:t>
              </a:r>
            </a:p>
            <a:p>
              <a:pPr algn="ctr"/>
              <a:r>
                <a:rPr lang="en-US" sz="2400" dirty="0" smtClean="0"/>
                <a:t>First </a:t>
              </a:r>
              <a:r>
                <a:rPr lang="en-US" sz="2400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sz="2400" dirty="0" err="1" smtClean="0"/>
                <a:t>+O</a:t>
              </a:r>
              <a:r>
                <a:rPr lang="en-US" sz="2400" dirty="0" smtClean="0">
                  <a:latin typeface="Calibri"/>
                </a:rPr>
                <a:t>→</a:t>
              </a:r>
              <a:r>
                <a:rPr lang="en-US" sz="2400" dirty="0" smtClean="0"/>
                <a:t>α+C bubble</a:t>
              </a:r>
            </a:p>
            <a:p>
              <a:pPr algn="ctr"/>
              <a:r>
                <a:rPr lang="en-US" sz="2400" dirty="0" smtClean="0"/>
                <a:t>April 2013</a:t>
              </a:r>
              <a:endParaRPr lang="en-US" sz="2400" dirty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35830" y="5218556"/>
              <a:ext cx="3429000" cy="646556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pic>
        <p:nvPicPr>
          <p:cNvPr id="9" name="Picture 9" descr="CIMG0029"/>
          <p:cNvPicPr>
            <a:picLocks noChangeAspect="1" noChangeArrowheads="1"/>
          </p:cNvPicPr>
          <p:nvPr/>
        </p:nvPicPr>
        <p:blipFill>
          <a:blip r:embed="rId6" cstate="print"/>
          <a:srcRect l="15382" t="13972" r="17589" b="28493"/>
          <a:stretch>
            <a:fillRect/>
          </a:stretch>
        </p:blipFill>
        <p:spPr bwMode="auto">
          <a:xfrm>
            <a:off x="122237" y="4023451"/>
            <a:ext cx="2389247" cy="274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2011-10-19 15.56.2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5776" y="1305822"/>
            <a:ext cx="1865376" cy="2487168"/>
          </a:xfrm>
          <a:prstGeom prst="rect">
            <a:avLst/>
          </a:prstGeom>
        </p:spPr>
      </p:pic>
      <p:pic>
        <p:nvPicPr>
          <p:cNvPr id="11" name="Picture 10" descr="2011-10-17 15.17.0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7595" y="4277742"/>
            <a:ext cx="1865376" cy="2487168"/>
          </a:xfrm>
          <a:prstGeom prst="rect">
            <a:avLst/>
          </a:prstGeom>
        </p:spPr>
      </p:pic>
      <p:pic>
        <p:nvPicPr>
          <p:cNvPr id="12" name="Picture 11" descr="2011-10-27 15.59.24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0830" y="684030"/>
            <a:ext cx="2487168" cy="18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6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649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Superheated Targets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6866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/>
              <a:t>List of superheated liquids to be used in  the experiment</a:t>
            </a:r>
            <a:r>
              <a:rPr lang="en-US" sz="2400" dirty="0" smtClean="0"/>
              <a:t>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/>
              <a:t>Readout: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/>
              <a:t>Optical Camera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/>
              <a:t>Acoustic Signal to discriminate between (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/>
              <a:t>) and (</a:t>
            </a:r>
            <a:r>
              <a:rPr lang="en-US" sz="2000" dirty="0" err="1">
                <a:latin typeface="Symbol" panose="05050102010706020507" pitchFamily="18" charset="2"/>
              </a:rPr>
              <a:t>g</a:t>
            </a:r>
            <a:r>
              <a:rPr lang="en-US" sz="2000" dirty="0" err="1"/>
              <a:t>,n</a:t>
            </a:r>
            <a:r>
              <a:rPr lang="en-US" sz="2000" dirty="0"/>
              <a:t>) events</a:t>
            </a: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301010"/>
              </p:ext>
            </p:extLst>
          </p:nvPr>
        </p:nvGraphicFramePr>
        <p:xfrm>
          <a:off x="550984" y="2080846"/>
          <a:ext cx="8440616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0154"/>
                <a:gridCol w="2110154"/>
                <a:gridCol w="2110154"/>
                <a:gridCol w="211015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</a:t>
                      </a:r>
                      <a:r>
                        <a:rPr lang="en-US" sz="2400" baseline="-25000" dirty="0" smtClean="0"/>
                        <a:t>2</a:t>
                      </a:r>
                      <a:r>
                        <a:rPr lang="en-US" sz="2400" dirty="0" smtClean="0"/>
                        <a:t>O Targets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30000" dirty="0" smtClean="0"/>
                        <a:t>16</a:t>
                      </a:r>
                      <a:r>
                        <a:rPr lang="en-US" sz="2400" dirty="0" smtClean="0"/>
                        <a:t>O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17</a:t>
                      </a:r>
                      <a:r>
                        <a:rPr lang="en-US" sz="2400" dirty="0" smtClean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18</a:t>
                      </a:r>
                      <a:r>
                        <a:rPr lang="en-US" sz="2400" dirty="0" smtClean="0"/>
                        <a:t>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Natural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99.757%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0.038%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0.205</a:t>
                      </a:r>
                      <a:r>
                        <a:rPr lang="en-US" sz="2400" baseline="0" dirty="0" smtClean="0"/>
                        <a:t>%</a:t>
                      </a:r>
                      <a:endParaRPr lang="en-US" sz="2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16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Depleted &gt; 5,000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Depleted &gt; 5,000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17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Enriched &gt; 80%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&lt;1.0%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18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&lt;1.0%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Enriched &gt; 80%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805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77372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Experimental Setup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38" y="1231049"/>
            <a:ext cx="6583678" cy="491743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20437" y="1414160"/>
            <a:ext cx="914400" cy="460248"/>
          </a:xfrm>
          <a:prstGeom prst="wedgeRoundRectCallout">
            <a:avLst>
              <a:gd name="adj1" fmla="val 135577"/>
              <a:gd name="adj2" fmla="val 5175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BCM</a:t>
            </a:r>
            <a:endParaRPr lang="en-US" sz="20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144237" y="2195269"/>
            <a:ext cx="1066800" cy="762000"/>
          </a:xfrm>
          <a:prstGeom prst="wedgeRoundRectCallout">
            <a:avLst>
              <a:gd name="adj1" fmla="val 152978"/>
              <a:gd name="adj2" fmla="val -2975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014568" y="1419257"/>
            <a:ext cx="1752600" cy="762000"/>
          </a:xfrm>
          <a:prstGeom prst="wedgeRoundRectCallout">
            <a:avLst>
              <a:gd name="adj1" fmla="val 29899"/>
              <a:gd name="adj2" fmla="val 11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2D</a:t>
            </a:r>
          </a:p>
          <a:p>
            <a:pPr algn="ctr"/>
            <a:r>
              <a:rPr lang="en-US" sz="2000" dirty="0" smtClean="0"/>
              <a:t>Spectrometer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44237" y="3567772"/>
            <a:ext cx="1866900" cy="677959"/>
          </a:xfrm>
          <a:prstGeom prst="wedgeRoundRectCallout">
            <a:avLst>
              <a:gd name="adj1" fmla="val 66321"/>
              <a:gd name="adj2" fmla="val -15937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3660552" y="5535272"/>
            <a:ext cx="1600200" cy="990600"/>
          </a:xfrm>
          <a:prstGeom prst="wedgeRoundRectCallout">
            <a:avLst>
              <a:gd name="adj1" fmla="val 23307"/>
              <a:gd name="adj2" fmla="val -4632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</a:t>
            </a:r>
          </a:p>
          <a:p>
            <a:pPr algn="ctr"/>
            <a:r>
              <a:rPr lang="en-US" sz="2000" dirty="0" smtClean="0"/>
              <a:t>Chamber</a:t>
            </a:r>
          </a:p>
          <a:p>
            <a:pPr algn="ctr"/>
            <a:r>
              <a:rPr lang="en-US" sz="2000" dirty="0" smtClean="0"/>
              <a:t>location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7326924" y="2030381"/>
            <a:ext cx="1547446" cy="762000"/>
          </a:xfrm>
          <a:prstGeom prst="wedgeRoundRectCallout">
            <a:avLst>
              <a:gd name="adj1" fmla="val -43759"/>
              <a:gd name="adj2" fmla="val 7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Mott Polarimeter</a:t>
            </a:r>
          </a:p>
        </p:txBody>
      </p:sp>
    </p:spTree>
    <p:extLst>
      <p:ext uri="{BB962C8B-B14F-4D97-AF65-F5344CB8AC3E}">
        <p14:creationId xmlns:p14="http://schemas.microsoft.com/office/powerpoint/2010/main" val="399042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1" y="490130"/>
            <a:ext cx="4937760" cy="3688079"/>
          </a:xfrm>
          <a:prstGeom prst="rect">
            <a:avLst/>
          </a:prstGeom>
        </p:spPr>
      </p:pic>
      <p:pic>
        <p:nvPicPr>
          <p:cNvPr id="9" name="Picture 8" descr="bubbleDeviceWat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684" y="3069002"/>
            <a:ext cx="3950208" cy="2950464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5458558" y="1496045"/>
            <a:ext cx="1866900" cy="677959"/>
          </a:xfrm>
          <a:prstGeom prst="wedgeRoundRectCallout">
            <a:avLst>
              <a:gd name="adj1" fmla="val -69315"/>
              <a:gd name="adj2" fmla="val 1354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996712" y="5146231"/>
            <a:ext cx="1866900" cy="899679"/>
          </a:xfrm>
          <a:prstGeom prst="wedgeRoundRectCallout">
            <a:avLst>
              <a:gd name="adj1" fmla="val 65693"/>
              <a:gd name="adj2" fmla="val -3487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 Chamber at HIGS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5458558" y="6119446"/>
            <a:ext cx="1866900" cy="686743"/>
          </a:xfrm>
          <a:prstGeom prst="wedgeRoundRectCallout">
            <a:avLst>
              <a:gd name="adj1" fmla="val -14684"/>
              <a:gd name="adj2" fmla="val -1980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Photon Beam</a:t>
            </a:r>
          </a:p>
          <a:p>
            <a:pPr algn="ctr"/>
            <a:r>
              <a:rPr lang="en-US" sz="2000" dirty="0"/>
              <a:t>E</a:t>
            </a:r>
            <a:r>
              <a:rPr lang="en-US" sz="2000" dirty="0" smtClean="0"/>
              <a:t>ntrance</a:t>
            </a:r>
          </a:p>
        </p:txBody>
      </p:sp>
    </p:spTree>
    <p:extLst>
      <p:ext uri="{BB962C8B-B14F-4D97-AF65-F5344CB8AC3E}">
        <p14:creationId xmlns:p14="http://schemas.microsoft.com/office/powerpoint/2010/main" val="151521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Outline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9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Nucleosynthesis and </a:t>
            </a:r>
            <a:r>
              <a:rPr lang="en-US" sz="2800" dirty="0" smtClean="0">
                <a:cs typeface="Century Gothic"/>
              </a:rPr>
              <a:t>the 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C(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 Reaction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>
                <a:solidFill>
                  <a:srgbClr val="000229"/>
                </a:solidFill>
                <a:cs typeface="Century Gothic"/>
              </a:rPr>
              <a:t>Time-reversal Reaction:</a:t>
            </a:r>
            <a:r>
              <a:rPr lang="en-US" sz="2800" kern="0" baseline="30000" dirty="0"/>
              <a:t> 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O(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</a:t>
            </a:r>
            <a:endParaRPr lang="en-US" sz="28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Bubble Chamber Theory and Design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Work at HIGS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Experimental Setup at Jefferson Lab Injector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Bremsstrahlung Beam and Penfold-Leiss Unfolding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Statistical </a:t>
            </a:r>
            <a:r>
              <a:rPr lang="en-US" sz="2800" dirty="0">
                <a:solidFill>
                  <a:srgbClr val="000229"/>
                </a:solidFill>
                <a:cs typeface="Century Gothic"/>
              </a:rPr>
              <a:t>and Systematic </a:t>
            </a: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Errors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Backgrounds and Ion Energy Distributions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Safety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Summary and Outlook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153" y="1557997"/>
            <a:ext cx="7433923" cy="451104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4856147"/>
            <a:ext cx="4541520" cy="181463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11015" y="3200400"/>
            <a:ext cx="2168769" cy="116058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 Superharps to measure beam profile and absolute beam position </a:t>
            </a: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 flipV="1">
            <a:off x="2379784" y="2954215"/>
            <a:ext cx="879231" cy="8264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3"/>
          </p:cNvCxnSpPr>
          <p:nvPr/>
        </p:nvCxnSpPr>
        <p:spPr>
          <a:xfrm flipV="1">
            <a:off x="2379784" y="3695701"/>
            <a:ext cx="2579078" cy="849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14" y="487624"/>
            <a:ext cx="2633472" cy="196697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915508" y="475900"/>
            <a:ext cx="2215544" cy="1082097"/>
          </a:xfrm>
          <a:prstGeom prst="roundRect">
            <a:avLst>
              <a:gd name="adj" fmla="val 158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Fast </a:t>
            </a:r>
            <a:r>
              <a:rPr lang="en-US" dirty="0"/>
              <a:t>Valve to protect from vacuum failure in front of ¼ Cryo-unit</a:t>
            </a:r>
          </a:p>
        </p:txBody>
      </p:sp>
      <p:cxnSp>
        <p:nvCxnSpPr>
          <p:cNvPr id="19" name="Straight Arrow Connector 18"/>
          <p:cNvCxnSpPr>
            <a:stCxn id="18" idx="3"/>
          </p:cNvCxnSpPr>
          <p:nvPr/>
        </p:nvCxnSpPr>
        <p:spPr>
          <a:xfrm>
            <a:off x="6131052" y="1016949"/>
            <a:ext cx="1195871" cy="2725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196362" y="1153243"/>
            <a:ext cx="1682259" cy="58147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Replace Dipole </a:t>
            </a:r>
          </a:p>
          <a:p>
            <a:pPr algn="ctr"/>
            <a:r>
              <a:rPr lang="en-US" dirty="0" smtClean="0"/>
              <a:t>Magnet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>
            <a:off x="1878621" y="1443981"/>
            <a:ext cx="181709" cy="6096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3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Schematics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060" y="2823835"/>
            <a:ext cx="8102044" cy="3940821"/>
            <a:chOff x="733716" y="2147976"/>
            <a:chExt cx="8102044" cy="3940821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200400" y="4343400"/>
              <a:ext cx="574222" cy="1140985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 rot="3900000">
              <a:off x="3448404" y="5159174"/>
              <a:ext cx="914400" cy="457200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371600" y="4343400"/>
              <a:ext cx="17526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66800" y="4114800"/>
              <a:ext cx="19431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4600" y="4038600"/>
              <a:ext cx="0" cy="15240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3" name="Flowchart: Alternate Process 12"/>
            <p:cNvSpPr/>
            <p:nvPr/>
          </p:nvSpPr>
          <p:spPr>
            <a:xfrm>
              <a:off x="5638800" y="3886200"/>
              <a:ext cx="685800" cy="457200"/>
            </a:xfrm>
            <a:prstGeom prst="flowChartAlternateProcess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72400" y="3657600"/>
              <a:ext cx="914400" cy="9144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658815" y="3534370"/>
              <a:ext cx="1" cy="3384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33716" y="2147976"/>
              <a:ext cx="10534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Electron K.E.</a:t>
              </a:r>
            </a:p>
            <a:p>
              <a:r>
                <a:rPr lang="en-US" sz="1200" dirty="0" smtClean="0"/>
                <a:t>3.0 – 8.5 MeV</a:t>
              </a:r>
            </a:p>
            <a:p>
              <a:r>
                <a:rPr lang="en-US" sz="1200" dirty="0" smtClean="0"/>
                <a:t>0.01 – 100 µA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95754" y="3257371"/>
              <a:ext cx="1010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Beam Pipe</a:t>
              </a:r>
              <a:endParaRPr lang="en-US" sz="12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230759" y="2794307"/>
              <a:ext cx="0" cy="12976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514600" y="3276600"/>
              <a:ext cx="1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81200" y="2819400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Radiator</a:t>
              </a:r>
            </a:p>
            <a:p>
              <a:r>
                <a:rPr lang="en-US" sz="1200" dirty="0" smtClean="0"/>
                <a:t>0.02 mm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3276600" y="55626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286000" y="5715000"/>
              <a:ext cx="13475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Electron Dump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3048000" y="2514600"/>
              <a:ext cx="0" cy="1524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667000" y="2209800"/>
              <a:ext cx="1117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Sweep Magnet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5943600" y="4343400"/>
              <a:ext cx="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334000" y="5257800"/>
              <a:ext cx="12668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Bubble Chamber</a:t>
              </a:r>
            </a:p>
            <a:p>
              <a:r>
                <a:rPr lang="en-US" sz="1200" dirty="0" smtClean="0"/>
                <a:t>Superheated N</a:t>
              </a:r>
              <a:r>
                <a:rPr lang="en-US" sz="1200" baseline="-25000" dirty="0" smtClean="0"/>
                <a:t>2</a:t>
              </a:r>
              <a:r>
                <a:rPr lang="en-US" sz="1200" dirty="0" smtClean="0"/>
                <a:t>O</a:t>
              </a:r>
            </a:p>
            <a:p>
              <a:r>
                <a:rPr lang="en-US" sz="1200" dirty="0" smtClean="0"/>
                <a:t>3 cm long</a:t>
              </a:r>
            </a:p>
            <a:p>
              <a:r>
                <a:rPr lang="en-US" sz="1200" dirty="0"/>
                <a:t>1</a:t>
              </a:r>
              <a:r>
                <a:rPr lang="en-US" sz="1200" dirty="0" smtClean="0"/>
                <a:t>5°C, 60 atm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23440" y="5068669"/>
              <a:ext cx="12123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Photon Dump</a:t>
              </a:r>
            </a:p>
            <a:p>
              <a:r>
                <a:rPr lang="en-US" sz="1200" dirty="0" smtClean="0"/>
                <a:t>10 cm long</a:t>
              </a:r>
            </a:p>
            <a:p>
              <a:r>
                <a:rPr lang="en-US" sz="1200" dirty="0" smtClean="0"/>
                <a:t>20 cm diameter</a:t>
              </a:r>
            </a:p>
          </p:txBody>
        </p:sp>
        <p:cxnSp>
          <p:nvCxnSpPr>
            <p:cNvPr id="28" name="Straight Arrow Connector 27"/>
            <p:cNvCxnSpPr>
              <a:endCxn id="14" idx="2"/>
            </p:cNvCxnSpPr>
            <p:nvPr/>
          </p:nvCxnSpPr>
          <p:spPr>
            <a:xfrm flipV="1">
              <a:off x="8229600" y="4572000"/>
              <a:ext cx="0" cy="5556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3962400" y="4343400"/>
              <a:ext cx="1676400" cy="0"/>
            </a:xfrm>
            <a:prstGeom prst="straightConnector1">
              <a:avLst/>
            </a:prstGeom>
            <a:ln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6324600" y="4343400"/>
              <a:ext cx="1447800" cy="0"/>
            </a:xfrm>
            <a:prstGeom prst="straightConnector1">
              <a:avLst/>
            </a:prstGeom>
            <a:ln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191000" y="4343400"/>
              <a:ext cx="5661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</a:t>
              </a:r>
              <a:r>
                <a:rPr lang="en-US" sz="1200" dirty="0" smtClean="0"/>
                <a:t>0 cm</a:t>
              </a:r>
              <a:endParaRPr lang="en-US" sz="12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553200" y="4343400"/>
              <a:ext cx="5661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50 cm</a:t>
              </a:r>
              <a:endParaRPr lang="en-US" sz="1200" dirty="0"/>
            </a:p>
          </p:txBody>
        </p:sp>
        <p:sp>
          <p:nvSpPr>
            <p:cNvPr id="33" name="Right Triangle 32"/>
            <p:cNvSpPr/>
            <p:nvPr/>
          </p:nvSpPr>
          <p:spPr>
            <a:xfrm rot="20392532">
              <a:off x="2893417" y="3792760"/>
              <a:ext cx="432700" cy="50703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>
              <a:off x="2514600" y="4114800"/>
              <a:ext cx="838200" cy="381000"/>
            </a:xfrm>
            <a:prstGeom prst="arc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429000" y="2586335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Vacuum Window  10 mil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3962400" y="3048000"/>
              <a:ext cx="1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124200" y="4343400"/>
              <a:ext cx="574222" cy="114098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8" idx="0"/>
            </p:cNvCxnSpPr>
            <p:nvPr/>
          </p:nvCxnSpPr>
          <p:spPr>
            <a:xfrm>
              <a:off x="3657600" y="4343400"/>
              <a:ext cx="455186" cy="94776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4038600" y="3962400"/>
              <a:ext cx="533400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032739" y="4091940"/>
              <a:ext cx="5334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762000" y="4114800"/>
              <a:ext cx="79248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4459588" y="3657600"/>
              <a:ext cx="1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214945" y="3195935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Photon</a:t>
              </a:r>
            </a:p>
            <a:p>
              <a:r>
                <a:rPr lang="en-US" sz="1200" dirty="0" smtClean="0"/>
                <a:t>Collimator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371600" y="3886200"/>
              <a:ext cx="2590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657600" y="4343400"/>
              <a:ext cx="304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743200" y="45720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2438400" y="4724400"/>
              <a:ext cx="745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 Inner</a:t>
              </a:r>
            </a:p>
            <a:p>
              <a:r>
                <a:rPr lang="en-US" sz="1200" dirty="0" smtClean="0"/>
                <a:t>Pipe</a:t>
              </a:r>
            </a:p>
          </p:txBody>
        </p:sp>
        <p:sp>
          <p:nvSpPr>
            <p:cNvPr id="49" name="Rectangle 48"/>
            <p:cNvSpPr/>
            <p:nvPr/>
          </p:nvSpPr>
          <p:spPr>
            <a:xfrm rot="3900000">
              <a:off x="3543146" y="5024265"/>
              <a:ext cx="457200" cy="2068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3429000" y="4267200"/>
              <a:ext cx="531386" cy="1023963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 flipV="1">
              <a:off x="3352800" y="4267200"/>
              <a:ext cx="533400" cy="10668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888523" y="2752130"/>
            <a:ext cx="42554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Radiator motion and Sweep Dipole </a:t>
            </a:r>
            <a:r>
              <a:rPr lang="en-US" dirty="0" smtClean="0">
                <a:solidFill>
                  <a:prstClr val="black"/>
                </a:solidFill>
              </a:rPr>
              <a:t>current must </a:t>
            </a:r>
            <a:r>
              <a:rPr lang="en-US" dirty="0">
                <a:solidFill>
                  <a:prstClr val="black"/>
                </a:solidFill>
              </a:rPr>
              <a:t>be in FSD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BCM0L02 and Electron Dump in Beam Loss Accounting (BLA)</a:t>
            </a:r>
            <a:endParaRPr lang="en-US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344" y="1055078"/>
            <a:ext cx="6286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dirty="0"/>
              <a:t>P</a:t>
            </a:r>
            <a:r>
              <a:rPr lang="en-US" dirty="0" smtClean="0"/>
              <a:t>ower </a:t>
            </a:r>
            <a:r>
              <a:rPr lang="en-US" dirty="0"/>
              <a:t>deposited in </a:t>
            </a:r>
            <a:r>
              <a:rPr lang="en-US" dirty="0" smtClean="0"/>
              <a:t>radiator (100 µA </a:t>
            </a:r>
            <a:r>
              <a:rPr lang="en-US" dirty="0"/>
              <a:t>and 8.5 </a:t>
            </a:r>
            <a:r>
              <a:rPr lang="en-US" dirty="0" smtClean="0"/>
              <a:t>MeV) :</a:t>
            </a:r>
            <a:endParaRPr lang="en-US" dirty="0"/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 </a:t>
            </a:r>
            <a:r>
              <a:rPr lang="en-US" dirty="0" smtClean="0"/>
              <a:t>0.02 mm: </a:t>
            </a:r>
            <a:r>
              <a:rPr lang="en-US" dirty="0"/>
              <a:t>E</a:t>
            </a:r>
            <a:r>
              <a:rPr lang="en-US" dirty="0" smtClean="0"/>
              <a:t>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21 keV, P = 2.1 W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0.10 </a:t>
            </a:r>
            <a:r>
              <a:rPr lang="en-US" dirty="0" smtClean="0"/>
              <a:t>mm: Energy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112 keV, P = 11 </a:t>
            </a:r>
            <a:r>
              <a:rPr lang="en-US" dirty="0" smtClean="0"/>
              <a:t>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Pure Copper and Aluminum (high neutron threshold):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63</a:t>
            </a:r>
            <a:r>
              <a:rPr lang="en-US" dirty="0" smtClean="0"/>
              <a:t>C(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 smtClean="0"/>
              <a:t>) threshold = 10.86 MeV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27</a:t>
            </a:r>
            <a:r>
              <a:rPr lang="en-US" dirty="0" smtClean="0"/>
              <a:t>Al(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/>
              <a:t>) threshold = </a:t>
            </a:r>
            <a:r>
              <a:rPr lang="en-US" dirty="0" smtClean="0"/>
              <a:t>13.06 MeV</a:t>
            </a:r>
          </a:p>
        </p:txBody>
      </p:sp>
      <p:sp>
        <p:nvSpPr>
          <p:cNvPr id="52" name="Rounded Rectangular Callout 51"/>
          <p:cNvSpPr/>
          <p:nvPr/>
        </p:nvSpPr>
        <p:spPr>
          <a:xfrm>
            <a:off x="46729" y="5576546"/>
            <a:ext cx="1451013" cy="1154723"/>
          </a:xfrm>
          <a:prstGeom prst="wedgeRoundRectCallout">
            <a:avLst>
              <a:gd name="adj1" fmla="val 60896"/>
              <a:gd name="adj2" fmla="val -4035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GEANT4 to optimize this region</a:t>
            </a:r>
          </a:p>
        </p:txBody>
      </p:sp>
    </p:spTree>
    <p:extLst>
      <p:ext uri="{BB962C8B-B14F-4D97-AF65-F5344CB8AC3E}">
        <p14:creationId xmlns:p14="http://schemas.microsoft.com/office/powerpoint/2010/main" val="24335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 Requirements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055078"/>
            <a:ext cx="9144000" cy="5802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Beam Properties at Radiator: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PEPPo achieved p=8.25 MeV/c or K.E.=</a:t>
            </a:r>
            <a:r>
              <a:rPr lang="en-US" sz="2400" dirty="0"/>
              <a:t>7.75 MeV. M</a:t>
            </a:r>
            <a:r>
              <a:rPr lang="en-US" sz="2400" dirty="0" smtClean="0"/>
              <a:t>aximum </a:t>
            </a:r>
            <a:r>
              <a:rPr lang="en-US" sz="2400" dirty="0"/>
              <a:t>stable ¼- </a:t>
            </a:r>
            <a:r>
              <a:rPr lang="en-US" sz="2400" dirty="0" smtClean="0"/>
              <a:t>cryounit </a:t>
            </a:r>
            <a:r>
              <a:rPr lang="en-US" sz="2400" dirty="0"/>
              <a:t>cavity gradients </a:t>
            </a:r>
            <a:r>
              <a:rPr lang="en-US" sz="2400" dirty="0" smtClean="0"/>
              <a:t>achieved: </a:t>
            </a:r>
            <a:r>
              <a:rPr lang="en-US" sz="2400" dirty="0"/>
              <a:t>8.4 MV/m and 6.1 MV/m (7.25 MV/m </a:t>
            </a:r>
            <a:r>
              <a:rPr lang="en-US" sz="2400" dirty="0" smtClean="0"/>
              <a:t>average). Vacuum </a:t>
            </a:r>
            <a:r>
              <a:rPr lang="en-US" sz="2400" dirty="0"/>
              <a:t>in the beam line indicates that field emission and desorbed gas are the most problematic, but improve with processing. </a:t>
            </a: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Helium </a:t>
            </a:r>
            <a:r>
              <a:rPr lang="en-US" sz="2400" dirty="0"/>
              <a:t>process the </a:t>
            </a:r>
            <a:r>
              <a:rPr lang="en-US" sz="2400" dirty="0" smtClean="0"/>
              <a:t>¼-cryounit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6267040"/>
              </p:ext>
            </p:extLst>
          </p:nvPr>
        </p:nvGraphicFramePr>
        <p:xfrm>
          <a:off x="3300046" y="1523999"/>
          <a:ext cx="5562600" cy="23774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882020"/>
                <a:gridCol w="1680580"/>
              </a:tblGrid>
              <a:tr h="339969"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Beam Kinetic Energy, (MeV)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/>
                        <a:t>7.9 – 8.5</a:t>
                      </a:r>
                      <a:endParaRPr lang="en-US" sz="2000" b="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Current (µA)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 </a:t>
                      </a:r>
                      <a:r>
                        <a:rPr lang="en-US" sz="2000" b="0" baseline="0" dirty="0" smtClean="0"/>
                        <a:t>– 1</a:t>
                      </a: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Absolute Beam Energy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&lt;0.1%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Relative Beam Energy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&lt;0.02%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Energy Resolution (Spread),</a:t>
                      </a:r>
                      <a:r>
                        <a:rPr lang="el-GR" sz="2000" dirty="0" smtClean="0"/>
                        <a:t> σ</a:t>
                      </a:r>
                      <a:r>
                        <a:rPr lang="en-US" sz="2000" baseline="-25000" dirty="0" smtClean="0"/>
                        <a:t>T </a:t>
                      </a:r>
                      <a:r>
                        <a:rPr lang="en-US" sz="2000" baseline="0" dirty="0" smtClean="0"/>
                        <a:t>/T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0.06%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Size, </a:t>
                      </a:r>
                      <a:r>
                        <a:rPr lang="el-GR" sz="2000" dirty="0" smtClean="0"/>
                        <a:t>σ</a:t>
                      </a:r>
                      <a:r>
                        <a:rPr lang="en-US" sz="2000" baseline="-25000" dirty="0" err="1" smtClean="0"/>
                        <a:t>x,y</a:t>
                      </a:r>
                      <a:r>
                        <a:rPr lang="en-US" sz="2000" dirty="0" smtClean="0"/>
                        <a:t> (mm)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/>
                        <a:t>1 – </a:t>
                      </a: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242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Absolute Beam Energy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31" y="2689691"/>
            <a:ext cx="5448300" cy="3306128"/>
          </a:xfrm>
        </p:spPr>
      </p:pic>
      <p:sp>
        <p:nvSpPr>
          <p:cNvPr id="6" name="Rounded Rectangle 5"/>
          <p:cNvSpPr/>
          <p:nvPr/>
        </p:nvSpPr>
        <p:spPr>
          <a:xfrm>
            <a:off x="1926919" y="3091999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002216" y="3091999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 rot="1794859">
            <a:off x="4013735" y="3381373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52400" y="1219200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3400" y="1143000"/>
            <a:ext cx="854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BPM</a:t>
            </a:r>
            <a:endParaRPr lang="en-US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2664069" y="1773116"/>
            <a:ext cx="1066800" cy="762000"/>
          </a:xfrm>
          <a:prstGeom prst="wedgeRoundRectCallout">
            <a:avLst>
              <a:gd name="adj1" fmla="val 20009"/>
              <a:gd name="adj2" fmla="val 10870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387766" y="3206299"/>
            <a:ext cx="6299596" cy="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 rot="1794859">
            <a:off x="5306130" y="3971229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560749" y="3206298"/>
            <a:ext cx="3417366" cy="1600163"/>
          </a:xfrm>
          <a:prstGeom prst="straightConnector1">
            <a:avLst/>
          </a:prstGeom>
          <a:ln>
            <a:prstDash val="sysDash"/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612010"/>
              </p:ext>
            </p:extLst>
          </p:nvPr>
        </p:nvGraphicFramePr>
        <p:xfrm>
          <a:off x="2090982" y="5416080"/>
          <a:ext cx="1639887" cy="98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32" name="Equation" r:id="rId6" imgW="634680" imgH="469800" progId="Equation.3">
                  <p:embed/>
                </p:oleObj>
              </mc:Choice>
              <mc:Fallback>
                <p:oleObj name="Equation" r:id="rId6" imgW="634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0982" y="5416080"/>
                        <a:ext cx="1639887" cy="982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ounded Rectangular Callout 17"/>
          <p:cNvSpPr/>
          <p:nvPr/>
        </p:nvSpPr>
        <p:spPr>
          <a:xfrm>
            <a:off x="98119" y="5907411"/>
            <a:ext cx="1828800" cy="612648"/>
          </a:xfrm>
          <a:prstGeom prst="wedgeRoundRectCallout">
            <a:avLst>
              <a:gd name="adj1" fmla="val 57918"/>
              <a:gd name="adj2" fmla="val -3180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Electron Beam</a:t>
            </a:r>
          </a:p>
          <a:p>
            <a:pPr algn="ctr"/>
            <a:r>
              <a:rPr lang="en-US" dirty="0" smtClean="0"/>
              <a:t>Momentum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75138" y="4255476"/>
            <a:ext cx="8768862" cy="2602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Goal:</a:t>
            </a:r>
          </a:p>
          <a:p>
            <a:pPr marL="800100" lvl="1" indent="-400050">
              <a:buFont typeface="+mj-lt"/>
              <a:buAutoNum type="romanUcPeriod"/>
            </a:pPr>
            <a:r>
              <a:rPr lang="en-US" sz="2000" dirty="0" smtClean="0"/>
              <a:t>Jay Benesch designed </a:t>
            </a:r>
            <a:r>
              <a:rPr lang="en-US" sz="2000" dirty="0"/>
              <a:t>and </a:t>
            </a:r>
            <a:r>
              <a:rPr lang="en-US" sz="2000" dirty="0" smtClean="0"/>
              <a:t>now fabricating </a:t>
            </a:r>
            <a:r>
              <a:rPr lang="en-US" sz="2000" dirty="0"/>
              <a:t>higher quality dipole (more uniformity, higher field</a:t>
            </a:r>
            <a:r>
              <a:rPr lang="en-US" sz="2000" dirty="0" smtClean="0"/>
              <a:t>)</a:t>
            </a:r>
          </a:p>
          <a:p>
            <a:pPr marL="800100" lvl="1" indent="-400050">
              <a:buFont typeface="+mj-lt"/>
              <a:buAutoNum type="romanUcPeriod"/>
            </a:pPr>
            <a:r>
              <a:rPr lang="en-US" sz="2000" dirty="0" smtClean="0"/>
              <a:t>New Hall Probe: </a:t>
            </a:r>
            <a:r>
              <a:rPr lang="en-US" sz="2000" dirty="0"/>
              <a:t>0.01% accuracy, resolution to </a:t>
            </a:r>
            <a:r>
              <a:rPr lang="en-US" sz="2000" dirty="0" smtClean="0"/>
              <a:t>2 ppm, and </a:t>
            </a:r>
            <a:r>
              <a:rPr lang="en-US" sz="2000" dirty="0"/>
              <a:t>a temperature stability of </a:t>
            </a:r>
            <a:r>
              <a:rPr lang="en-US" sz="2000" dirty="0" smtClean="0"/>
              <a:t>10 ppm</a:t>
            </a:r>
            <a:r>
              <a:rPr lang="en-US" sz="2000" dirty="0"/>
              <a:t>/°</a:t>
            </a:r>
            <a:r>
              <a:rPr lang="en-US" sz="2000" dirty="0" smtClean="0"/>
              <a:t>C</a:t>
            </a:r>
          </a:p>
          <a:p>
            <a:pPr marL="800100" lvl="1" indent="-400050">
              <a:buFont typeface="+mj-lt"/>
              <a:buAutoNum type="romanUcPeriod"/>
            </a:pPr>
            <a:r>
              <a:rPr lang="en-US" sz="2000" dirty="0" smtClean="0"/>
              <a:t>Relative beam energy error: &lt;0.02%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338611"/>
              </p:ext>
            </p:extLst>
          </p:nvPr>
        </p:nvGraphicFramePr>
        <p:xfrm>
          <a:off x="527538" y="564661"/>
          <a:ext cx="7795846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2240"/>
                <a:gridCol w="985682"/>
                <a:gridCol w="1948962"/>
                <a:gridCol w="194896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Parameter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Term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Now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Goal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</a:t>
                      </a:r>
                      <a:r>
                        <a:rPr lang="en-US" sz="2000" baseline="0" dirty="0" smtClean="0"/>
                        <a:t>linearity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0.02%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spatial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BL/BL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reproduce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power</a:t>
                      </a:r>
                      <a:r>
                        <a:rPr lang="en-US" sz="2000" baseline="0" dirty="0" smtClean="0"/>
                        <a:t> supply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I/I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Position – surveys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0.01%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Position – BPM</a:t>
                      </a:r>
                      <a:r>
                        <a:rPr lang="en-US" sz="2000" baseline="0" dirty="0" smtClean="0"/>
                        <a:t> calibration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Stray magnetic field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TOTAL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dirty="0" smtClean="0"/>
                        <a:t>δ</a:t>
                      </a:r>
                      <a:r>
                        <a:rPr lang="en-US" sz="2000" b="1" dirty="0" smtClean="0"/>
                        <a:t>P/P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0.36%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&lt;0.10%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Beam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Brem_Geant4.gi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60" y="1009830"/>
            <a:ext cx="3977640" cy="269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0520"/>
            <a:ext cx="4549139" cy="26974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230" y="1389074"/>
            <a:ext cx="50491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Use both GEANT4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and FLUKA to calculate Bremsstrahlung spectra</a:t>
            </a: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229"/>
              </a:solidFill>
              <a:cs typeface="Century Gothic"/>
            </a:endParaRP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Monte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Carlo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simulation of bremsstrahlung at radiotherapy energies is well studied, accuracy: </a:t>
            </a:r>
            <a:r>
              <a:rPr lang="en-US" sz="2000" dirty="0"/>
              <a:t>5</a:t>
            </a:r>
            <a:r>
              <a:rPr lang="en-US" sz="2000" dirty="0" smtClean="0"/>
              <a:t>%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219492" y="3562512"/>
            <a:ext cx="1828800" cy="612648"/>
          </a:xfrm>
          <a:prstGeom prst="wedgeRoundRectCallout">
            <a:avLst>
              <a:gd name="adj1" fmla="val -14518"/>
              <a:gd name="adj2" fmla="val 7727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Bremsstrahlung Peaks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4302369" y="3754269"/>
            <a:ext cx="4736123" cy="2602082"/>
          </a:xfrm>
          <a:prstGeom prst="wedgeRoundRectCallout">
            <a:avLst>
              <a:gd name="adj1" fmla="val -50107"/>
              <a:gd name="adj2" fmla="val -1605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aseline="30000" dirty="0" smtClean="0"/>
              <a:t>16</a:t>
            </a:r>
            <a:r>
              <a:rPr lang="en-US" sz="2400" dirty="0" smtClean="0"/>
              <a:t>O(</a:t>
            </a:r>
            <a:r>
              <a:rPr lang="en-US" sz="2400" dirty="0" smtClean="0">
                <a:latin typeface="Symbol" pitchFamily="18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is ideal case for Bremsstrahlung beam </a:t>
            </a:r>
            <a:r>
              <a:rPr lang="en-US" sz="2400" dirty="0"/>
              <a:t>and </a:t>
            </a:r>
            <a:r>
              <a:rPr lang="en-US" sz="2400" dirty="0" smtClean="0"/>
              <a:t>Penfold – Leiss Unfolding : 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sz="2400" dirty="0" smtClean="0"/>
              <a:t>Very steep; only </a:t>
            </a:r>
            <a:r>
              <a:rPr lang="en-US" sz="2400" dirty="0"/>
              <a:t>photons near </a:t>
            </a:r>
            <a:r>
              <a:rPr lang="en-US" sz="2400" dirty="0" smtClean="0"/>
              <a:t>endpoint </a:t>
            </a:r>
            <a:r>
              <a:rPr lang="en-US" sz="2400" dirty="0"/>
              <a:t>contribute to </a:t>
            </a:r>
            <a:r>
              <a:rPr lang="en-US" sz="2400" dirty="0" smtClean="0"/>
              <a:t>yield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sz="2400" dirty="0" smtClean="0"/>
              <a:t>No-structure (resonances)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56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82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GEANT4 Simulation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20171"/>
            <a:ext cx="8710246" cy="5236179"/>
          </a:xfrm>
        </p:spPr>
        <p:txBody>
          <a:bodyPr>
            <a:normAutofit/>
          </a:bodyPr>
          <a:lstStyle/>
          <a:p>
            <a:pPr marL="400050">
              <a:buFont typeface="Wingdings" pitchFamily="2" charset="2"/>
              <a:buChar char="Ø"/>
            </a:pPr>
            <a:r>
              <a:rPr lang="en-US" sz="2000" dirty="0"/>
              <a:t>Both GEANT4 </a:t>
            </a:r>
            <a:r>
              <a:rPr lang="en-US" sz="2000" dirty="0" smtClean="0"/>
              <a:t>and FLUKA use </a:t>
            </a:r>
            <a:r>
              <a:rPr lang="en-US" sz="2000" dirty="0"/>
              <a:t>models that calculate </a:t>
            </a:r>
            <a:r>
              <a:rPr lang="en-US" sz="2000" dirty="0" smtClean="0"/>
              <a:t>wrong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photo</a:t>
            </a:r>
            <a:r>
              <a:rPr lang="en-US" sz="2000" dirty="0" smtClean="0"/>
              <a:t>–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nuclear</a:t>
            </a:r>
            <a:r>
              <a:rPr lang="en-US" sz="2000" dirty="0" smtClean="0"/>
              <a:t> </a:t>
            </a:r>
            <a:r>
              <a:rPr lang="en-US" sz="2000" dirty="0"/>
              <a:t>cross sections. Both do not allow for user’s cross sections. </a:t>
            </a:r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Use GEANT4 and FLUKA to produce the photon spectrum impinging on the super heated liquid.</a:t>
            </a:r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Fold the above photon spectrum with our cross sections in stand-alone codes</a:t>
            </a:r>
            <a:r>
              <a:rPr lang="en-US" sz="2000" dirty="0" smtClean="0"/>
              <a:t>.</a:t>
            </a:r>
          </a:p>
          <a:p>
            <a:pPr marL="514350" lvl="1" indent="0">
              <a:buNone/>
            </a:pPr>
            <a:endParaRPr lang="en-US" sz="20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Use GEANT4 to design Radiator/Collimator/Dump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Geometry in GEANT4: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2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8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890954"/>
          </a:xfrm>
        </p:spPr>
        <p:txBody>
          <a:bodyPr>
            <a:no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Penfold-Leiss Cross Section Unfolding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4475" y="1137138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Measure Yields at:                                                    where,</a:t>
            </a:r>
          </a:p>
          <a:p>
            <a:pPr>
              <a:buNone/>
            </a:pPr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The solution can be written in two forms: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Or, Matrix form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0015688"/>
              </p:ext>
            </p:extLst>
          </p:nvPr>
        </p:nvGraphicFramePr>
        <p:xfrm>
          <a:off x="3350236" y="1137138"/>
          <a:ext cx="2921000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57" name="Equation" r:id="rId5" imgW="1066680" imgH="228600" progId="Equation.3">
                  <p:embed/>
                </p:oleObj>
              </mc:Choice>
              <mc:Fallback>
                <p:oleObj name="Equation" r:id="rId5" imgW="1066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0236" y="1137138"/>
                        <a:ext cx="2921000" cy="531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4307884"/>
              </p:ext>
            </p:extLst>
          </p:nvPr>
        </p:nvGraphicFramePr>
        <p:xfrm>
          <a:off x="809625" y="1668950"/>
          <a:ext cx="34448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58" name="Equation" r:id="rId7" imgW="1257120" imgH="228600" progId="Equation.3">
                  <p:embed/>
                </p:oleObj>
              </mc:Choice>
              <mc:Fallback>
                <p:oleObj name="Equation" r:id="rId7" imgW="1257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1668950"/>
                        <a:ext cx="3444875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8536853"/>
              </p:ext>
            </p:extLst>
          </p:nvPr>
        </p:nvGraphicFramePr>
        <p:xfrm>
          <a:off x="809625" y="2238496"/>
          <a:ext cx="723995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59" name="Equation" r:id="rId9" imgW="3225600" imgH="444240" progId="Equation.3">
                  <p:embed/>
                </p:oleObj>
              </mc:Choice>
              <mc:Fallback>
                <p:oleObj name="Equation" r:id="rId9" imgW="32256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2238496"/>
                        <a:ext cx="7239953" cy="838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5433299"/>
              </p:ext>
            </p:extLst>
          </p:nvPr>
        </p:nvGraphicFramePr>
        <p:xfrm>
          <a:off x="809625" y="3751384"/>
          <a:ext cx="3187700" cy="82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60" name="Equation" r:id="rId11" imgW="1562040" imgH="482400" progId="Equation.3">
                  <p:embed/>
                </p:oleObj>
              </mc:Choice>
              <mc:Fallback>
                <p:oleObj name="Equation" r:id="rId11" imgW="15620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3751384"/>
                        <a:ext cx="3187700" cy="827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2832831"/>
              </p:ext>
            </p:extLst>
          </p:nvPr>
        </p:nvGraphicFramePr>
        <p:xfrm>
          <a:off x="457200" y="5256090"/>
          <a:ext cx="3552798" cy="1465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61" name="Equation" r:id="rId13" imgW="2374560" imgH="939600" progId="Equation.3">
                  <p:embed/>
                </p:oleObj>
              </mc:Choice>
              <mc:Fallback>
                <p:oleObj name="Equation" r:id="rId13" imgW="23745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256090"/>
                        <a:ext cx="3552798" cy="14653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4240977"/>
              </p:ext>
            </p:extLst>
          </p:nvPr>
        </p:nvGraphicFramePr>
        <p:xfrm>
          <a:off x="4727575" y="4677507"/>
          <a:ext cx="35274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62" name="Equation" r:id="rId15" imgW="850680" imgH="215640" progId="Equation.3">
                  <p:embed/>
                </p:oleObj>
              </mc:Choice>
              <mc:Fallback>
                <p:oleObj name="Equation" r:id="rId15" imgW="850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7575" y="4677507"/>
                        <a:ext cx="3527425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5241493"/>
              </p:ext>
            </p:extLst>
          </p:nvPr>
        </p:nvGraphicFramePr>
        <p:xfrm>
          <a:off x="4686300" y="5584825"/>
          <a:ext cx="4000500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63" name="Equation" r:id="rId17" imgW="965160" imgH="241200" progId="Equation.3">
                  <p:embed/>
                </p:oleObj>
              </mc:Choice>
              <mc:Fallback>
                <p:oleObj name="Equation" r:id="rId17" imgW="9651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6300" y="5584825"/>
                        <a:ext cx="4000500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855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Statistical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6888" y="3382108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093160"/>
              </p:ext>
            </p:extLst>
          </p:nvPr>
        </p:nvGraphicFramePr>
        <p:xfrm>
          <a:off x="1712266" y="3686908"/>
          <a:ext cx="2646765" cy="808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74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2266" y="3686908"/>
                        <a:ext cx="2646765" cy="808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8137050"/>
              </p:ext>
            </p:extLst>
          </p:nvPr>
        </p:nvGraphicFramePr>
        <p:xfrm>
          <a:off x="1768231" y="4643263"/>
          <a:ext cx="34734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75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8231" y="4643263"/>
                        <a:ext cx="347345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244231" y="54395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2458830"/>
              </p:ext>
            </p:extLst>
          </p:nvPr>
        </p:nvGraphicFramePr>
        <p:xfrm>
          <a:off x="1768231" y="5896708"/>
          <a:ext cx="6103938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76" name="Equation" r:id="rId9" imgW="1473120" imgH="241200" progId="Equation.3">
                  <p:embed/>
                </p:oleObj>
              </mc:Choice>
              <mc:Fallback>
                <p:oleObj name="Equation" r:id="rId9" imgW="14731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8231" y="5896708"/>
                        <a:ext cx="6103938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244231" y="10961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Note:                                            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796824"/>
              </p:ext>
            </p:extLst>
          </p:nvPr>
        </p:nvGraphicFramePr>
        <p:xfrm>
          <a:off x="1539631" y="1019908"/>
          <a:ext cx="1879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77" name="Equation" r:id="rId11" imgW="685800" imgH="457200" progId="Equation.3">
                  <p:embed/>
                </p:oleObj>
              </mc:Choice>
              <mc:Fallback>
                <p:oleObj name="Equation" r:id="rId11" imgW="685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631" y="1019908"/>
                        <a:ext cx="18796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216644"/>
              </p:ext>
            </p:extLst>
          </p:nvPr>
        </p:nvGraphicFramePr>
        <p:xfrm>
          <a:off x="4206631" y="2320070"/>
          <a:ext cx="2887662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78" name="Equation" r:id="rId13" imgW="1054080" imgH="291960" progId="Equation.3">
                  <p:embed/>
                </p:oleObj>
              </mc:Choice>
              <mc:Fallback>
                <p:oleObj name="Equation" r:id="rId13" imgW="105408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631" y="2320070"/>
                        <a:ext cx="2887662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7254631" y="2467708"/>
            <a:ext cx="1562100" cy="1066800"/>
          </a:xfrm>
          <a:prstGeom prst="wedgeRoundRectCallout">
            <a:avLst>
              <a:gd name="adj1" fmla="val -64746"/>
              <a:gd name="adj2" fmla="val -1914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case of background Subtraction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593209"/>
              </p:ext>
            </p:extLst>
          </p:nvPr>
        </p:nvGraphicFramePr>
        <p:xfrm>
          <a:off x="4273306" y="1027846"/>
          <a:ext cx="2852738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79" name="Equation" r:id="rId15" imgW="1041120" imgH="495000" progId="Equation.3">
                  <p:embed/>
                </p:oleObj>
              </mc:Choice>
              <mc:Fallback>
                <p:oleObj name="Equation" r:id="rId15" imgW="10411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3306" y="1027846"/>
                        <a:ext cx="2852738" cy="115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429338"/>
              </p:ext>
            </p:extLst>
          </p:nvPr>
        </p:nvGraphicFramePr>
        <p:xfrm>
          <a:off x="1579319" y="2348646"/>
          <a:ext cx="1739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80" name="Equation" r:id="rId17" imgW="634680" imgH="266400" progId="Equation.3">
                  <p:embed/>
                </p:oleObj>
              </mc:Choice>
              <mc:Fallback>
                <p:oleObj name="Equation" r:id="rId17" imgW="6346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319" y="2348646"/>
                        <a:ext cx="17399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668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07597"/>
              </p:ext>
            </p:extLst>
          </p:nvPr>
        </p:nvGraphicFramePr>
        <p:xfrm>
          <a:off x="2039084" y="629596"/>
          <a:ext cx="3530511" cy="1788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66" name="Equation" r:id="rId5" imgW="1625400" imgH="939600" progId="Equation.3">
                  <p:embed/>
                </p:oleObj>
              </mc:Choice>
              <mc:Fallback>
                <p:oleObj name="Equation" r:id="rId5" imgW="16254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084" y="629596"/>
                        <a:ext cx="3530511" cy="178880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7176" y="517402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946776" y="517402"/>
            <a:ext cx="2666999" cy="1219200"/>
          </a:xfrm>
          <a:prstGeom prst="wedgeRoundRectCallout">
            <a:avLst>
              <a:gd name="adj1" fmla="val -64297"/>
              <a:gd name="adj2" fmla="val -257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585888"/>
              </p:ext>
            </p:extLst>
          </p:nvPr>
        </p:nvGraphicFramePr>
        <p:xfrm>
          <a:off x="6010275" y="628010"/>
          <a:ext cx="254000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67" name="Equation" r:id="rId7" imgW="927000" imgH="457200" progId="Equation.3">
                  <p:embed/>
                </p:oleObj>
              </mc:Choice>
              <mc:Fallback>
                <p:oleObj name="Equation" r:id="rId7" imgW="927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0275" y="628010"/>
                        <a:ext cx="2540000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99971"/>
              </p:ext>
            </p:extLst>
          </p:nvPr>
        </p:nvGraphicFramePr>
        <p:xfrm>
          <a:off x="257176" y="2604110"/>
          <a:ext cx="5116362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68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2604110"/>
                        <a:ext cx="5116362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484672"/>
              </p:ext>
            </p:extLst>
          </p:nvPr>
        </p:nvGraphicFramePr>
        <p:xfrm>
          <a:off x="3079751" y="5672644"/>
          <a:ext cx="3608388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69" name="Equation" r:id="rId11" imgW="1396800" imgH="507960" progId="Equation.3">
                  <p:embed/>
                </p:oleObj>
              </mc:Choice>
              <mc:Fallback>
                <p:oleObj name="Equation" r:id="rId11" imgW="13968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1" y="5672644"/>
                        <a:ext cx="3608388" cy="1063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4605391"/>
              </p:ext>
            </p:extLst>
          </p:nvPr>
        </p:nvGraphicFramePr>
        <p:xfrm>
          <a:off x="257176" y="4482751"/>
          <a:ext cx="82137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70" name="Equation" r:id="rId13" imgW="3670200" imgH="482400" progId="Equation.3">
                  <p:embed/>
                </p:oleObj>
              </mc:Choice>
              <mc:Fallback>
                <p:oleObj name="Equation" r:id="rId13" imgW="3670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4482751"/>
                        <a:ext cx="821372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881674" y="5643110"/>
            <a:ext cx="1562100" cy="1066800"/>
          </a:xfrm>
          <a:prstGeom prst="wedgeRoundRectCallout">
            <a:avLst>
              <a:gd name="adj1" fmla="val 89849"/>
              <a:gd name="adj2" fmla="val 942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 mono-chromatic beam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5794375" y="2823954"/>
            <a:ext cx="2971800" cy="1513114"/>
          </a:xfrm>
          <a:prstGeom prst="wedgeRoundRectCallout">
            <a:avLst>
              <a:gd name="adj1" fmla="val -25793"/>
              <a:gd name="adj2" fmla="val 7850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Although,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823657"/>
              </p:ext>
            </p:extLst>
          </p:nvPr>
        </p:nvGraphicFramePr>
        <p:xfrm>
          <a:off x="6073776" y="3209943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71" name="Equation" r:id="rId15" imgW="965160" imgH="482400" progId="Equation.3">
                  <p:embed/>
                </p:oleObj>
              </mc:Choice>
              <mc:Fallback>
                <p:oleObj name="Equation" r:id="rId15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3776" y="3209943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14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668217"/>
          </a:xfrm>
        </p:spPr>
        <p:txBody>
          <a:bodyPr>
            <a:normAutofit/>
          </a:bodyPr>
          <a:lstStyle/>
          <a:p>
            <a:pPr algn="l"/>
            <a:r>
              <a:rPr lang="en-US" sz="32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Relative Abundance of Elements by Weight</a:t>
            </a:r>
            <a:endParaRPr lang="en-US" sz="32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62" y="4137660"/>
            <a:ext cx="6096000" cy="2720340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020094059"/>
              </p:ext>
            </p:extLst>
          </p:nvPr>
        </p:nvGraphicFramePr>
        <p:xfrm>
          <a:off x="0" y="1031632"/>
          <a:ext cx="4009291" cy="318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396058669"/>
              </p:ext>
            </p:extLst>
          </p:nvPr>
        </p:nvGraphicFramePr>
        <p:xfrm>
          <a:off x="3716215" y="1031632"/>
          <a:ext cx="5427786" cy="3188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2924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Results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38" y="1119219"/>
            <a:ext cx="8921262" cy="5236179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sz="2000" dirty="0"/>
              <a:t>Radiator Thickness = 0.02 mm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Bubble Chamber Thickness = 3.0 </a:t>
            </a:r>
            <a:r>
              <a:rPr lang="en-US" sz="2000" dirty="0" smtClean="0"/>
              <a:t>cm. Number </a:t>
            </a:r>
            <a:r>
              <a:rPr lang="en-US" sz="2000" dirty="0"/>
              <a:t>of </a:t>
            </a:r>
            <a:r>
              <a:rPr lang="en-US" sz="2000" baseline="30000" dirty="0"/>
              <a:t>16</a:t>
            </a:r>
            <a:r>
              <a:rPr lang="en-US" sz="2000" dirty="0"/>
              <a:t>O nuclei = 3.474e22 /cm</a:t>
            </a:r>
            <a:r>
              <a:rPr lang="en-US" sz="2000" baseline="30000" dirty="0"/>
              <a:t>2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Background subtraction of </a:t>
            </a:r>
            <a:r>
              <a:rPr lang="en-US" sz="2000" baseline="30000" dirty="0"/>
              <a:t>18</a:t>
            </a:r>
            <a:r>
              <a:rPr lang="en-US" sz="2000" dirty="0"/>
              <a:t>O(</a:t>
            </a:r>
            <a:r>
              <a:rPr lang="el-GR" sz="2000" dirty="0"/>
              <a:t>γ</a:t>
            </a:r>
            <a:r>
              <a:rPr lang="en-US" sz="2000" dirty="0"/>
              <a:t>,</a:t>
            </a:r>
            <a:r>
              <a:rPr lang="el-GR" sz="2000" dirty="0"/>
              <a:t>α</a:t>
            </a:r>
            <a:r>
              <a:rPr lang="en-US" sz="2000" dirty="0"/>
              <a:t>)</a:t>
            </a:r>
            <a:r>
              <a:rPr lang="en-US" sz="2000" baseline="30000" dirty="0"/>
              <a:t>14</a:t>
            </a:r>
            <a:r>
              <a:rPr lang="en-US" sz="2000" dirty="0"/>
              <a:t>C </a:t>
            </a:r>
            <a:r>
              <a:rPr lang="en-US" sz="2000" dirty="0" smtClean="0"/>
              <a:t>. </a:t>
            </a: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l-GR" sz="2000" dirty="0"/>
              <a:t>γ</a:t>
            </a:r>
            <a:r>
              <a:rPr lang="en-US" sz="2000" dirty="0"/>
              <a:t>,n)</a:t>
            </a:r>
            <a:r>
              <a:rPr lang="en-US" sz="2000" baseline="30000" dirty="0"/>
              <a:t>16</a:t>
            </a:r>
            <a:r>
              <a:rPr lang="en-US" sz="2000" dirty="0"/>
              <a:t>O: Still to do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982076"/>
              </p:ext>
            </p:extLst>
          </p:nvPr>
        </p:nvGraphicFramePr>
        <p:xfrm>
          <a:off x="304800" y="4344035"/>
          <a:ext cx="7479323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275"/>
                <a:gridCol w="1041275"/>
                <a:gridCol w="1041275"/>
                <a:gridCol w="615834"/>
                <a:gridCol w="862998"/>
                <a:gridCol w="862998"/>
                <a:gridCol w="1006834"/>
                <a:gridCol w="1006834"/>
              </a:tblGrid>
              <a:tr h="2592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Electron</a:t>
                      </a:r>
                    </a:p>
                    <a:p>
                      <a:pPr algn="ctr"/>
                      <a:r>
                        <a:rPr lang="en-US" sz="1200" b="1" dirty="0" smtClean="0"/>
                        <a:t>Beam</a:t>
                      </a:r>
                      <a:r>
                        <a:rPr lang="en-US" sz="1200" b="1" baseline="0" dirty="0" smtClean="0"/>
                        <a:t> K. E.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Beam</a:t>
                      </a:r>
                    </a:p>
                    <a:p>
                      <a:pPr algn="ctr"/>
                      <a:r>
                        <a:rPr lang="en-US" sz="1200" b="1" dirty="0" smtClean="0"/>
                        <a:t>Current (µA)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Time</a:t>
                      </a:r>
                    </a:p>
                    <a:p>
                      <a:pPr algn="ctr"/>
                      <a:r>
                        <a:rPr lang="en-US" sz="1200" b="1" dirty="0" smtClean="0"/>
                        <a:t>(hour)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endParaRPr lang="en-US" sz="1200" b="1" dirty="0" smtClean="0"/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545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24.6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581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852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812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763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812948"/>
              </p:ext>
            </p:extLst>
          </p:nvPr>
        </p:nvGraphicFramePr>
        <p:xfrm>
          <a:off x="304800" y="2513424"/>
          <a:ext cx="6471138" cy="1633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64" name="Equation" r:id="rId5" imgW="2577960" imgH="761760" progId="Equation.3">
                  <p:embed/>
                </p:oleObj>
              </mc:Choice>
              <mc:Fallback>
                <p:oleObj name="Equation" r:id="rId5" imgW="257796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513424"/>
                        <a:ext cx="6471138" cy="1633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887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1933" y="1066800"/>
            <a:ext cx="8848381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For absolute beam energy uncertainty of </a:t>
            </a:r>
            <a:r>
              <a:rPr lang="el-GR" sz="2400" i="1" dirty="0" smtClean="0"/>
              <a:t>δ</a:t>
            </a:r>
            <a:r>
              <a:rPr lang="en-US" sz="2400" i="1" dirty="0" smtClean="0"/>
              <a:t>E</a:t>
            </a:r>
            <a:r>
              <a:rPr lang="en-US" sz="2400" dirty="0" smtClean="0"/>
              <a:t> (= </a:t>
            </a:r>
            <a:r>
              <a:rPr lang="en-US" sz="2400" dirty="0"/>
              <a:t>0.1</a:t>
            </a:r>
            <a:r>
              <a:rPr lang="en-US" sz="2400" dirty="0" smtClean="0"/>
              <a:t>%) and zero </a:t>
            </a:r>
            <a:r>
              <a:rPr lang="en-US" sz="2400" dirty="0"/>
              <a:t>r</a:t>
            </a:r>
            <a:r>
              <a:rPr lang="en-US" sz="2400" dirty="0" smtClean="0"/>
              <a:t>elative beam energy uncertainty: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244815"/>
              </p:ext>
            </p:extLst>
          </p:nvPr>
        </p:nvGraphicFramePr>
        <p:xfrm>
          <a:off x="4806462" y="2133600"/>
          <a:ext cx="3848559" cy="851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826" name="Equation" r:id="rId5" imgW="1815840" imgH="469800" progId="Equation.3">
                  <p:embed/>
                </p:oleObj>
              </mc:Choice>
              <mc:Fallback>
                <p:oleObj name="Equation" r:id="rId5" imgW="18158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6462" y="2133600"/>
                        <a:ext cx="3848559" cy="851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252086"/>
              </p:ext>
            </p:extLst>
          </p:nvPr>
        </p:nvGraphicFramePr>
        <p:xfrm>
          <a:off x="259250" y="1981200"/>
          <a:ext cx="3699334" cy="835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827" name="Equation" r:id="rId7" imgW="1625400" imgH="431640" progId="Equation.3">
                  <p:embed/>
                </p:oleObj>
              </mc:Choice>
              <mc:Fallback>
                <p:oleObj name="Equation" r:id="rId7" imgW="1625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50" y="1981200"/>
                        <a:ext cx="3699334" cy="835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753930"/>
              </p:ext>
            </p:extLst>
          </p:nvPr>
        </p:nvGraphicFramePr>
        <p:xfrm>
          <a:off x="2724733" y="3200400"/>
          <a:ext cx="32766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92200"/>
                <a:gridCol w="1092200"/>
                <a:gridCol w="1092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E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(MeV)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dy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n-US" i="1" dirty="0" err="1" smtClean="0"/>
                        <a:t>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d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 </a:t>
                      </a:r>
                      <a:r>
                        <a:rPr lang="en-US" dirty="0" smtClean="0"/>
                        <a:t>(%)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495715" y="3352800"/>
            <a:ext cx="2514600" cy="762000"/>
          </a:xfrm>
          <a:prstGeom prst="wedgeRoundRectCallout">
            <a:avLst>
              <a:gd name="adj1" fmla="val -66726"/>
              <a:gd name="adj2" fmla="val -3581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is the cross section dependence on energy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48233" y="63246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Accounted for </a:t>
            </a:r>
            <a:r>
              <a:rPr lang="en-US" sz="2400" i="1" dirty="0" err="1" smtClean="0"/>
              <a:t>dN</a:t>
            </a:r>
            <a:r>
              <a:rPr lang="en-US" sz="2400" i="1" baseline="-25000" dirty="0" err="1" smtClean="0"/>
              <a:t>ij</a:t>
            </a:r>
            <a:r>
              <a:rPr lang="en-US" sz="2400" dirty="0" smtClean="0"/>
              <a:t> due to energy error when calculating </a:t>
            </a:r>
            <a:r>
              <a:rPr lang="en-US" sz="2400" i="1" dirty="0" err="1" smtClean="0"/>
              <a:t>dy</a:t>
            </a:r>
            <a:r>
              <a:rPr lang="en-US" sz="2400" i="1" baseline="-25000" dirty="0" err="1" smtClean="0"/>
              <a:t>i</a:t>
            </a:r>
            <a:r>
              <a:rPr lang="en-US" sz="2400" dirty="0" smtClean="0"/>
              <a:t>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21783"/>
              </p:ext>
            </p:extLst>
          </p:nvPr>
        </p:nvGraphicFramePr>
        <p:xfrm>
          <a:off x="143975" y="3214688"/>
          <a:ext cx="2332037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828" name="Equation" r:id="rId9" imgW="850680" imgH="228600" progId="Equation.3">
                  <p:embed/>
                </p:oleObj>
              </mc:Choice>
              <mc:Fallback>
                <p:oleObj name="Equation" r:id="rId9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75" y="3214688"/>
                        <a:ext cx="2332037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896043"/>
              </p:ext>
            </p:extLst>
          </p:nvPr>
        </p:nvGraphicFramePr>
        <p:xfrm>
          <a:off x="124925" y="3962400"/>
          <a:ext cx="21209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829" name="Equation" r:id="rId11" imgW="774360" imgH="228600" progId="Equation.3">
                  <p:embed/>
                </p:oleObj>
              </mc:Choice>
              <mc:Fallback>
                <p:oleObj name="Equation" r:id="rId11" imgW="774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25" y="3962400"/>
                        <a:ext cx="21209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731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0444" y="3390900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280195"/>
              </p:ext>
            </p:extLst>
          </p:nvPr>
        </p:nvGraphicFramePr>
        <p:xfrm>
          <a:off x="1545822" y="3695700"/>
          <a:ext cx="2646765" cy="808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77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5822" y="3695700"/>
                        <a:ext cx="2646765" cy="808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618699"/>
              </p:ext>
            </p:extLst>
          </p:nvPr>
        </p:nvGraphicFramePr>
        <p:xfrm>
          <a:off x="1601787" y="4652055"/>
          <a:ext cx="34734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78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787" y="4652055"/>
                        <a:ext cx="347345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77787" y="54483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129182"/>
              </p:ext>
            </p:extLst>
          </p:nvPr>
        </p:nvGraphicFramePr>
        <p:xfrm>
          <a:off x="458787" y="5924085"/>
          <a:ext cx="815316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79" name="Equation" r:id="rId9" imgW="2361960" imgH="241200" progId="Equation.3">
                  <p:embed/>
                </p:oleObj>
              </mc:Choice>
              <mc:Fallback>
                <p:oleObj name="Equation" r:id="rId9" imgW="2361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87" y="5924085"/>
                        <a:ext cx="8153168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094683"/>
              </p:ext>
            </p:extLst>
          </p:nvPr>
        </p:nvGraphicFramePr>
        <p:xfrm>
          <a:off x="915987" y="647700"/>
          <a:ext cx="7770813" cy="260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80" name="Equation" r:id="rId11" imgW="2286000" imgH="761760" progId="Equation.3">
                  <p:embed/>
                </p:oleObj>
              </mc:Choice>
              <mc:Fallback>
                <p:oleObj name="Equation" r:id="rId11" imgW="228600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87" y="647700"/>
                        <a:ext cx="7770813" cy="260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ounded Rectangular Callout 11"/>
          <p:cNvSpPr/>
          <p:nvPr/>
        </p:nvSpPr>
        <p:spPr>
          <a:xfrm>
            <a:off x="135396" y="419100"/>
            <a:ext cx="1029618" cy="990600"/>
          </a:xfrm>
          <a:prstGeom prst="wedgeRoundRectCallout">
            <a:avLst>
              <a:gd name="adj1" fmla="val -4116"/>
              <a:gd name="adj2" fmla="val 7582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334938"/>
              </p:ext>
            </p:extLst>
          </p:nvPr>
        </p:nvGraphicFramePr>
        <p:xfrm>
          <a:off x="230187" y="490537"/>
          <a:ext cx="859507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81" name="Equation" r:id="rId13" imgW="355320" imgH="393480" progId="Equation.3">
                  <p:embed/>
                </p:oleObj>
              </mc:Choice>
              <mc:Fallback>
                <p:oleObj name="Equation" r:id="rId13" imgW="3553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7" y="490537"/>
                        <a:ext cx="859507" cy="91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340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731383"/>
              </p:ext>
            </p:extLst>
          </p:nvPr>
        </p:nvGraphicFramePr>
        <p:xfrm>
          <a:off x="398090" y="1703023"/>
          <a:ext cx="4659866" cy="1647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97" name="Equation" r:id="rId5" imgW="2412720" imgH="965160" progId="Equation.3">
                  <p:embed/>
                </p:oleObj>
              </mc:Choice>
              <mc:Fallback>
                <p:oleObj name="Equation" r:id="rId5" imgW="2412720" imgH="965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1703023"/>
                        <a:ext cx="4659866" cy="164709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618637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  <a:p>
            <a:pPr marL="0" indent="0">
              <a:buNone/>
            </a:pPr>
            <a:r>
              <a:rPr lang="en-US" sz="2400" dirty="0" smtClean="0"/>
              <a:t>Note: Correlation Coefficient =1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204481" y="853099"/>
            <a:ext cx="3054427" cy="990600"/>
          </a:xfrm>
          <a:prstGeom prst="wedgeRoundRectCallout">
            <a:avLst>
              <a:gd name="adj1" fmla="val -70592"/>
              <a:gd name="adj2" fmla="val 3408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113124"/>
              </p:ext>
            </p:extLst>
          </p:nvPr>
        </p:nvGraphicFramePr>
        <p:xfrm>
          <a:off x="5369069" y="932474"/>
          <a:ext cx="2795588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98" name="Equation" r:id="rId7" imgW="1384200" imgH="507960" progId="Equation.3">
                  <p:embed/>
                </p:oleObj>
              </mc:Choice>
              <mc:Fallback>
                <p:oleObj name="Equation" r:id="rId7" imgW="13842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9069" y="932474"/>
                        <a:ext cx="2795588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733578"/>
              </p:ext>
            </p:extLst>
          </p:nvPr>
        </p:nvGraphicFramePr>
        <p:xfrm>
          <a:off x="398090" y="3660776"/>
          <a:ext cx="4821188" cy="1436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99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3660776"/>
                        <a:ext cx="4821188" cy="14360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848926" y="2195391"/>
            <a:ext cx="1451013" cy="1154723"/>
          </a:xfrm>
          <a:prstGeom prst="wedgeRoundRectCallout">
            <a:avLst>
              <a:gd name="adj1" fmla="val -15857"/>
              <a:gd name="adj2" fmla="val -7791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point-to-point systematic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891597"/>
              </p:ext>
            </p:extLst>
          </p:nvPr>
        </p:nvGraphicFramePr>
        <p:xfrm>
          <a:off x="5899216" y="4614723"/>
          <a:ext cx="2945379" cy="1761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00" name="Equation" r:id="rId11" imgW="1638000" imgH="939600" progId="Equation.3">
                  <p:embed/>
                </p:oleObj>
              </mc:Choice>
              <mc:Fallback>
                <p:oleObj name="Equation" r:id="rId11" imgW="16380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9216" y="4614723"/>
                        <a:ext cx="2945379" cy="1761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89364"/>
              </p:ext>
            </p:extLst>
          </p:nvPr>
        </p:nvGraphicFramePr>
        <p:xfrm>
          <a:off x="398090" y="5274165"/>
          <a:ext cx="4032250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01" name="Equation" r:id="rId13" imgW="2565400" imgH="965200" progId="Equation.3">
                  <p:embed/>
                </p:oleObj>
              </mc:Choice>
              <mc:Fallback>
                <p:oleObj name="Equation" r:id="rId13" imgW="2565400" imgH="965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5274165"/>
                        <a:ext cx="4032250" cy="158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816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6334295"/>
              </p:ext>
            </p:extLst>
          </p:nvPr>
        </p:nvGraphicFramePr>
        <p:xfrm>
          <a:off x="558800" y="1095410"/>
          <a:ext cx="8128000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628" name="Equation" r:id="rId5" imgW="2971800" imgH="1422360" progId="Equation.3">
                  <p:embed/>
                </p:oleObj>
              </mc:Choice>
              <mc:Fallback>
                <p:oleObj name="Equation" r:id="rId5" imgW="2971800" imgH="1422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800" y="1095410"/>
                        <a:ext cx="8128000" cy="356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5816600" y="4744165"/>
            <a:ext cx="2971800" cy="1513114"/>
          </a:xfrm>
          <a:prstGeom prst="wedgeRoundRectCallout">
            <a:avLst>
              <a:gd name="adj1" fmla="val 18251"/>
              <a:gd name="adj2" fmla="val -7919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600202"/>
              </p:ext>
            </p:extLst>
          </p:nvPr>
        </p:nvGraphicFramePr>
        <p:xfrm>
          <a:off x="5980112" y="5130154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629" name="Equation" r:id="rId7" imgW="965160" imgH="482400" progId="Equation.3">
                  <p:embed/>
                </p:oleObj>
              </mc:Choice>
              <mc:Fallback>
                <p:oleObj name="Equation" r:id="rId7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0112" y="5130154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ular Callout 7"/>
          <p:cNvSpPr/>
          <p:nvPr/>
        </p:nvSpPr>
        <p:spPr>
          <a:xfrm>
            <a:off x="6848230" y="1247810"/>
            <a:ext cx="1451013" cy="1154723"/>
          </a:xfrm>
          <a:prstGeom prst="wedgeRoundRectCallout">
            <a:avLst>
              <a:gd name="adj1" fmla="val -95034"/>
              <a:gd name="adj2" fmla="val -1598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point-to-point systematic</a:t>
            </a:r>
          </a:p>
        </p:txBody>
      </p:sp>
    </p:spTree>
    <p:extLst>
      <p:ext uri="{BB962C8B-B14F-4D97-AF65-F5344CB8AC3E}">
        <p14:creationId xmlns:p14="http://schemas.microsoft.com/office/powerpoint/2010/main" val="178857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Other Systematic Errors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5080384"/>
              </p:ext>
            </p:extLst>
          </p:nvPr>
        </p:nvGraphicFramePr>
        <p:xfrm>
          <a:off x="533400" y="4537396"/>
          <a:ext cx="80772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652" name="Equation" r:id="rId5" imgW="3238200" imgH="533160" progId="Equation.3">
                  <p:embed/>
                </p:oleObj>
              </mc:Choice>
              <mc:Fallback>
                <p:oleObj name="Equation" r:id="rId5" imgW="32382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37396"/>
                        <a:ext cx="80772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76200" y="4073769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5198860"/>
              </p:ext>
            </p:extLst>
          </p:nvPr>
        </p:nvGraphicFramePr>
        <p:xfrm>
          <a:off x="533400" y="5673969"/>
          <a:ext cx="277653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653" name="Equation" r:id="rId7" imgW="1180800" imgH="495000" progId="Equation.3">
                  <p:embed/>
                </p:oleObj>
              </mc:Choice>
              <mc:Fallback>
                <p:oleObj name="Equation" r:id="rId7" imgW="118080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673969"/>
                        <a:ext cx="2776538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ular Callout 7"/>
          <p:cNvSpPr/>
          <p:nvPr/>
        </p:nvSpPr>
        <p:spPr>
          <a:xfrm>
            <a:off x="6858000" y="2016369"/>
            <a:ext cx="1295400" cy="445119"/>
          </a:xfrm>
          <a:prstGeom prst="wedgeRoundRectCallout">
            <a:avLst>
              <a:gd name="adj1" fmla="val -72152"/>
              <a:gd name="adj2" fmla="val -620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Simulation</a:t>
            </a:r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515152"/>
              </p:ext>
            </p:extLst>
          </p:nvPr>
        </p:nvGraphicFramePr>
        <p:xfrm>
          <a:off x="914400" y="1559169"/>
          <a:ext cx="5562600" cy="21590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882020"/>
                <a:gridCol w="1680580"/>
              </a:tblGrid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Beam</a:t>
                      </a:r>
                      <a:r>
                        <a:rPr lang="en-US" sz="2000" b="0" baseline="0" dirty="0" smtClean="0"/>
                        <a:t> Current,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I/I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3%</a:t>
                      </a:r>
                      <a:endParaRPr lang="en-US" sz="2000" b="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Photon</a:t>
                      </a:r>
                      <a:r>
                        <a:rPr lang="en-US" sz="2000" b="0" baseline="0" dirty="0" smtClean="0"/>
                        <a:t> Flux,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φ/</a:t>
                      </a:r>
                      <a:r>
                        <a:rPr lang="el-GR" sz="2000" b="0" i="1" baseline="0" dirty="0" smtClean="0"/>
                        <a:t>φ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Radiator</a:t>
                      </a:r>
                      <a:r>
                        <a:rPr lang="en-US" sz="2000" baseline="0" dirty="0" smtClean="0"/>
                        <a:t>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R/R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T/T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Efficiency, </a:t>
                      </a:r>
                      <a:r>
                        <a:rPr lang="el-GR" sz="2000" i="1" baseline="0" dirty="0" smtClean="0"/>
                        <a:t>ε</a:t>
                      </a:r>
                      <a:endParaRPr lang="en-US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179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4025541"/>
              </p:ext>
            </p:extLst>
          </p:nvPr>
        </p:nvGraphicFramePr>
        <p:xfrm>
          <a:off x="152166" y="622309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23596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(no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(with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24.5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14.8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2048748"/>
              </p:ext>
            </p:extLst>
          </p:nvPr>
        </p:nvGraphicFramePr>
        <p:xfrm>
          <a:off x="152166" y="3921300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3641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Sys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(Energy,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Sys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(Total,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15.3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11.4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10.7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10.1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4279627" y="4061389"/>
            <a:ext cx="2960077" cy="1143000"/>
          </a:xfrm>
          <a:prstGeom prst="wedgeRoundRectCallout">
            <a:avLst>
              <a:gd name="adj1" fmla="val -56096"/>
              <a:gd name="adj2" fmla="val -34080"/>
              <a:gd name="adj3" fmla="val 16667"/>
            </a:avLst>
          </a:pr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u="sng" dirty="0" smtClean="0"/>
              <a:t>Note</a:t>
            </a:r>
            <a:r>
              <a:rPr lang="en-US" dirty="0" smtClean="0"/>
              <a:t>: Relative systematic errors  do not get amplified in PL Unfolding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442428"/>
            <a:ext cx="4928235" cy="29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>
                <a:solidFill>
                  <a:srgbClr val="2F4D8E"/>
                </a:solidFill>
                <a:latin typeface="Minion Pro"/>
                <a:cs typeface="Minion Pro"/>
              </a:rPr>
              <a:t>The </a:t>
            </a:r>
            <a:r>
              <a:rPr lang="en-US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dirty="0" smtClean="0">
                <a:solidFill>
                  <a:srgbClr val="2F4D8E"/>
                </a:solidFill>
              </a:rPr>
              <a:t>,</a:t>
            </a:r>
            <a:r>
              <a:rPr lang="en-US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kern="0" dirty="0" smtClean="0">
                <a:solidFill>
                  <a:srgbClr val="2F4D8E"/>
                </a:solidFill>
                <a:latin typeface="Minion Pro"/>
              </a:rPr>
              <a:t>O S-Factor</a:t>
            </a:r>
            <a:r>
              <a:rPr lang="en-US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dirty="0"/>
          </a:p>
        </p:txBody>
      </p:sp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869655"/>
              </p:ext>
            </p:extLst>
          </p:nvPr>
        </p:nvGraphicFramePr>
        <p:xfrm>
          <a:off x="1506414" y="1533042"/>
          <a:ext cx="6295296" cy="2103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99328"/>
                <a:gridCol w="899328"/>
                <a:gridCol w="899328"/>
                <a:gridCol w="899328"/>
                <a:gridCol w="899328"/>
                <a:gridCol w="899328"/>
                <a:gridCol w="899328"/>
              </a:tblGrid>
              <a:tr h="32161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Electron</a:t>
                      </a:r>
                    </a:p>
                    <a:p>
                      <a:pPr algn="ctr"/>
                      <a:r>
                        <a:rPr lang="en-US" sz="1000" dirty="0" smtClean="0"/>
                        <a:t>Beam</a:t>
                      </a:r>
                      <a:r>
                        <a:rPr lang="en-US" sz="1000" baseline="0" dirty="0" smtClean="0"/>
                        <a:t> K. E.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/>
                        <a:t>Gamma</a:t>
                      </a:r>
                    </a:p>
                    <a:p>
                      <a:pPr algn="ctr"/>
                      <a:r>
                        <a:rPr lang="en-US" sz="1000" b="0" dirty="0" smtClean="0"/>
                        <a:t>Energy</a:t>
                      </a:r>
                      <a:r>
                        <a:rPr lang="en-US" sz="1000" b="0" baseline="0" dirty="0" smtClean="0"/>
                        <a:t> 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baseline="0" dirty="0" smtClean="0"/>
                        <a:t>E</a:t>
                      </a:r>
                      <a:r>
                        <a:rPr lang="en-US" sz="1000" i="1" baseline="-25000" dirty="0" smtClean="0"/>
                        <a:t>CM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Cross</a:t>
                      </a:r>
                      <a:r>
                        <a:rPr lang="en-US" sz="1000" baseline="0" dirty="0" smtClean="0"/>
                        <a:t> Section </a:t>
                      </a:r>
                      <a:r>
                        <a:rPr lang="en-US" sz="1000" dirty="0" smtClean="0"/>
                        <a:t>(</a:t>
                      </a:r>
                      <a:r>
                        <a:rPr lang="en-US" sz="1000" dirty="0" err="1" smtClean="0"/>
                        <a:t>nb</a:t>
                      </a:r>
                      <a:r>
                        <a:rPr lang="en-US" sz="1000" dirty="0" smtClean="0"/>
                        <a:t>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 smtClean="0"/>
                        <a:t>S</a:t>
                      </a:r>
                      <a:r>
                        <a:rPr lang="en-US" sz="1000" i="1" baseline="-25000" dirty="0" smtClean="0"/>
                        <a:t>E1</a:t>
                      </a:r>
                      <a:r>
                        <a:rPr lang="en-US" sz="1000" baseline="0" dirty="0" smtClean="0"/>
                        <a:t> Factor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(keV b)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Stat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(%)</a:t>
                      </a:r>
                      <a:endParaRPr lang="en-US" sz="1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Sys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(Total, %)</a:t>
                      </a:r>
                      <a:endParaRPr lang="en-US" sz="1000" b="0" dirty="0" smtClean="0"/>
                    </a:p>
                  </a:txBody>
                  <a:tcPr/>
                </a:tc>
              </a:tr>
              <a:tr h="1979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0.69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0.046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62.2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15.3</a:t>
                      </a:r>
                      <a:endParaRPr lang="en-US" sz="1000" dirty="0"/>
                    </a:p>
                  </a:txBody>
                  <a:tcPr/>
                </a:tc>
              </a:tr>
              <a:tr h="1979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0.79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48.7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13.5</a:t>
                      </a:r>
                      <a:endParaRPr lang="en-US" sz="1000" dirty="0"/>
                    </a:p>
                  </a:txBody>
                  <a:tcPr/>
                </a:tc>
              </a:tr>
              <a:tr h="1979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0.89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0.58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41.8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12.2</a:t>
                      </a:r>
                      <a:endParaRPr lang="en-US" sz="1000" dirty="0"/>
                    </a:p>
                  </a:txBody>
                  <a:tcPr/>
                </a:tc>
              </a:tr>
              <a:tr h="1979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0.99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1.53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35.5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11.4</a:t>
                      </a:r>
                      <a:endParaRPr lang="en-US" sz="1000" dirty="0"/>
                    </a:p>
                  </a:txBody>
                  <a:tcPr/>
                </a:tc>
              </a:tr>
              <a:tr h="1979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1.09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3.49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32.0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10.7</a:t>
                      </a:r>
                      <a:endParaRPr lang="en-US" sz="1000" dirty="0"/>
                    </a:p>
                  </a:txBody>
                  <a:tcPr/>
                </a:tc>
              </a:tr>
              <a:tr h="1979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1.19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28.8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10.5</a:t>
                      </a:r>
                      <a:endParaRPr lang="en-US" sz="1000" dirty="0"/>
                    </a:p>
                  </a:txBody>
                  <a:tcPr/>
                </a:tc>
              </a:tr>
              <a:tr h="1979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1.29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26.3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1063695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0229"/>
                </a:solidFill>
              </a:rPr>
              <a:t>Statistical Error: dominated by background subtraction from</a:t>
            </a:r>
            <a:r>
              <a:rPr lang="en-US" sz="2000" baseline="30000" dirty="0" smtClean="0">
                <a:solidFill>
                  <a:srgbClr val="000229"/>
                </a:solidFill>
              </a:rPr>
              <a:t> </a:t>
            </a:r>
            <a:r>
              <a:rPr lang="en-US" sz="2000" baseline="30000" dirty="0">
                <a:solidFill>
                  <a:srgbClr val="000229"/>
                </a:solidFill>
              </a:rPr>
              <a:t>18</a:t>
            </a:r>
            <a:r>
              <a:rPr lang="en-US" sz="2000" dirty="0">
                <a:solidFill>
                  <a:srgbClr val="000229"/>
                </a:solidFill>
              </a:rPr>
              <a:t>O(</a:t>
            </a:r>
            <a:r>
              <a:rPr lang="el-GR" sz="2000" dirty="0">
                <a:solidFill>
                  <a:srgbClr val="000229"/>
                </a:solidFill>
              </a:rPr>
              <a:t>γ</a:t>
            </a:r>
            <a:r>
              <a:rPr lang="en-US" sz="2000" dirty="0">
                <a:solidFill>
                  <a:srgbClr val="000229"/>
                </a:solidFill>
              </a:rPr>
              <a:t>,</a:t>
            </a:r>
            <a:r>
              <a:rPr lang="el-GR" sz="2000" dirty="0">
                <a:solidFill>
                  <a:srgbClr val="000229"/>
                </a:solidFill>
              </a:rPr>
              <a:t>α</a:t>
            </a:r>
            <a:r>
              <a:rPr lang="en-US" sz="2000" dirty="0">
                <a:solidFill>
                  <a:srgbClr val="000229"/>
                </a:solidFill>
              </a:rPr>
              <a:t>)</a:t>
            </a:r>
            <a:r>
              <a:rPr lang="en-US" sz="2000" baseline="30000" dirty="0">
                <a:solidFill>
                  <a:srgbClr val="000229"/>
                </a:solidFill>
              </a:rPr>
              <a:t>14</a:t>
            </a:r>
            <a:r>
              <a:rPr lang="en-US" sz="2000" dirty="0">
                <a:solidFill>
                  <a:srgbClr val="000229"/>
                </a:solidFill>
              </a:rPr>
              <a:t>C</a:t>
            </a:r>
            <a:r>
              <a:rPr lang="en-US" sz="2000" dirty="0" smtClean="0">
                <a:solidFill>
                  <a:srgbClr val="000229"/>
                </a:solidFill>
              </a:rPr>
              <a:t> (depletion = 5,000)</a:t>
            </a:r>
          </a:p>
        </p:txBody>
      </p:sp>
      <p:pic>
        <p:nvPicPr>
          <p:cNvPr id="9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80" y="3658528"/>
            <a:ext cx="4928235" cy="2922270"/>
          </a:xfrm>
        </p:spPr>
      </p:pic>
      <p:sp>
        <p:nvSpPr>
          <p:cNvPr id="10" name="Rounded Rectangular Callout 9"/>
          <p:cNvSpPr/>
          <p:nvPr/>
        </p:nvSpPr>
        <p:spPr>
          <a:xfrm>
            <a:off x="2221523" y="6356350"/>
            <a:ext cx="3124200" cy="304800"/>
          </a:xfrm>
          <a:prstGeom prst="wedgeRoundRectCallout">
            <a:avLst>
              <a:gd name="adj1" fmla="val 24236"/>
              <a:gd name="adj2" fmla="val -11459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 smtClean="0"/>
              <a:t>S</a:t>
            </a:r>
            <a:r>
              <a:rPr lang="en-US" i="1" baseline="-25000" dirty="0" smtClean="0"/>
              <a:t>E1</a:t>
            </a:r>
            <a:r>
              <a:rPr lang="en-US" dirty="0" smtClean="0"/>
              <a:t>(300 keV) = 74±21 keV b</a:t>
            </a:r>
          </a:p>
        </p:txBody>
      </p:sp>
    </p:spTree>
    <p:extLst>
      <p:ext uri="{BB962C8B-B14F-4D97-AF65-F5344CB8AC3E}">
        <p14:creationId xmlns:p14="http://schemas.microsoft.com/office/powerpoint/2010/main" val="153455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Background from oxygen </a:t>
            </a:r>
          </a:p>
          <a:p>
            <a:pPr marL="0" indent="0">
              <a:buNone/>
            </a:pPr>
            <a:r>
              <a:rPr lang="en-US" sz="2400" dirty="0" smtClean="0"/>
              <a:t>isotopes and nitrogen in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O: </a:t>
            </a:r>
            <a:endParaRPr lang="en-US" dirty="0" smtClean="0"/>
          </a:p>
          <a:p>
            <a:pPr lvl="1"/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/>
              <a:t>Natural Abundance: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17</a:t>
            </a:r>
            <a:r>
              <a:rPr lang="en-US" sz="2000" dirty="0"/>
              <a:t>O: 0.038%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18</a:t>
            </a:r>
            <a:r>
              <a:rPr lang="en-US" sz="2000" dirty="0"/>
              <a:t>O: </a:t>
            </a:r>
            <a:r>
              <a:rPr lang="en-US" sz="2000" dirty="0" smtClean="0"/>
              <a:t>0.205%</a:t>
            </a:r>
          </a:p>
          <a:p>
            <a:pPr marL="1371600" lvl="2" indent="-514350">
              <a:buFont typeface="+mj-lt"/>
              <a:buAutoNum type="romanUcPeriod"/>
            </a:pPr>
            <a:endParaRPr lang="en-US" sz="2000" dirty="0" smtClean="0"/>
          </a:p>
          <a:p>
            <a:pPr marL="57150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Expected Rates: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detection eff.= 10</a:t>
            </a:r>
            <a:r>
              <a:rPr lang="en-US" sz="2000" baseline="30000" dirty="0" smtClean="0"/>
              <a:t>-8</a:t>
            </a:r>
            <a:r>
              <a:rPr lang="en-US" sz="2400" dirty="0" smtClean="0"/>
              <a:t>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 marL="1371600" lvl="2" indent="-514350">
              <a:buFont typeface="+mj-lt"/>
              <a:buAutoNum type="romanUcPeriod"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Backgrounds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685800"/>
            <a:ext cx="4640580" cy="3147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 startAt="2"/>
            </a:pPr>
            <a:r>
              <a:rPr lang="en-US" sz="2400" dirty="0" smtClean="0"/>
              <a:t>Background from:</a:t>
            </a:r>
            <a:endParaRPr lang="en-US" sz="2000" dirty="0" smtClean="0"/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err="1" smtClean="0">
                <a:latin typeface="Symbol" charset="2"/>
                <a:cs typeface="Symbol" charset="2"/>
              </a:rPr>
              <a:t>g</a:t>
            </a:r>
            <a:r>
              <a:rPr lang="en-US" sz="2000" dirty="0" err="1" smtClean="0">
                <a:cs typeface="Symbol" charset="2"/>
              </a:rPr>
              <a:t>,n</a:t>
            </a:r>
            <a:r>
              <a:rPr lang="en-US" sz="2000" dirty="0" smtClean="0">
                <a:cs typeface="Symbol" charset="2"/>
              </a:rPr>
              <a:t>)</a:t>
            </a:r>
            <a:r>
              <a:rPr lang="en-US" sz="2000" baseline="30000" dirty="0" smtClean="0">
                <a:cs typeface="Symbol" charset="2"/>
              </a:rPr>
              <a:t>16</a:t>
            </a:r>
            <a:r>
              <a:rPr lang="en-US" sz="2000" dirty="0" smtClean="0">
                <a:cs typeface="Symbol" charset="2"/>
              </a:rPr>
              <a:t>O and secondary (</a:t>
            </a:r>
            <a:r>
              <a:rPr lang="en-US" sz="2000" dirty="0" err="1" smtClean="0">
                <a:cs typeface="Symbol" charset="2"/>
              </a:rPr>
              <a:t>n,n</a:t>
            </a:r>
            <a:r>
              <a:rPr lang="en-US" sz="2000" dirty="0" smtClean="0">
                <a:cs typeface="Symbol" charset="2"/>
              </a:rPr>
              <a:t>)</a:t>
            </a:r>
          </a:p>
          <a:p>
            <a:pPr marL="457200" lvl="1" indent="0">
              <a:buNone/>
            </a:pPr>
            <a:r>
              <a:rPr lang="en-US" sz="2000" dirty="0" smtClean="0">
                <a:cs typeface="Symbol" charset="2"/>
              </a:rPr>
              <a:t> neutron</a:t>
            </a:r>
            <a:r>
              <a:rPr lang="en-US" sz="2000" dirty="0" smtClean="0"/>
              <a:t>–</a:t>
            </a:r>
            <a:r>
              <a:rPr lang="en-US" sz="2000" dirty="0" smtClean="0">
                <a:cs typeface="Symbol" charset="2"/>
              </a:rPr>
              <a:t>nucleus elastic scattering</a:t>
            </a:r>
          </a:p>
          <a:p>
            <a:pPr lvl="1"/>
            <a:endParaRPr lang="en-US" sz="2000" dirty="0">
              <a:cs typeface="Symbol" charset="2"/>
            </a:endParaRPr>
          </a:p>
          <a:p>
            <a:pPr marL="514350" indent="-514350">
              <a:buFont typeface="+mj-lt"/>
              <a:buAutoNum type="romanUcPeriod" startAt="3"/>
            </a:pPr>
            <a:r>
              <a:rPr lang="en-US" sz="2400" dirty="0" smtClean="0">
                <a:cs typeface="Symbol" charset="2"/>
              </a:rPr>
              <a:t>Cosmic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ray background:</a:t>
            </a:r>
            <a:endParaRPr lang="en-US" sz="2000" dirty="0" smtClean="0">
              <a:cs typeface="Symbol" charset="2"/>
            </a:endParaRPr>
          </a:p>
          <a:p>
            <a:pPr lvl="1"/>
            <a:r>
              <a:rPr lang="en-US" sz="2000" dirty="0" smtClean="0"/>
              <a:t>µ</a:t>
            </a:r>
            <a:r>
              <a:rPr lang="en-US" sz="2000" baseline="30000" dirty="0" smtClean="0"/>
              <a:t>±</a:t>
            </a:r>
            <a:r>
              <a:rPr lang="en-US" sz="2000" dirty="0" smtClean="0"/>
              <a:t>–nuclear </a:t>
            </a:r>
          </a:p>
          <a:p>
            <a:pPr lvl="1"/>
            <a:r>
              <a:rPr lang="en-US" sz="2000" dirty="0" smtClean="0"/>
              <a:t>neutron–nuclear</a:t>
            </a:r>
            <a:r>
              <a:rPr lang="en-US" sz="2000" dirty="0" smtClean="0">
                <a:cs typeface="Symbol" charset="2"/>
              </a:rPr>
              <a:t> elastic </a:t>
            </a:r>
            <a:r>
              <a:rPr lang="en-US" sz="2000" dirty="0">
                <a:cs typeface="Symbol" charset="2"/>
              </a:rPr>
              <a:t>scattering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 smtClean="0"/>
              <a:t>Reject neutron background using</a:t>
            </a:r>
          </a:p>
          <a:p>
            <a:pPr marL="57150" indent="0">
              <a:buNone/>
            </a:pPr>
            <a:r>
              <a:rPr lang="en-US" sz="2400" dirty="0" smtClean="0"/>
              <a:t>the acoustic signal (500 factor)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03" y="533400"/>
            <a:ext cx="3790950" cy="224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4661682"/>
            <a:ext cx="3032760" cy="1798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2863362"/>
            <a:ext cx="3032760" cy="17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>
                <a:solidFill>
                  <a:srgbClr val="2F4D8E"/>
                </a:solidFill>
                <a:latin typeface="Minion Pro"/>
                <a:cs typeface="Minion Pro"/>
              </a:rPr>
              <a:t>S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tellar </a:t>
            </a:r>
            <a:r>
              <a:rPr lang="en-US" sz="4000" cap="small" dirty="0">
                <a:solidFill>
                  <a:srgbClr val="2F4D8E"/>
                </a:solidFill>
                <a:latin typeface="Minion Pro"/>
                <a:cs typeface="Minion Pro"/>
              </a:rPr>
              <a:t>Helium Burning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 descr="HeBurning_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046" y="1197700"/>
            <a:ext cx="6815342" cy="5660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5943600"/>
            <a:ext cx="2600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Rolfs and Rodney, 1988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262510" y="2133050"/>
            <a:ext cx="965981" cy="129503"/>
          </a:xfrm>
          <a:prstGeom prst="rect">
            <a:avLst/>
          </a:prstGeom>
          <a:solidFill>
            <a:srgbClr val="FF0000">
              <a:alpha val="3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614607" y="3774828"/>
            <a:ext cx="889465" cy="93785"/>
          </a:xfrm>
          <a:prstGeom prst="rect">
            <a:avLst/>
          </a:prstGeom>
          <a:solidFill>
            <a:srgbClr val="FF0000">
              <a:alpha val="3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921734" y="5354026"/>
            <a:ext cx="944451" cy="93882"/>
          </a:xfrm>
          <a:prstGeom prst="rect">
            <a:avLst/>
          </a:prstGeom>
          <a:solidFill>
            <a:srgbClr val="FF0000">
              <a:alpha val="3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382471" y="1371599"/>
            <a:ext cx="838200" cy="152400"/>
          </a:xfrm>
          <a:prstGeom prst="rect">
            <a:avLst/>
          </a:prstGeom>
          <a:solidFill>
            <a:srgbClr val="FF0000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0671" y="1263133"/>
            <a:ext cx="1408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Gamow Peak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16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>
              <a:buFont typeface="Wingdings" panose="05000000000000000000" pitchFamily="2" charset="2"/>
              <a:buChar char="Ø"/>
            </a:pPr>
            <a:r>
              <a:rPr lang="en-US" sz="2400" dirty="0" smtClean="0"/>
              <a:t>Suppress </a:t>
            </a:r>
            <a:r>
              <a:rPr lang="en-US" sz="2400" dirty="0"/>
              <a:t>background </a:t>
            </a:r>
          </a:p>
          <a:p>
            <a:pPr marL="57150" indent="0">
              <a:buNone/>
            </a:pPr>
            <a:r>
              <a:rPr lang="en-US" sz="2400" dirty="0"/>
              <a:t>with Bubble </a:t>
            </a:r>
            <a:r>
              <a:rPr lang="en-US" sz="2400" dirty="0" smtClean="0"/>
              <a:t>Chamber threshold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Calculated with Depletion: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 depletion = 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 depletion = 5,000</a:t>
            </a:r>
          </a:p>
          <a:p>
            <a:pPr marL="971550" lvl="1" indent="-514350">
              <a:buFont typeface="+mj-lt"/>
              <a:buAutoNum type="romanUcPeriod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T</a:t>
            </a:r>
            <a:r>
              <a:rPr lang="en-US" sz="2400" dirty="0" smtClean="0"/>
              <a:t>hreshold Efficiency (function</a:t>
            </a:r>
          </a:p>
          <a:p>
            <a:pPr marL="0" indent="0">
              <a:buNone/>
            </a:pPr>
            <a:r>
              <a:rPr lang="en-US" sz="2400" dirty="0" smtClean="0"/>
              <a:t>of superheat):</a:t>
            </a:r>
            <a:endParaRPr lang="en-US" sz="2000" dirty="0" smtClean="0"/>
          </a:p>
          <a:p>
            <a:pPr marL="457200" lvl="1" indent="0">
              <a:buFont typeface="Arial"/>
              <a:buNone/>
            </a:pP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3" y="3721979"/>
            <a:ext cx="4928235" cy="2922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799709"/>
            <a:ext cx="4928235" cy="2922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55098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Ion Energy Distributions 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152608"/>
              </p:ext>
            </p:extLst>
          </p:nvPr>
        </p:nvGraphicFramePr>
        <p:xfrm>
          <a:off x="628501" y="4927795"/>
          <a:ext cx="2794638" cy="14833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97319"/>
                <a:gridCol w="139731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Particle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Efficiency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r>
                        <a:rPr lang="en-US" baseline="30000" dirty="0" smtClean="0"/>
                        <a:t>±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g</a:t>
                      </a:r>
                      <a:endParaRPr lang="en-US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(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dirty="0" err="1" smtClean="0"/>
                        <a:t>,n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2x10</a:t>
                      </a:r>
                      <a:r>
                        <a:rPr lang="en-US" baseline="30000" dirty="0" smtClean="0"/>
                        <a:t>-3</a:t>
                      </a:r>
                      <a:endParaRPr lang="en-US" baseline="30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00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4831"/>
            <a:ext cx="4549140" cy="269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1077351"/>
            <a:ext cx="4549140" cy="2697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60" y="1077351"/>
            <a:ext cx="4549140" cy="2697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60" y="3774831"/>
            <a:ext cx="4549140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Safety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/>
              <a:t>Super heated </a:t>
            </a:r>
            <a:r>
              <a:rPr lang="en-US" sz="2400" dirty="0" smtClean="0"/>
              <a:t>liquid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dirty="0"/>
              <a:t>, Nitrous oxide </a:t>
            </a:r>
            <a:r>
              <a:rPr lang="en-US" sz="2400" dirty="0" smtClean="0"/>
              <a:t>(laughing gas)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/>
              <a:t>At room temperature, it is a </a:t>
            </a:r>
            <a:r>
              <a:rPr lang="en-US" sz="2000" dirty="0" smtClean="0"/>
              <a:t>colorless, </a:t>
            </a:r>
            <a:r>
              <a:rPr lang="en-US" sz="2000" dirty="0"/>
              <a:t>non-flammable gas, with a slightly sweet </a:t>
            </a:r>
            <a:r>
              <a:rPr lang="en-US" sz="2000" dirty="0" smtClean="0"/>
              <a:t>odor </a:t>
            </a:r>
            <a:r>
              <a:rPr lang="en-US" sz="2000" dirty="0"/>
              <a:t>and </a:t>
            </a:r>
            <a:r>
              <a:rPr lang="en-US" sz="2000" dirty="0" smtClean="0"/>
              <a:t>taste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High </a:t>
            </a:r>
            <a:r>
              <a:rPr lang="en-US" sz="2400" dirty="0"/>
              <a:t>pressure </a:t>
            </a:r>
            <a:r>
              <a:rPr lang="en-US" sz="2400" dirty="0" smtClean="0"/>
              <a:t>system: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Design Authority: Dave Meekins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T =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P =</a:t>
            </a:r>
            <a:r>
              <a:rPr lang="en-US" sz="2400" dirty="0" smtClean="0"/>
              <a:t>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Buffer liquid: Mercury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Closed system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Volume: 135 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54120" y="2118829"/>
            <a:ext cx="1428750" cy="1428750"/>
            <a:chOff x="6418016" y="1969841"/>
            <a:chExt cx="1428750" cy="14287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16" y="1969841"/>
              <a:ext cx="1428750" cy="14287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48687" y="201635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62926" y="2816541"/>
              <a:ext cx="5389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OX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84791" y="241863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81279" y="243036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2</a:t>
              </a:r>
              <a:endParaRPr lang="en-US" sz="28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310677" y="5339243"/>
            <a:ext cx="1428750" cy="1428750"/>
            <a:chOff x="6418016" y="1969841"/>
            <a:chExt cx="1428750" cy="142875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16" y="1969841"/>
              <a:ext cx="1428750" cy="14287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948687" y="201635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62926" y="2816541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84791" y="241863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81279" y="243036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202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Summary and Outlook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171357"/>
            <a:ext cx="8229600" cy="4971535"/>
          </a:xfrm>
        </p:spPr>
        <p:txBody>
          <a:bodyPr>
            <a:noAutofit/>
          </a:bodyPr>
          <a:lstStyle/>
          <a:p>
            <a:r>
              <a:rPr lang="en-US" sz="2000" dirty="0" smtClean="0"/>
              <a:t>Test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</a:t>
            </a:r>
            <a:r>
              <a:rPr lang="en-US" sz="2000" dirty="0" smtClean="0"/>
              <a:t>ubble </a:t>
            </a:r>
            <a:r>
              <a:rPr lang="en-US" sz="2000" dirty="0"/>
              <a:t>C</a:t>
            </a:r>
            <a:r>
              <a:rPr lang="en-US" sz="2000" dirty="0" smtClean="0"/>
              <a:t>hamber at HIGS (February 2014)</a:t>
            </a:r>
            <a:endParaRPr lang="en-US" sz="2000" dirty="0"/>
          </a:p>
          <a:p>
            <a:r>
              <a:rPr lang="en-US" sz="2000" dirty="0"/>
              <a:t>Perform </a:t>
            </a:r>
            <a:r>
              <a:rPr lang="en-US" sz="2000" baseline="30000" dirty="0"/>
              <a:t>18</a:t>
            </a:r>
            <a:r>
              <a:rPr lang="en-US" sz="2000" dirty="0"/>
              <a:t>O(</a:t>
            </a:r>
            <a:r>
              <a:rPr lang="en-US" sz="2000" dirty="0">
                <a:latin typeface="Symbol" pitchFamily="18" charset="2"/>
              </a:rPr>
              <a:t>g,a</a:t>
            </a:r>
            <a:r>
              <a:rPr lang="en-US" sz="2000" dirty="0"/>
              <a:t>)</a:t>
            </a:r>
            <a:r>
              <a:rPr lang="en-US" sz="2000" baseline="30000" dirty="0"/>
              <a:t>14</a:t>
            </a:r>
            <a:r>
              <a:rPr lang="en-US" sz="2000" dirty="0"/>
              <a:t>C and </a:t>
            </a:r>
            <a:r>
              <a:rPr lang="en-US" sz="2000" baseline="30000" dirty="0"/>
              <a:t>17</a:t>
            </a:r>
            <a:r>
              <a:rPr lang="en-US" sz="2000" dirty="0"/>
              <a:t>O(</a:t>
            </a:r>
            <a:r>
              <a:rPr lang="en-US" sz="2000" dirty="0">
                <a:latin typeface="Symbol" pitchFamily="18" charset="2"/>
              </a:rPr>
              <a:t>g,a</a:t>
            </a:r>
            <a:r>
              <a:rPr lang="en-US" sz="2000" dirty="0"/>
              <a:t>)</a:t>
            </a:r>
            <a:r>
              <a:rPr lang="en-US" sz="2000" baseline="30000" dirty="0"/>
              <a:t>13</a:t>
            </a:r>
            <a:r>
              <a:rPr lang="en-US" sz="2000" dirty="0"/>
              <a:t>C experiments at </a:t>
            </a:r>
            <a:r>
              <a:rPr lang="en-US" sz="2000" dirty="0" smtClean="0"/>
              <a:t>HIGS (Summer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Test </a:t>
            </a:r>
            <a:r>
              <a:rPr lang="en-US" sz="2000" dirty="0" smtClean="0"/>
              <a:t>Bubble </a:t>
            </a:r>
            <a:r>
              <a:rPr lang="en-US" sz="2000" dirty="0"/>
              <a:t>Chamber at </a:t>
            </a:r>
            <a:r>
              <a:rPr lang="en-US" sz="2000" dirty="0" smtClean="0"/>
              <a:t>JLab with Bremsstrahlung beam (October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If successful, run depleted </a:t>
            </a:r>
            <a:r>
              <a:rPr lang="en-US" sz="2000" dirty="0" smtClean="0"/>
              <a:t>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bubble chamber at </a:t>
            </a:r>
            <a:r>
              <a:rPr lang="en-US" sz="2000" dirty="0" smtClean="0"/>
              <a:t>JLab 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</a:t>
            </a:r>
          </a:p>
          <a:p>
            <a:endParaRPr lang="en-US" sz="2000" dirty="0" smtClean="0"/>
          </a:p>
          <a:p>
            <a:r>
              <a:rPr lang="en-US" sz="2400" dirty="0" smtClean="0"/>
              <a:t>Bubble Chamber issues:</a:t>
            </a:r>
          </a:p>
          <a:p>
            <a:pPr lvl="1"/>
            <a:r>
              <a:rPr lang="en-US" sz="1800" dirty="0" smtClean="0"/>
              <a:t>Piezo–electric </a:t>
            </a:r>
            <a:r>
              <a:rPr lang="en-US" sz="1800" dirty="0"/>
              <a:t>acoustical signal</a:t>
            </a:r>
          </a:p>
          <a:p>
            <a:pPr lvl="1"/>
            <a:r>
              <a:rPr lang="en-US" sz="1800" dirty="0" smtClean="0"/>
              <a:t>Deadtime study (now </a:t>
            </a:r>
            <a:r>
              <a:rPr lang="en-US" sz="1800" dirty="0" smtClean="0">
                <a:latin typeface="Symbol" panose="05050102010706020507" pitchFamily="18" charset="2"/>
              </a:rPr>
              <a:t>t</a:t>
            </a:r>
            <a:r>
              <a:rPr lang="en-US" sz="1800" dirty="0" smtClean="0"/>
              <a:t> ± </a:t>
            </a:r>
            <a:r>
              <a:rPr lang="en-US" sz="1800" dirty="0" err="1" smtClean="0"/>
              <a:t>d</a:t>
            </a:r>
            <a:r>
              <a:rPr lang="en-US" sz="1800" dirty="0" err="1" smtClean="0">
                <a:latin typeface="Symbol" panose="05050102010706020507" pitchFamily="18" charset="2"/>
              </a:rPr>
              <a:t>t</a:t>
            </a:r>
            <a:r>
              <a:rPr lang="en-US" sz="1800" dirty="0" smtClean="0"/>
              <a:t> = 10.0 ± 0.9 s)</a:t>
            </a:r>
          </a:p>
          <a:p>
            <a:pPr lvl="1"/>
            <a:r>
              <a:rPr lang="en-US" sz="1800" smtClean="0"/>
              <a:t>Measure O-isotopes </a:t>
            </a:r>
            <a:r>
              <a:rPr lang="en-US" sz="1800" dirty="0" smtClean="0"/>
              <a:t>depletion</a:t>
            </a:r>
          </a:p>
          <a:p>
            <a:pPr lvl="1"/>
            <a:endParaRPr lang="en-US" sz="2000" dirty="0"/>
          </a:p>
          <a:p>
            <a:r>
              <a:rPr lang="en-US" sz="2400" dirty="0"/>
              <a:t>B</a:t>
            </a:r>
            <a:r>
              <a:rPr lang="en-US" sz="2400" dirty="0" smtClean="0"/>
              <a:t>ackground tests:</a:t>
            </a:r>
            <a:endParaRPr lang="en-US" sz="2400" dirty="0"/>
          </a:p>
          <a:p>
            <a:pPr lvl="1"/>
            <a:r>
              <a:rPr lang="en-US" sz="1800" dirty="0" smtClean="0"/>
              <a:t>Measure cosmic–ray background</a:t>
            </a:r>
            <a:endParaRPr lang="en-US" sz="1800" dirty="0"/>
          </a:p>
          <a:p>
            <a:pPr lvl="1"/>
            <a:r>
              <a:rPr lang="en-US" sz="1800" dirty="0" smtClean="0"/>
              <a:t>Study chamber efficiency vs. superheat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7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754" y="2901047"/>
            <a:ext cx="5451231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Backup Slides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1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Cost Estimate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</a:rPr>
              <a:t>New beamline components: 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New Dipole </a:t>
            </a:r>
            <a:r>
              <a:rPr lang="en-US" sz="2000" dirty="0" smtClean="0">
                <a:solidFill>
                  <a:prstClr val="black"/>
                </a:solidFill>
              </a:rPr>
              <a:t>Magnet and Hall Probe</a:t>
            </a:r>
            <a:endParaRPr lang="en-US" sz="2000" dirty="0">
              <a:solidFill>
                <a:prstClr val="black"/>
              </a:solidFill>
            </a:endParaRP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2 Super Harps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Fast </a:t>
            </a:r>
            <a:r>
              <a:rPr lang="en-US" sz="2000" dirty="0" smtClean="0">
                <a:solidFill>
                  <a:prstClr val="black"/>
                </a:solidFill>
              </a:rPr>
              <a:t>Valve</a:t>
            </a:r>
            <a:endParaRPr lang="en-US" sz="2400" dirty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</a:rPr>
              <a:t>Summary of labor cost by group:</a:t>
            </a: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endParaRPr lang="en-US" sz="2400" dirty="0" smtClean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287470"/>
              </p:ext>
            </p:extLst>
          </p:nvPr>
        </p:nvGraphicFramePr>
        <p:xfrm>
          <a:off x="4152900" y="3235569"/>
          <a:ext cx="4800600" cy="29249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14650"/>
                <a:gridCol w="1885950"/>
              </a:tblGrid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Group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Labor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Survey</a:t>
                      </a:r>
                      <a:r>
                        <a:rPr lang="en-US" sz="2000" baseline="0" dirty="0" smtClean="0"/>
                        <a:t> &amp; Alignment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 wks</a:t>
                      </a:r>
                      <a:r>
                        <a:rPr lang="en-US" sz="2000" baseline="0" dirty="0" smtClean="0"/>
                        <a:t>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Magnet Test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 wk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Engineering Design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16 wks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Software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 wks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 wk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EH&amp;Q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 wks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505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D9B6C-6708-4470-8F58-B08AA3595B86}" type="slidenum">
              <a:rPr lang="en-US" smtClean="0"/>
              <a:t>56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99022"/>
              </p:ext>
            </p:extLst>
          </p:nvPr>
        </p:nvGraphicFramePr>
        <p:xfrm>
          <a:off x="152400" y="303472"/>
          <a:ext cx="8686800" cy="605287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71700"/>
                <a:gridCol w="2171700"/>
                <a:gridCol w="2171700"/>
                <a:gridCol w="2171700"/>
              </a:tblGrid>
              <a:tr h="31925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Item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Material</a:t>
                      </a:r>
                    </a:p>
                    <a:p>
                      <a:pPr algn="ctr"/>
                      <a:r>
                        <a:rPr lang="en-US" sz="1600" dirty="0" smtClean="0"/>
                        <a:t>Procurement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Shop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Labor</a:t>
                      </a:r>
                      <a:endParaRPr lang="en-US" sz="16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New Dipole Magnet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Dipole </a:t>
                      </a:r>
                      <a:r>
                        <a:rPr lang="en-US" sz="1000" dirty="0" smtClean="0"/>
                        <a:t>Magnet ($8,000)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Hall Probe  System ($10,000)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(2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Mapping (1 week)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EESDC (1 week)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 Alignment</a:t>
                      </a:r>
                      <a:r>
                        <a:rPr lang="en-US" sz="1000" baseline="0" dirty="0" smtClean="0"/>
                        <a:t> (2 days)</a:t>
                      </a: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New Beamline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 Super Harps (20,000)</a:t>
                      </a:r>
                    </a:p>
                    <a:p>
                      <a:r>
                        <a:rPr lang="en-US" sz="1000" dirty="0" smtClean="0"/>
                        <a:t>Fast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Valve ($23,000)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Pipes + Pedestals ($20,000)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</a:t>
                      </a:r>
                      <a:r>
                        <a:rPr lang="en-US" sz="1000" baseline="0" dirty="0" smtClean="0"/>
                        <a:t> (6 weeks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</a:t>
                      </a:r>
                      <a:r>
                        <a:rPr lang="en-US" sz="1000" baseline="0" dirty="0" smtClean="0"/>
                        <a:t> (1 week)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Software (6 weeks)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EES (6 weeks)</a:t>
                      </a: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Radiator (cooled ladder,</a:t>
                      </a:r>
                    </a:p>
                    <a:p>
                      <a:r>
                        <a:rPr lang="en-US" sz="1000" dirty="0" smtClean="0"/>
                        <a:t>FSD)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0.02 and 0.10 mm</a:t>
                      </a:r>
                      <a:r>
                        <a:rPr lang="en-US" sz="1000" baseline="0" dirty="0" smtClean="0"/>
                        <a:t> Cu foils </a:t>
                      </a:r>
                      <a:r>
                        <a:rPr lang="en-US" sz="1000" dirty="0" smtClean="0"/>
                        <a:t>($2,000)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(2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(2 days)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Sweep Dipole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Electron Dump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Pure Cu ($5,000)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Dump</a:t>
                      </a:r>
                      <a:r>
                        <a:rPr lang="en-US" sz="1000" baseline="0" dirty="0" smtClean="0"/>
                        <a:t> + Pipes </a:t>
                      </a:r>
                      <a:r>
                        <a:rPr lang="en-US" sz="1000" dirty="0" smtClean="0"/>
                        <a:t>($15,000)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(4</a:t>
                      </a:r>
                      <a:r>
                        <a:rPr lang="en-US" sz="1000" baseline="0" dirty="0" smtClean="0"/>
                        <a:t> weeks)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Cu Collimator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Pure Cu ($5,000)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Collimator + Stand </a:t>
                      </a:r>
                      <a:r>
                        <a:rPr lang="en-US" sz="1000" dirty="0" smtClean="0"/>
                        <a:t>($5,000)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(1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Photon</a:t>
                      </a:r>
                      <a:r>
                        <a:rPr lang="en-US" sz="1000" baseline="0" dirty="0" smtClean="0"/>
                        <a:t> Dump &amp; Stand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Pure Al ($3,000)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(1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Safety Review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smtClean="0"/>
                        <a:t>4 weeks</a:t>
                      </a:r>
                      <a:endParaRPr lang="en-US" sz="10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Install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 weeks</a:t>
                      </a:r>
                      <a:endParaRPr lang="en-US" sz="10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Bubble</a:t>
                      </a:r>
                      <a:r>
                        <a:rPr lang="en-US" sz="1000" baseline="0" dirty="0" smtClean="0"/>
                        <a:t> Chamber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</a:t>
                      </a:r>
                      <a:r>
                        <a:rPr lang="en-US" sz="1000" baseline="0" dirty="0" smtClean="0"/>
                        <a:t> (1 week)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$76,000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$48,000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$80,000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Indirect</a:t>
                      </a:r>
                      <a:r>
                        <a:rPr lang="en-US" sz="1200" baseline="0" dirty="0" smtClean="0"/>
                        <a:t> G&amp;A (55.65%)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$42,300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$26,400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$42,500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Indirect Stat &amp; Fringe (57.15%)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$45,700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Total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smtClean="0"/>
                        <a:t>$118,300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$74,400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$168,200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52308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510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</a:t>
            </a:r>
            <a:r>
              <a:rPr lang="en-US" sz="3600" cap="small" baseline="-25000" dirty="0" smtClean="0">
                <a:solidFill>
                  <a:srgbClr val="2F4D8E"/>
                </a:solidFill>
                <a:latin typeface="Minion Pro"/>
                <a:cs typeface="Minion Pro"/>
              </a:rPr>
              <a:t>2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961877"/>
            <a:ext cx="4640580" cy="275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5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Natural Abundance: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C: 1.07%</a:t>
            </a:r>
            <a:endParaRPr lang="en-US" sz="2000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Depletion: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 depletion=1,000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C(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,n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 Background</a:t>
            </a:r>
          </a:p>
          <a:p>
            <a:pPr marL="400050">
              <a:buFont typeface="Wingdings" panose="05000000000000000000" pitchFamily="2" charset="2"/>
              <a:buChar char="Ø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r>
              <a:rPr lang="en-US" sz="2000" dirty="0" smtClean="0">
                <a:solidFill>
                  <a:prstClr val="black"/>
                </a:solidFill>
              </a:rPr>
              <a:t>For comparison, </a:t>
            </a:r>
            <a:r>
              <a:rPr lang="en-US" sz="2000" baseline="30000" dirty="0" smtClean="0">
                <a:solidFill>
                  <a:prstClr val="black"/>
                </a:solidFill>
              </a:rPr>
              <a:t>17</a:t>
            </a:r>
            <a:r>
              <a:rPr lang="en-US" sz="2000" dirty="0" smtClean="0">
                <a:solidFill>
                  <a:prstClr val="black"/>
                </a:solidFill>
              </a:rPr>
              <a:t>O(</a:t>
            </a:r>
            <a:r>
              <a:rPr lang="en-US" sz="20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err="1" smtClean="0">
                <a:solidFill>
                  <a:prstClr val="black"/>
                </a:solidFill>
              </a:rPr>
              <a:t>,n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  <a:r>
              <a:rPr lang="en-US" sz="2000" baseline="30000" dirty="0" smtClean="0">
                <a:solidFill>
                  <a:prstClr val="black"/>
                </a:solidFill>
              </a:rPr>
              <a:t>16</a:t>
            </a:r>
            <a:r>
              <a:rPr lang="en-US" sz="2000" dirty="0" smtClean="0">
                <a:solidFill>
                  <a:prstClr val="black"/>
                </a:solidFill>
              </a:rPr>
              <a:t>O</a:t>
            </a: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,2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 Background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" y="2992312"/>
            <a:ext cx="33147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2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Water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200" dirty="0">
                <a:solidFill>
                  <a:srgbClr val="000229"/>
                </a:solidFill>
                <a:latin typeface="Century Gothic"/>
                <a:cs typeface="Century Gothic"/>
              </a:rPr>
              <a:t>E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tching of glass vessel by superheated H</a:t>
            </a:r>
            <a:r>
              <a:rPr lang="en-US" sz="2200" baseline="-25000" dirty="0" smtClean="0">
                <a:solidFill>
                  <a:srgbClr val="000229"/>
                </a:solidFill>
                <a:latin typeface="Century Gothic"/>
                <a:cs typeface="Century Gothic"/>
              </a:rPr>
              <a:t>2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O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T = 250˚C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P = 68 atm</a:t>
            </a:r>
            <a:endParaRPr lang="en-US" sz="24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8" y="574675"/>
            <a:ext cx="8229600" cy="6146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9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dirty="0" smtClean="0">
                <a:solidFill>
                  <a:srgbClr val="2F4D8E"/>
                </a:solidFill>
              </a:rPr>
              <a:t>,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O Reaction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 “holy grail” of nuclear astrophysics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92892" y="6258100"/>
            <a:ext cx="607621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S. Woosley, A. Heger, Phys. Rep. </a:t>
            </a:r>
            <a:r>
              <a:rPr lang="en-US" sz="2400" b="1" dirty="0"/>
              <a:t>442</a:t>
            </a:r>
            <a:r>
              <a:rPr lang="en-US" sz="2400" dirty="0"/>
              <a:t> (2007) 269</a:t>
            </a: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2256693" y="1973468"/>
            <a:ext cx="18756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Affects the synthesis of most of the elements of the periodic table</a:t>
            </a: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2256693" y="3670012"/>
            <a:ext cx="19137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Sets the C to O ratio in the universe</a:t>
            </a:r>
          </a:p>
        </p:txBody>
      </p:sp>
      <p:pic>
        <p:nvPicPr>
          <p:cNvPr id="25" name="Picture 18" descr="sn1987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851" y="4879180"/>
            <a:ext cx="15240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2256693" y="4813568"/>
            <a:ext cx="187569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Determines the minimum mass a star requires to become a supernova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538663" y="1600200"/>
            <a:ext cx="4567237" cy="4224338"/>
            <a:chOff x="4538663" y="1600200"/>
            <a:chExt cx="4567237" cy="4224338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7548118"/>
                </p:ext>
              </p:extLst>
            </p:nvPr>
          </p:nvGraphicFramePr>
          <p:xfrm>
            <a:off x="4538663" y="1600200"/>
            <a:ext cx="4567237" cy="3886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622" name="Photo Editor Photo" r:id="rId6" imgW="10390476" imgH="6335009" progId="MSPhotoEd.3">
                    <p:embed/>
                  </p:oleObj>
                </mc:Choice>
                <mc:Fallback>
                  <p:oleObj name="Photo Editor Photo" r:id="rId6" imgW="10390476" imgH="6335009" progId="MSPhotoEd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38663" y="1600200"/>
                          <a:ext cx="4567237" cy="3886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9236898"/>
                </p:ext>
              </p:extLst>
            </p:nvPr>
          </p:nvGraphicFramePr>
          <p:xfrm>
            <a:off x="4572000" y="5475288"/>
            <a:ext cx="449580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623" name="Photo Editor Photo" r:id="rId8" imgW="10390476" imgH="714286" progId="MSPhotoEd.3">
                    <p:embed/>
                  </p:oleObj>
                </mc:Choice>
                <mc:Fallback>
                  <p:oleObj name="Photo Editor Photo" r:id="rId8" imgW="10390476" imgH="714286" progId="MSPhotoEd.3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5475288"/>
                          <a:ext cx="4495800" cy="349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5" name="Picture 22" descr="periodic-table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6763" y="1956169"/>
            <a:ext cx="158908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C:\Documents and Settings\Claudio\My Documents\presentation\DN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1851" y="3376962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0" y="914400"/>
            <a:ext cx="9060953" cy="524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4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243444" y="1103995"/>
            <a:ext cx="8900556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>
                <a:solidFill>
                  <a:srgbClr val="000229"/>
                </a:solidFill>
                <a:cs typeface="Century Gothic"/>
              </a:rPr>
              <a:t>H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elium burning stage of stellar evolution occurs at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T=0.2 10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9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K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Most effective  stellar energy,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E</a:t>
            </a:r>
            <a:r>
              <a:rPr lang="en-US" sz="2400" baseline="-25000" dirty="0" smtClean="0">
                <a:solidFill>
                  <a:srgbClr val="000229"/>
                </a:solidFill>
                <a:cs typeface="Century Gothic"/>
              </a:rPr>
              <a:t>CM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=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300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k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eV</a:t>
            </a:r>
            <a:endParaRPr lang="en-US" sz="2400" dirty="0" smtClean="0">
              <a:solidFill>
                <a:srgbClr val="000229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He burning at cross section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s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̴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-17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barn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Thermonuclear reaction rate involving two nuclei is:</a:t>
            </a:r>
            <a:endParaRPr lang="en-US" sz="2400" dirty="0" smtClean="0">
              <a:solidFill>
                <a:srgbClr val="000229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4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Stellar Carbon Burning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9442306"/>
              </p:ext>
            </p:extLst>
          </p:nvPr>
        </p:nvGraphicFramePr>
        <p:xfrm>
          <a:off x="2041236" y="3113087"/>
          <a:ext cx="4953330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2" name="Equation" r:id="rId5" imgW="2145960" imgH="482400" progId="Equation.3">
                  <p:embed/>
                </p:oleObj>
              </mc:Choice>
              <mc:Fallback>
                <p:oleObj name="Equation" r:id="rId5" imgW="21459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1236" y="3113087"/>
                        <a:ext cx="4953330" cy="8413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351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Gamow Peak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0" y="1180263"/>
            <a:ext cx="8864929" cy="554121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Narrow energy range where </a:t>
            </a:r>
            <a:r>
              <a:rPr lang="en-US" sz="2400" dirty="0" smtClean="0"/>
              <a:t>thermonuclear </a:t>
            </a:r>
            <a:r>
              <a:rPr lang="en-US" sz="2400" dirty="0" smtClean="0"/>
              <a:t>reactions </a:t>
            </a:r>
            <a:r>
              <a:rPr lang="en-US" sz="2400" dirty="0"/>
              <a:t>is most likely to </a:t>
            </a:r>
            <a:r>
              <a:rPr lang="en-US" sz="2400" dirty="0" smtClean="0"/>
              <a:t>occur </a:t>
            </a:r>
            <a:r>
              <a:rPr lang="en-US" sz="2400" dirty="0" smtClean="0"/>
              <a:t>in stellar plasma is </a:t>
            </a:r>
            <a:r>
              <a:rPr lang="en-US" sz="2400" dirty="0" smtClean="0"/>
              <a:t>a product of two distributions: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Maxwell-Boltzmann energy distribution with e</a:t>
            </a:r>
            <a:r>
              <a:rPr lang="en-US" sz="1800" baseline="30000" dirty="0" smtClean="0"/>
              <a:t>-E/</a:t>
            </a:r>
            <a:r>
              <a:rPr lang="en-US" sz="1800" baseline="30000" dirty="0" err="1" smtClean="0"/>
              <a:t>kT</a:t>
            </a:r>
            <a:endParaRPr lang="en-US" sz="1800" baseline="30000" dirty="0" smtClean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Penetration through Coulomb barrier with e</a:t>
            </a:r>
            <a:r>
              <a:rPr lang="en-US" sz="1800" baseline="30000" dirty="0" smtClean="0"/>
              <a:t>-b/E</a:t>
            </a:r>
            <a:r>
              <a:rPr lang="en-US" sz="1800" baseline="60000" dirty="0" smtClean="0"/>
              <a:t>½</a:t>
            </a:r>
            <a:endParaRPr lang="en-US" sz="2800" baseline="60000" dirty="0" smtClean="0"/>
          </a:p>
          <a:p>
            <a:pPr marL="57150" indent="0">
              <a:buNone/>
            </a:pPr>
            <a:endParaRPr lang="en-US" sz="2800" dirty="0"/>
          </a:p>
          <a:p>
            <a:pPr marL="57150" indent="0">
              <a:buNone/>
            </a:pPr>
            <a:endParaRPr lang="en-US" sz="28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571500" indent="-514350">
              <a:buFont typeface="Arial" panose="020B0604020202020204" pitchFamily="34" charset="0"/>
              <a:buChar char="•"/>
            </a:pPr>
            <a:r>
              <a:rPr lang="en-US" sz="2400" dirty="0" smtClean="0"/>
              <a:t>For 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+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(Z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=2, Z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=6, A=3), </a:t>
            </a:r>
          </a:p>
          <a:p>
            <a:pPr marL="57150" indent="0">
              <a:buNone/>
            </a:pPr>
            <a:r>
              <a:rPr lang="en-US" sz="2400" dirty="0" smtClean="0"/>
              <a:t>and stellar </a:t>
            </a:r>
            <a:r>
              <a:rPr lang="en-US" sz="2400" dirty="0" smtClean="0"/>
              <a:t>T=0.2 10</a:t>
            </a:r>
            <a:r>
              <a:rPr lang="en-US" sz="2400" baseline="30000" dirty="0"/>
              <a:t>9</a:t>
            </a:r>
            <a:r>
              <a:rPr lang="en-US" sz="2400" dirty="0" smtClean="0"/>
              <a:t> </a:t>
            </a:r>
            <a:r>
              <a:rPr lang="en-US" sz="2400" dirty="0" smtClean="0"/>
              <a:t>K: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/>
              <a:t>Gamow Peak, E</a:t>
            </a:r>
            <a:r>
              <a:rPr lang="en-US" sz="1800" baseline="-25000" dirty="0" smtClean="0"/>
              <a:t>0</a:t>
            </a:r>
            <a:r>
              <a:rPr lang="en-US" sz="1800" dirty="0" smtClean="0"/>
              <a:t> = 315 keV, W = 54 keV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/>
              <a:t>Maximum </a:t>
            </a:r>
            <a:r>
              <a:rPr lang="en-US" sz="1800" dirty="0"/>
              <a:t>of Maxwell-Boltzmann </a:t>
            </a:r>
            <a:endParaRPr lang="en-US" sz="1800" dirty="0" smtClean="0"/>
          </a:p>
          <a:p>
            <a:pPr marL="457200" lvl="1" indent="0">
              <a:buNone/>
            </a:pPr>
            <a:r>
              <a:rPr lang="en-US" sz="1800" dirty="0" smtClean="0"/>
              <a:t>energy distribution, </a:t>
            </a:r>
            <a:r>
              <a:rPr lang="en-US" sz="1800" dirty="0" err="1" smtClean="0"/>
              <a:t>kT</a:t>
            </a:r>
            <a:r>
              <a:rPr lang="en-US" sz="1800" dirty="0" smtClean="0"/>
              <a:t> = 17 keV</a:t>
            </a:r>
            <a:endParaRPr lang="en-US" sz="1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457200" y="2784581"/>
            <a:ext cx="4447309" cy="727903"/>
            <a:chOff x="4310742" y="3840921"/>
            <a:chExt cx="3871225" cy="727903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39420737"/>
                </p:ext>
              </p:extLst>
            </p:nvPr>
          </p:nvGraphicFramePr>
          <p:xfrm>
            <a:off x="4310742" y="3840921"/>
            <a:ext cx="3287032" cy="7279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18" name="Equation" r:id="rId5" imgW="1422360" imgH="304560" progId="Equation.3">
                    <p:embed/>
                  </p:oleObj>
                </mc:Choice>
                <mc:Fallback>
                  <p:oleObj name="Equation" r:id="rId5" imgW="1422360" imgH="30456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10742" y="3840921"/>
                          <a:ext cx="3287032" cy="7279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7481454" y="4002751"/>
              <a:ext cx="7005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7150"/>
              <a:r>
                <a:rPr lang="en-US" sz="2400" dirty="0"/>
                <a:t>keV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8950" y="3551238"/>
            <a:ext cx="4498687" cy="728662"/>
            <a:chOff x="4251206" y="3840482"/>
            <a:chExt cx="3930761" cy="728662"/>
          </a:xfrm>
        </p:grpSpPr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31202915"/>
                </p:ext>
              </p:extLst>
            </p:nvPr>
          </p:nvGraphicFramePr>
          <p:xfrm>
            <a:off x="4251206" y="3840482"/>
            <a:ext cx="3405306" cy="728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19" name="Equation" r:id="rId7" imgW="1473120" imgH="304560" progId="Equation.3">
                    <p:embed/>
                  </p:oleObj>
                </mc:Choice>
                <mc:Fallback>
                  <p:oleObj name="Equation" r:id="rId7" imgW="1473120" imgH="3045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51206" y="3840482"/>
                          <a:ext cx="3405306" cy="728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12"/>
            <p:cNvSpPr/>
            <p:nvPr/>
          </p:nvSpPr>
          <p:spPr>
            <a:xfrm>
              <a:off x="7481454" y="4002751"/>
              <a:ext cx="7005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7150"/>
              <a:r>
                <a:rPr lang="en-US" sz="2400" dirty="0"/>
                <a:t>keV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2388534"/>
            <a:ext cx="3314700" cy="2247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90" y="4610100"/>
            <a:ext cx="3314700" cy="22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8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129316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Heroic </a:t>
            </a:r>
            <a:r>
              <a:rPr lang="en-US" sz="3600" dirty="0">
                <a:solidFill>
                  <a:srgbClr val="2F4D8E"/>
                </a:solidFill>
                <a:latin typeface="Minion Pro"/>
              </a:rPr>
              <a:t>efforts in search of the holy grail of astrophysics</a:t>
            </a:r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: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>
                <a:solidFill>
                  <a:srgbClr val="2F4D8E"/>
                </a:solidFill>
              </a:rPr>
              <a:t>,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O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graphicFrame>
        <p:nvGraphicFramePr>
          <p:cNvPr id="5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3898583"/>
              </p:ext>
            </p:extLst>
          </p:nvPr>
        </p:nvGraphicFramePr>
        <p:xfrm>
          <a:off x="1194081" y="3325491"/>
          <a:ext cx="6892143" cy="2042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1680"/>
                <a:gridCol w="1216260"/>
                <a:gridCol w="1497438"/>
                <a:gridCol w="1367525"/>
                <a:gridCol w="1189240"/>
              </a:tblGrid>
              <a:tr h="511571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Experiment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Beam </a:t>
                      </a:r>
                      <a:r>
                        <a:rPr lang="en-US" sz="1400" dirty="0" smtClean="0"/>
                        <a:t>Current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smtClean="0"/>
                        <a:t>(mA)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Detector</a:t>
                      </a:r>
                    </a:p>
                    <a:p>
                      <a:pPr algn="ctr"/>
                      <a:r>
                        <a:rPr lang="en-US" sz="1400" smtClean="0"/>
                        <a:t>Efficiency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Target</a:t>
                      </a:r>
                    </a:p>
                    <a:p>
                      <a:pPr algn="ctr"/>
                      <a:r>
                        <a:rPr lang="en-US" sz="1400" dirty="0" smtClean="0"/>
                        <a:t>(nuclei/cm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</a:t>
                      </a:r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(h)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Redder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0.7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Ge</a:t>
                      </a:r>
                      <a:r>
                        <a:rPr lang="en-US" sz="1400" dirty="0" smtClean="0"/>
                        <a:t>, </a:t>
                      </a:r>
                      <a:r>
                        <a:rPr lang="en-US" sz="1400" dirty="0" smtClean="0"/>
                        <a:t>35%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</a:t>
                      </a:r>
                      <a:r>
                        <a:rPr lang="en-US" sz="1400" baseline="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Ouellet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0.03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Ge</a:t>
                      </a:r>
                      <a:r>
                        <a:rPr lang="en-US" sz="1400" dirty="0" smtClean="0"/>
                        <a:t>, </a:t>
                      </a:r>
                      <a:r>
                        <a:rPr lang="en-US" sz="1400" dirty="0" smtClean="0"/>
                        <a:t>30%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</a:t>
                      </a:r>
                      <a:r>
                        <a:rPr lang="en-US" sz="1400" dirty="0" smtClean="0"/>
                        <a:t>5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1950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Roters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0.02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BGO, </a:t>
                      </a:r>
                      <a:r>
                        <a:rPr lang="en-US" sz="1400" dirty="0" smtClean="0"/>
                        <a:t>270%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Kunz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0.45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Ge</a:t>
                      </a:r>
                      <a:r>
                        <a:rPr lang="en-US" sz="1400" dirty="0" smtClean="0"/>
                        <a:t>, </a:t>
                      </a:r>
                      <a:r>
                        <a:rPr lang="en-US" sz="1400" dirty="0" smtClean="0"/>
                        <a:t>100%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EUROGAM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0.34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Ge</a:t>
                      </a:r>
                      <a:r>
                        <a:rPr lang="en-US" sz="1400" dirty="0" smtClean="0"/>
                        <a:t>, </a:t>
                      </a:r>
                      <a:r>
                        <a:rPr lang="en-US" sz="1400" dirty="0" smtClean="0"/>
                        <a:t>70%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1E19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2100</a:t>
                      </a:r>
                      <a:endParaRPr lang="en-US" sz="14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656576"/>
            <a:ext cx="900769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Previous Experiments: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Direct Techniques: 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Helium ions on carbon target: </a:t>
            </a:r>
            <a:r>
              <a:rPr lang="en-US" baseline="30000" dirty="0" smtClean="0"/>
              <a:t>12</a:t>
            </a:r>
            <a:r>
              <a:rPr lang="en-US" dirty="0" smtClean="0"/>
              <a:t>C(</a:t>
            </a:r>
            <a:r>
              <a:rPr lang="en-US" dirty="0" smtClean="0">
                <a:latin typeface="Symbol" pitchFamily="18" charset="2"/>
              </a:rPr>
              <a:t>a</a:t>
            </a:r>
            <a:r>
              <a:rPr lang="en-US" dirty="0" smtClean="0"/>
              <a:t>,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16</a:t>
            </a:r>
            <a:r>
              <a:rPr lang="en-US" dirty="0" smtClean="0"/>
              <a:t>O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Carbon ions on helium gas: </a:t>
            </a:r>
            <a:r>
              <a:rPr lang="en-US" baseline="30000" dirty="0" smtClean="0"/>
              <a:t>4</a:t>
            </a:r>
            <a:r>
              <a:rPr lang="en-US" dirty="0" smtClean="0"/>
              <a:t>He(</a:t>
            </a:r>
            <a:r>
              <a:rPr lang="en-US" baseline="30000" dirty="0" smtClean="0"/>
              <a:t>12</a:t>
            </a:r>
            <a:r>
              <a:rPr lang="en-US" dirty="0" smtClean="0"/>
              <a:t>C,</a:t>
            </a:r>
            <a:r>
              <a:rPr lang="en-US" baseline="30000" dirty="0" smtClean="0"/>
              <a:t>16</a:t>
            </a:r>
            <a:r>
              <a:rPr lang="en-US" dirty="0" smtClean="0"/>
              <a:t>O)</a:t>
            </a:r>
            <a:r>
              <a:rPr lang="en-US" dirty="0" smtClean="0">
                <a:latin typeface="Symbol" pitchFamily="18" charset="2"/>
              </a:rPr>
              <a:t>g</a:t>
            </a: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/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Indirect Methods: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–delayed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decay of </a:t>
            </a:r>
            <a:r>
              <a:rPr lang="en-US" baseline="30000" dirty="0" smtClean="0"/>
              <a:t>16</a:t>
            </a:r>
            <a:r>
              <a:rPr lang="en-US" dirty="0" smtClean="0"/>
              <a:t>N 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=2</a:t>
            </a:r>
            <a:r>
              <a:rPr lang="en-US" baseline="30000" dirty="0" smtClean="0"/>
              <a:t>–</a:t>
            </a:r>
            <a:r>
              <a:rPr lang="en-US" dirty="0" smtClean="0"/>
              <a:t>, T</a:t>
            </a:r>
            <a:r>
              <a:rPr lang="en-US" baseline="-25000" dirty="0" smtClean="0"/>
              <a:t>½</a:t>
            </a:r>
            <a:r>
              <a:rPr lang="en-US" dirty="0" smtClean="0"/>
              <a:t>=7.13 sec, BR=0.12%). N </a:t>
            </a:r>
            <a:r>
              <a:rPr lang="en-US" dirty="0" smtClean="0">
                <a:latin typeface="Calibri"/>
              </a:rPr>
              <a:t>→</a:t>
            </a: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baseline="30000" dirty="0"/>
              <a:t>–</a:t>
            </a:r>
            <a:r>
              <a:rPr lang="en-US" dirty="0" smtClean="0"/>
              <a:t> +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+ </a:t>
            </a:r>
            <a:r>
              <a:rPr lang="en-US" baseline="30000" dirty="0" smtClean="0"/>
              <a:t>12</a:t>
            </a:r>
            <a:r>
              <a:rPr lang="en-US" dirty="0" smtClean="0"/>
              <a:t>C </a:t>
            </a:r>
            <a:endParaRPr lang="en-US" baseline="30000" dirty="0" smtClean="0">
              <a:latin typeface="Symbol" panose="05050102010706020507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Elastic </a:t>
            </a:r>
            <a:r>
              <a:rPr lang="en-US" dirty="0" smtClean="0">
                <a:latin typeface="Symbol" panose="05050102010706020507" pitchFamily="18" charset="2"/>
              </a:rPr>
              <a:t>a </a:t>
            </a:r>
            <a:r>
              <a:rPr lang="en-US" dirty="0" smtClean="0"/>
              <a:t>– </a:t>
            </a:r>
            <a:r>
              <a:rPr lang="en-US" baseline="30000" dirty="0" smtClean="0"/>
              <a:t>12</a:t>
            </a:r>
            <a:r>
              <a:rPr lang="en-US" dirty="0" smtClean="0"/>
              <a:t>C Scattering </a:t>
            </a:r>
          </a:p>
        </p:txBody>
      </p:sp>
    </p:spTree>
    <p:extLst>
      <p:ext uri="{BB962C8B-B14F-4D97-AF65-F5344CB8AC3E}">
        <p14:creationId xmlns:p14="http://schemas.microsoft.com/office/powerpoint/2010/main" val="366971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JLabPresentation_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3240</TotalTime>
  <Words>3007</Words>
  <Application>Microsoft Office PowerPoint</Application>
  <PresentationFormat>On-screen Show (4:3)</PresentationFormat>
  <Paragraphs>1014</Paragraphs>
  <Slides>60</Slides>
  <Notes>58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2_JLabPresentation_4</vt:lpstr>
      <vt:lpstr>Photo Editor Photo</vt:lpstr>
      <vt:lpstr>Microsoft Equation 3.0</vt:lpstr>
      <vt:lpstr>Equation</vt:lpstr>
      <vt:lpstr>Measurement of 16O(g,a)12C with a Bubble Chamber and a Bremsstrahlung Beam at Jefferson Lab Injector</vt:lpstr>
      <vt:lpstr>PowerPoint Presentation</vt:lpstr>
      <vt:lpstr>Outline</vt:lpstr>
      <vt:lpstr>Relative Abundance of Elements by Weight</vt:lpstr>
      <vt:lpstr>Stellar Helium Burning</vt:lpstr>
      <vt:lpstr>The 12C(a,g)16O Reaction </vt:lpstr>
      <vt:lpstr>Stellar Carbon Burning</vt:lpstr>
      <vt:lpstr>The Gamow Peak</vt:lpstr>
      <vt:lpstr>Heroic efforts in search of the holy grail of astrophysics: 12C(a,g)16O</vt:lpstr>
      <vt:lpstr>Energy Level-diagram of 16O</vt:lpstr>
      <vt:lpstr>Astrophysical S-Factor 12C(a,g)16O</vt:lpstr>
      <vt:lpstr>(g,a) and (a,g) – Reciprocity Relation</vt:lpstr>
      <vt:lpstr>Time Reversal Reaction</vt:lpstr>
      <vt:lpstr>New Approach: Reversal Reaction + Bubble Chamber</vt:lpstr>
      <vt:lpstr>Bubble Chamber Theory and Design</vt:lpstr>
      <vt:lpstr>Bubble Growth and Quenching</vt:lpstr>
      <vt:lpstr>Acoustic Signal: Particle ID</vt:lpstr>
      <vt:lpstr>PowerPoint Presentation</vt:lpstr>
      <vt:lpstr>Bubble chamber basics</vt:lpstr>
      <vt:lpstr>PowerPoint Presentation</vt:lpstr>
      <vt:lpstr>Efficiency Curve</vt:lpstr>
      <vt:lpstr>Bubble Chamber at HIGS</vt:lpstr>
      <vt:lpstr>Measuring 19F(g,a)15N at HIGS</vt:lpstr>
      <vt:lpstr>PowerPoint Presentation</vt:lpstr>
      <vt:lpstr>Bremsstrahlung Background at HIGS</vt:lpstr>
      <vt:lpstr>Recent Work</vt:lpstr>
      <vt:lpstr>Superheated Targets</vt:lpstr>
      <vt:lpstr>Experimental Setup</vt:lpstr>
      <vt:lpstr>PowerPoint Presentation</vt:lpstr>
      <vt:lpstr>Beamline</vt:lpstr>
      <vt:lpstr>Schematics</vt:lpstr>
      <vt:lpstr>Beam Requirements</vt:lpstr>
      <vt:lpstr>Absolute Beam Energy</vt:lpstr>
      <vt:lpstr>PowerPoint Presentation</vt:lpstr>
      <vt:lpstr>Bremsstrahlung Beam</vt:lpstr>
      <vt:lpstr>GEANT4 Simulation</vt:lpstr>
      <vt:lpstr>Penfold-Leiss Cross Section Unfolding</vt:lpstr>
      <vt:lpstr>Statistical Error Propagation</vt:lpstr>
      <vt:lpstr>PowerPoint Presentation</vt:lpstr>
      <vt:lpstr>Results</vt:lpstr>
      <vt:lpstr>Systematic Error Propagation</vt:lpstr>
      <vt:lpstr>PowerPoint Presentation</vt:lpstr>
      <vt:lpstr>PowerPoint Presentation</vt:lpstr>
      <vt:lpstr>Systematic Error Propagation</vt:lpstr>
      <vt:lpstr>Other Systematic Errors</vt:lpstr>
      <vt:lpstr>PowerPoint Presentation</vt:lpstr>
      <vt:lpstr>The 12C(a,g)16O S-Factor </vt:lpstr>
      <vt:lpstr>Backgrounds</vt:lpstr>
      <vt:lpstr>PowerPoint Presentation</vt:lpstr>
      <vt:lpstr>Ion Energy Distributions </vt:lpstr>
      <vt:lpstr>PowerPoint Presentation</vt:lpstr>
      <vt:lpstr>Safety</vt:lpstr>
      <vt:lpstr>Summary and Outlook</vt:lpstr>
      <vt:lpstr>Backup Slides</vt:lpstr>
      <vt:lpstr>Cost Estimate</vt:lpstr>
      <vt:lpstr>PowerPoint Presentation</vt:lpstr>
      <vt:lpstr>CO2 Superheated Liquid?</vt:lpstr>
      <vt:lpstr>Water Superheated Liquid?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suleiman</dc:creator>
  <cp:lastModifiedBy>suleiman</cp:lastModifiedBy>
  <cp:revision>398</cp:revision>
  <cp:lastPrinted>2013-12-13T17:29:36Z</cp:lastPrinted>
  <dcterms:created xsi:type="dcterms:W3CDTF">2013-11-14T19:16:36Z</dcterms:created>
  <dcterms:modified xsi:type="dcterms:W3CDTF">2013-12-22T22:29:49Z</dcterms:modified>
</cp:coreProperties>
</file>