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17" r:id="rId17"/>
    <p:sldId id="428" r:id="rId18"/>
    <p:sldId id="440" r:id="rId19"/>
    <p:sldId id="441" r:id="rId20"/>
    <p:sldId id="433" r:id="rId21"/>
    <p:sldId id="375" r:id="rId22"/>
    <p:sldId id="392" r:id="rId23"/>
    <p:sldId id="393" r:id="rId24"/>
    <p:sldId id="439" r:id="rId25"/>
    <p:sldId id="376" r:id="rId26"/>
    <p:sldId id="411" r:id="rId27"/>
    <p:sldId id="412" r:id="rId28"/>
    <p:sldId id="434" r:id="rId29"/>
    <p:sldId id="410" r:id="rId30"/>
    <p:sldId id="378" r:id="rId31"/>
    <p:sldId id="427" r:id="rId32"/>
    <p:sldId id="431" r:id="rId33"/>
    <p:sldId id="432" r:id="rId34"/>
    <p:sldId id="430" r:id="rId35"/>
    <p:sldId id="437" r:id="rId36"/>
    <p:sldId id="444" r:id="rId37"/>
    <p:sldId id="445" r:id="rId38"/>
    <p:sldId id="446" r:id="rId39"/>
    <p:sldId id="420" r:id="rId40"/>
    <p:sldId id="447" r:id="rId41"/>
    <p:sldId id="448" r:id="rId42"/>
    <p:sldId id="449" r:id="rId43"/>
    <p:sldId id="452" r:id="rId44"/>
    <p:sldId id="453" r:id="rId45"/>
    <p:sldId id="450" r:id="rId46"/>
    <p:sldId id="454" r:id="rId47"/>
    <p:sldId id="422" r:id="rId48"/>
    <p:sldId id="423" r:id="rId49"/>
    <p:sldId id="424" r:id="rId50"/>
    <p:sldId id="425" r:id="rId51"/>
    <p:sldId id="418" r:id="rId52"/>
    <p:sldId id="384" r:id="rId53"/>
    <p:sldId id="394" r:id="rId54"/>
    <p:sldId id="390" r:id="rId55"/>
    <p:sldId id="388" r:id="rId56"/>
    <p:sldId id="414" r:id="rId57"/>
    <p:sldId id="415" r:id="rId58"/>
    <p:sldId id="435" r:id="rId59"/>
    <p:sldId id="455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Pie Chart of “Universe” is not taking decimal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Be dip and C/O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</a:t>
            </a:r>
            <a:r>
              <a:rPr lang="en-US" baseline="0" dirty="0" smtClean="0"/>
              <a:t> E0=315 keV, why we use 300 keV when talking about S, i.e. S(300)?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8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70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6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68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7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7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8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8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8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45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8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91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50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9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gif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830468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err="1" smtClean="0">
                <a:solidFill>
                  <a:srgbClr val="2F4D8E"/>
                </a:solidFill>
              </a:rPr>
              <a:t>,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264677"/>
              </p:ext>
            </p:extLst>
          </p:nvPr>
        </p:nvGraphicFramePr>
        <p:xfrm>
          <a:off x="340118" y="2365616"/>
          <a:ext cx="27273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2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2365616"/>
                        <a:ext cx="27273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616848"/>
              </p:ext>
            </p:extLst>
          </p:nvPr>
        </p:nvGraphicFramePr>
        <p:xfrm>
          <a:off x="457200" y="3098496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3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98496"/>
                        <a:ext cx="2523585" cy="80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</a:t>
            </a:r>
            <a:r>
              <a:rPr lang="en-US" u="sng" dirty="0" smtClean="0">
                <a:solidFill>
                  <a:prstClr val="black"/>
                </a:solidFill>
              </a:rPr>
              <a:t>Extrapolation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to </a:t>
            </a:r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S-Factor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18950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two orders of 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33314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27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28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29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511475"/>
              </p:ext>
            </p:extLst>
          </p:nvPr>
        </p:nvGraphicFramePr>
        <p:xfrm>
          <a:off x="2365375" y="4960917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30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5" y="4960917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3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164539"/>
              </p:ext>
            </p:extLst>
          </p:nvPr>
        </p:nvGraphicFramePr>
        <p:xfrm>
          <a:off x="328613" y="4155831"/>
          <a:ext cx="30972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31" name="Equation" r:id="rId13" imgW="1879560" imgH="558720" progId="Equation.3">
                  <p:embed/>
                </p:oleObj>
              </mc:Choice>
              <mc:Fallback>
                <p:oleObj name="Equation" r:id="rId13" imgW="1879560" imgH="558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155831"/>
                        <a:ext cx="3097212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32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9370" y="3602972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33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206515"/>
            <a:ext cx="8229600" cy="964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4000" dirty="0">
                <a:latin typeface="Symbol" panose="05050102010706020507" pitchFamily="18" charset="2"/>
                <a:cs typeface="Arial" pitchFamily="34" charset="0"/>
              </a:rPr>
              <a:t> (g</a:t>
            </a:r>
            <a:r>
              <a:rPr lang="en-US" sz="4000" dirty="0">
                <a:cs typeface="Arial" pitchFamily="34" charset="0"/>
              </a:rPr>
              <a:t>,</a:t>
            </a:r>
            <a:r>
              <a:rPr lang="en-US" sz="4000" dirty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4000" dirty="0">
                <a:cs typeface="Arial" pitchFamily="34" charset="0"/>
              </a:rPr>
              <a:t> and </a:t>
            </a:r>
            <a:r>
              <a:rPr lang="en-US" sz="4000" dirty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4000" dirty="0">
                <a:cs typeface="Arial" pitchFamily="34" charset="0"/>
              </a:rPr>
              <a:t>,</a:t>
            </a:r>
            <a:r>
              <a:rPr lang="en-US" sz="4000" dirty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627" y="3678840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735443" y="1340840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49487" y="1417040"/>
            <a:ext cx="4809506" cy="156966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Bubble Chamber experiment measures total </a:t>
            </a:r>
            <a:r>
              <a:rPr lang="en-US" sz="3200" dirty="0"/>
              <a:t>c</a:t>
            </a:r>
            <a:r>
              <a:rPr lang="en-US" sz="3200" dirty="0" smtClean="0"/>
              <a:t>ross </a:t>
            </a:r>
            <a:r>
              <a:rPr lang="en-US" sz="3200" dirty="0"/>
              <a:t>s</a:t>
            </a:r>
            <a:r>
              <a:rPr lang="en-US" sz="3200" dirty="0" smtClean="0"/>
              <a:t>ection, E1 + E2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  ̴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  ̴10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time reversal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>
                <a:ea typeface="ＭＳ Ｐゴシック" charset="-128"/>
                <a:cs typeface="Arial" charset="0"/>
              </a:rPr>
              <a:t> 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5942902" y="4631173"/>
            <a:ext cx="460576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Left-Right Arrow 9"/>
          <p:cNvSpPr/>
          <p:nvPr/>
        </p:nvSpPr>
        <p:spPr bwMode="auto">
          <a:xfrm rot="5400000">
            <a:off x="8034454" y="2779612"/>
            <a:ext cx="460576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7" y="1877479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0585" y="1086630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4941" y="1101456"/>
            <a:ext cx="4331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/>
              <a:t>19</a:t>
            </a:r>
            <a:r>
              <a:rPr lang="en-US" sz="3200" dirty="0" smtClean="0"/>
              <a:t>F(</a:t>
            </a:r>
            <a:r>
              <a:rPr lang="en-US" sz="3200" dirty="0" smtClean="0">
                <a:latin typeface="Symbol" charset="2"/>
                <a:cs typeface="Symbol" charset="2"/>
              </a:rPr>
              <a:t>g,a</a:t>
            </a:r>
            <a:r>
              <a:rPr lang="en-US" sz="3200" dirty="0" smtClean="0"/>
              <a:t>)</a:t>
            </a:r>
            <a:r>
              <a:rPr lang="en-US" sz="3200" baseline="30000" dirty="0" smtClean="0"/>
              <a:t>15</a:t>
            </a:r>
            <a:r>
              <a:rPr lang="en-US" sz="3200" dirty="0" smtClean="0"/>
              <a:t>N event in 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8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                  Argonne National Laboratory</a:t>
            </a: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" y="596259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1" y="5492262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" y="3678594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53" y="1965847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1954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1953" y="4516726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0869" y="2086856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334552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</a:t>
              </a:r>
              <a:r>
                <a:rPr lang="en-US" sz="2400" dirty="0" smtClean="0"/>
                <a:t>Chamber:</a:t>
              </a:r>
              <a:endParaRPr lang="en-US" sz="2400" dirty="0" smtClean="0"/>
            </a:p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7372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optimize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219200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143000"/>
            <a:ext cx="85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12010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3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super heated 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Radiator/Collimator/Dump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890954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68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69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3685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0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33299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1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32831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2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24097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3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41493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74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85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86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458830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87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88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89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0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56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57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5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59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605391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60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61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5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4891917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10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11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12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13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6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7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29182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8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9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50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6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7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9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70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3199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72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73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080384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94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98860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95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</a:t>
            </a:r>
            <a:r>
              <a:rPr lang="en-US" sz="2000" baseline="30000" dirty="0" smtClean="0">
                <a:solidFill>
                  <a:srgbClr val="000229"/>
                </a:solidFill>
              </a:rPr>
              <a:t>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</a:t>
            </a:r>
            <a:r>
              <a:rPr lang="en-US" sz="2000" dirty="0" smtClean="0">
                <a:solidFill>
                  <a:srgbClr val="000229"/>
                </a:solidFill>
              </a:rPr>
              <a:t>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smtClean="0"/>
                        <a:t>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(10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sec)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Be +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  <a:endParaRPr lang="en-US" sz="2400" dirty="0" smtClean="0">
              <a:solidFill>
                <a:srgbClr val="000229"/>
              </a:solidFill>
              <a:cs typeface="Century Gothic"/>
            </a:endParaRPr>
          </a:p>
          <a:p>
            <a:pPr marL="40005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        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err="1" smtClean="0">
                <a:solidFill>
                  <a:srgbClr val="000229"/>
                </a:solidFill>
                <a:cs typeface="Century Gothic"/>
              </a:rPr>
              <a:t>e</a:t>
            </a:r>
            <a:r>
              <a:rPr lang="en-US" sz="2400" baseline="30000" dirty="0" err="1" smtClean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 err="1" smtClean="0">
                <a:solidFill>
                  <a:srgbClr val="000229"/>
                </a:solidFill>
                <a:cs typeface="Century Gothic"/>
              </a:rPr>
              <a:t>e</a:t>
            </a:r>
            <a:r>
              <a:rPr lang="en-US" sz="2400" baseline="30000" dirty="0" smtClean="0"/>
              <a:t>–</a:t>
            </a:r>
            <a:r>
              <a:rPr lang="en-US" sz="2400" dirty="0">
                <a:solidFill>
                  <a:srgbClr val="000229"/>
                </a:solidFill>
              </a:rPr>
              <a:t> </a:t>
            </a:r>
          </a:p>
          <a:p>
            <a:pPr marL="91440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̴10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Only narrow energy range is important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137659"/>
              </p:ext>
            </p:extLst>
          </p:nvPr>
        </p:nvGraphicFramePr>
        <p:xfrm>
          <a:off x="2391745" y="4979636"/>
          <a:ext cx="52165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3" name="Equation" r:id="rId5" imgW="2260440" imgH="507960" progId="Equation.3">
                  <p:embed/>
                </p:oleObj>
              </mc:Choice>
              <mc:Fallback>
                <p:oleObj name="Equation" r:id="rId5" imgW="22604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1745" y="4979636"/>
                        <a:ext cx="5216525" cy="885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1" y="1187534"/>
            <a:ext cx="46767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 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=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1357"/>
            <a:ext cx="8229600" cy="49715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/>
              <a:t>Perform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/>
              <a:t>17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13</a:t>
            </a:r>
            <a:r>
              <a:rPr lang="en-US" sz="2000" dirty="0"/>
              <a:t>C experiments 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endParaRPr lang="en-US" sz="20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800" dirty="0" smtClean="0"/>
              <a:t>Piezo–electric </a:t>
            </a:r>
            <a:r>
              <a:rPr lang="en-US" sz="1800" dirty="0"/>
              <a:t>acoustical signal</a:t>
            </a:r>
          </a:p>
          <a:p>
            <a:pPr lvl="1"/>
            <a:r>
              <a:rPr lang="en-US" sz="1800" dirty="0" smtClean="0"/>
              <a:t>Deadtime study (now 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±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= 10.0 ± 0.9 sec)</a:t>
            </a:r>
          </a:p>
          <a:p>
            <a:pPr lvl="1"/>
            <a:r>
              <a:rPr lang="en-US" sz="1800" dirty="0" smtClean="0"/>
              <a:t>Measure O-isotopes depletion</a:t>
            </a:r>
          </a:p>
          <a:p>
            <a:pPr lvl="1"/>
            <a:endParaRPr lang="en-US" sz="20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800" dirty="0" smtClean="0"/>
              <a:t>Measure cosmic–ray background</a:t>
            </a:r>
            <a:endParaRPr lang="en-US" sz="1800" dirty="0"/>
          </a:p>
          <a:p>
            <a:pPr lvl="1"/>
            <a:r>
              <a:rPr lang="en-US" sz="1800" dirty="0" smtClean="0"/>
              <a:t>Study chamber efficiency vs. superheat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“holy grail”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C/O (=0.55)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18756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66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67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5412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</a:t>
            </a:r>
            <a:r>
              <a:rPr lang="en-US" sz="1800" dirty="0" smtClean="0"/>
              <a:t>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 10</a:t>
            </a:r>
            <a:r>
              <a:rPr lang="en-US" sz="2400" baseline="30000" dirty="0"/>
              <a:t>6</a:t>
            </a:r>
            <a:r>
              <a:rPr lang="en-US" sz="2400" dirty="0" smtClean="0"/>
              <a:t> 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Gamow Peak, E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= 315 keV, W = 54 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Maxwell-Boltzmann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</a:t>
            </a:r>
            <a:r>
              <a:rPr lang="en-US" sz="1800" dirty="0" smtClean="0"/>
              <a:t>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64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65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388534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4610100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8161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>
                <a:latin typeface="Symbol" panose="05050102010706020507" pitchFamily="18" charset="2"/>
              </a:rPr>
              <a:t>a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 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Radiative Capture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</a:t>
                      </a:r>
                      <a:r>
                        <a:rPr lang="en-US" sz="2000" b="0" dirty="0" smtClean="0"/>
                        <a:t>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</a:t>
                      </a:r>
                      <a:r>
                        <a:rPr lang="en-US" sz="2000" dirty="0" smtClean="0"/>
                        <a:t>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16281"/>
            <a:ext cx="9144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Techniques: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16</a:t>
            </a:r>
            <a:r>
              <a:rPr lang="en-US" dirty="0" smtClean="0"/>
              <a:t>O)</a:t>
            </a:r>
            <a:r>
              <a:rPr lang="en-US" dirty="0" smtClean="0">
                <a:latin typeface="Symbol" pitchFamily="18" charset="2"/>
              </a:rPr>
              <a:t>g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Methods: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sec, BR=0.12</a:t>
            </a:r>
            <a:r>
              <a:rPr lang="en-US" dirty="0" smtClean="0"/>
              <a:t>%).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</a:t>
            </a:r>
            <a:r>
              <a:rPr lang="en-US" dirty="0" smtClean="0"/>
              <a:t>+ </a:t>
            </a:r>
            <a:r>
              <a:rPr lang="en-US" baseline="30000" dirty="0" smtClean="0"/>
              <a:t>16</a:t>
            </a:r>
            <a:r>
              <a:rPr lang="en-US" dirty="0" smtClean="0"/>
              <a:t>O*(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r>
              <a:rPr lang="en-US" dirty="0" smtClean="0"/>
              <a:t>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032929"/>
              </p:ext>
            </p:extLst>
          </p:nvPr>
        </p:nvGraphicFramePr>
        <p:xfrm>
          <a:off x="3612989" y="2580311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4139</TotalTime>
  <Words>3185</Words>
  <Application>Microsoft Office PowerPoint</Application>
  <PresentationFormat>On-screen Show (4:3)</PresentationFormat>
  <Paragraphs>1030</Paragraphs>
  <Slides>59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2_JLabPresentation_4</vt:lpstr>
      <vt:lpstr>Photo Editor Photo</vt:lpstr>
      <vt:lpstr>Equation</vt:lpstr>
      <vt:lpstr>Microsoft Equation 3.0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 + 12C Radiative Capture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Bubble Chamber Theory and Design</vt:lpstr>
      <vt:lpstr>Bubble Growth and Quenching</vt:lpstr>
      <vt:lpstr>Acoustic Signal: Particle ID</vt:lpstr>
      <vt:lpstr>PowerPoint Presentation</vt:lpstr>
      <vt:lpstr>Bubble chamber basics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The 12C(a,g)16O S-Factor </vt:lpstr>
      <vt:lpstr>Backgrounds</vt:lpstr>
      <vt:lpstr>PowerPoint Presentation</vt:lpstr>
      <vt:lpstr>Ion Energy Distributions </vt:lpstr>
      <vt:lpstr>PowerPoint Presentation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491</cp:revision>
  <cp:lastPrinted>2013-12-13T17:29:36Z</cp:lastPrinted>
  <dcterms:created xsi:type="dcterms:W3CDTF">2013-11-14T19:16:36Z</dcterms:created>
  <dcterms:modified xsi:type="dcterms:W3CDTF">2013-12-25T00:09:00Z</dcterms:modified>
</cp:coreProperties>
</file>