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0"/>
  </p:notesMasterIdLst>
  <p:handoutMasterIdLst>
    <p:handoutMasterId r:id="rId61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17" r:id="rId18"/>
    <p:sldId id="433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25" r:id="rId49"/>
    <p:sldId id="418" r:id="rId50"/>
    <p:sldId id="384" r:id="rId51"/>
    <p:sldId id="394" r:id="rId52"/>
    <p:sldId id="390" r:id="rId53"/>
    <p:sldId id="388" r:id="rId54"/>
    <p:sldId id="414" r:id="rId55"/>
    <p:sldId id="415" r:id="rId56"/>
    <p:sldId id="435" r:id="rId57"/>
    <p:sldId id="455" r:id="rId58"/>
    <p:sldId id="458" r:id="rId59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statement in green correct?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that a writing on the glass?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s that a wire in the background of the bubble photo on the left?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</a:t>
            </a:r>
            <a:r>
              <a:rPr lang="en-US" baseline="0" dirty="0" smtClean="0"/>
              <a:t>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Pie Chart of “Universe” is not taking decimal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Be dip and C/O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8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.jpeg"/><Relationship Id="rId9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1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73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6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80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7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37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6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8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9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48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9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9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53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9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99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gif"/><Relationship Id="rId4" Type="http://schemas.openxmlformats.org/officeDocument/2006/relationships/image" Target="../media/image10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gif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gif"/><Relationship Id="rId4" Type="http://schemas.openxmlformats.org/officeDocument/2006/relationships/image" Target="../media/image11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6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(g</a:t>
            </a:r>
            <a:r>
              <a:rPr lang="en-US" sz="2800" dirty="0" smtClean="0">
                <a:solidFill>
                  <a:srgbClr val="2F4D8E"/>
                </a:solidFill>
              </a:rPr>
              <a:t>,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821061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88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89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918950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39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0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1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455795"/>
              </p:ext>
            </p:extLst>
          </p:nvPr>
        </p:nvGraphicFramePr>
        <p:xfrm>
          <a:off x="3557588" y="4960917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2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88" y="4960917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027917"/>
              </p:ext>
            </p:extLst>
          </p:nvPr>
        </p:nvGraphicFramePr>
        <p:xfrm>
          <a:off x="328613" y="4051696"/>
          <a:ext cx="309721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3" name="Equation" r:id="rId13" imgW="1879560" imgH="558720" progId="Equation.3">
                  <p:embed/>
                </p:oleObj>
              </mc:Choice>
              <mc:Fallback>
                <p:oleObj name="Equation" r:id="rId13" imgW="1879560" imgH="558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51696"/>
                        <a:ext cx="3097212" cy="9191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44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9370" y="3602972"/>
            <a:ext cx="4235338" cy="504825"/>
            <a:chOff x="4654550" y="4308475"/>
            <a:chExt cx="4235338" cy="50482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630881"/>
                </p:ext>
              </p:extLst>
            </p:nvPr>
          </p:nvGraphicFramePr>
          <p:xfrm>
            <a:off x="4654550" y="4308475"/>
            <a:ext cx="345916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45" name="Equation" r:id="rId17" imgW="1562040" imgH="228600" progId="Equation.3">
                    <p:embed/>
                  </p:oleObj>
                </mc:Choice>
                <mc:Fallback>
                  <p:oleObj name="Equation" r:id="rId17" imgW="156204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550" y="4308475"/>
                          <a:ext cx="345916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(g</a:t>
            </a:r>
            <a:r>
              <a:rPr lang="en-US" sz="3600" dirty="0">
                <a:cs typeface="Arial" pitchFamily="34" charset="0"/>
              </a:rPr>
              <a:t>,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cs typeface="Arial" pitchFamily="34" charset="0"/>
              </a:rPr>
              <a:t> and 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cs typeface="Arial" pitchFamily="34" charset="0"/>
              </a:rPr>
              <a:t>,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</a:t>
            </a:r>
            <a:r>
              <a:rPr lang="en-US" sz="2400" dirty="0" smtClean="0"/>
              <a:t>E2.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 smtClean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</a:t>
            </a:r>
            <a:r>
              <a:rPr lang="en-US" sz="2000" dirty="0">
                <a:ea typeface="ＭＳ Ｐゴシック" charset="-128"/>
                <a:cs typeface="Arial" charset="0"/>
              </a:rPr>
              <a:t>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</a:t>
            </a:r>
            <a:r>
              <a:rPr lang="en-US" sz="2000" dirty="0" smtClean="0"/>
              <a:t>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</a:t>
            </a:r>
            <a:r>
              <a:rPr lang="en-US" sz="2000" dirty="0" smtClean="0"/>
              <a:t>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water is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Growth and Quenching: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</a:t>
            </a:r>
            <a:r>
              <a:rPr lang="en-US" sz="1400" dirty="0" smtClean="0"/>
              <a:t> </a:t>
            </a:r>
            <a:r>
              <a:rPr lang="en-US" sz="1400" dirty="0"/>
              <a:t>small disturbance </a:t>
            </a:r>
            <a:r>
              <a:rPr lang="en-US" sz="1400" dirty="0" smtClean="0"/>
              <a:t>will induce </a:t>
            </a:r>
            <a:r>
              <a:rPr lang="en-US" sz="1400" dirty="0"/>
              <a:t>vaporization </a:t>
            </a:r>
            <a:endParaRPr lang="en-US" sz="1400" dirty="0" smtClean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When </a:t>
            </a:r>
            <a:r>
              <a:rPr lang="en-US" sz="1400" dirty="0"/>
              <a:t>this happens </a:t>
            </a:r>
            <a:r>
              <a:rPr lang="en-US" sz="1400" dirty="0" smtClean="0"/>
              <a:t>, bubble </a:t>
            </a:r>
            <a:r>
              <a:rPr lang="en-US" sz="1400" dirty="0"/>
              <a:t>growth process needs to be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/>
              <a:t>controlled by increasing </a:t>
            </a:r>
            <a:r>
              <a:rPr lang="en-US" sz="1400" dirty="0" smtClean="0"/>
              <a:t> pressure (4 </a:t>
            </a:r>
            <a:r>
              <a:rPr lang="en-US" sz="1400" dirty="0"/>
              <a:t>to 3</a:t>
            </a:r>
            <a:r>
              <a:rPr lang="en-US" sz="1400" dirty="0" smtClean="0"/>
              <a:t>).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10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</a:t>
            </a:r>
            <a:r>
              <a:rPr lang="en-US" sz="1400" dirty="0"/>
              <a:t>is then returned </a:t>
            </a:r>
            <a:r>
              <a:rPr lang="en-US" sz="1400" dirty="0" smtClean="0"/>
              <a:t>into </a:t>
            </a:r>
            <a:r>
              <a:rPr lang="en-US" sz="1400" dirty="0"/>
              <a:t>system by releasing </a:t>
            </a:r>
            <a:r>
              <a:rPr lang="en-US" sz="1400" dirty="0" smtClean="0"/>
              <a:t> </a:t>
            </a:r>
            <a:endParaRPr lang="en-US" sz="1400" dirty="0"/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4), and </a:t>
            </a:r>
            <a:r>
              <a:rPr lang="en-US" sz="1400" dirty="0" smtClean="0"/>
              <a:t>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8219" y="3190163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3190" y="2923759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42069" y="4843273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42069" y="3050579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7" y="1877479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763" y="1082817"/>
            <a:ext cx="327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Fast Camera:</a:t>
            </a:r>
            <a:r>
              <a:rPr lang="en-US" sz="2400" dirty="0" smtClean="0">
                <a:latin typeface="Symbol" charset="2"/>
                <a:cs typeface="Symbol" charset="2"/>
              </a:rPr>
              <a:t>  </a:t>
            </a:r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t </a:t>
            </a:r>
            <a:r>
              <a:rPr lang="en-US" sz="2400" dirty="0" smtClean="0"/>
              <a:t>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1095766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Gamma suppression of 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11</a:t>
            </a:r>
            <a:r>
              <a:rPr lang="en-US" sz="2200" baseline="30000" dirty="0">
                <a:solidFill>
                  <a:srgbClr val="000229"/>
                </a:solidFill>
                <a:latin typeface="Century Gothic"/>
                <a:cs typeface="Century Gothic"/>
              </a:rPr>
              <a:t> 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Nuclear recoil threshold</a:t>
            </a:r>
            <a:endParaRPr lang="en-US" sz="2200" baseline="30000" dirty="0" smtClean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747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993073"/>
              </p:ext>
            </p:extLst>
          </p:nvPr>
        </p:nvGraphicFramePr>
        <p:xfrm>
          <a:off x="1109889" y="2633663"/>
          <a:ext cx="17160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2" name="Equation" r:id="rId6" imgW="1041120" imgH="228600" progId="Equation.3">
                  <p:embed/>
                </p:oleObj>
              </mc:Choice>
              <mc:Fallback>
                <p:oleObj name="Equation" r:id="rId6" imgW="104112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889" y="2633663"/>
                        <a:ext cx="1716088" cy="3762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174211"/>
              </p:ext>
            </p:extLst>
          </p:nvPr>
        </p:nvGraphicFramePr>
        <p:xfrm>
          <a:off x="1109889" y="3653209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3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889" y="3653209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272566"/>
              </p:ext>
            </p:extLst>
          </p:nvPr>
        </p:nvGraphicFramePr>
        <p:xfrm>
          <a:off x="995589" y="5043488"/>
          <a:ext cx="42481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4" name="Equation" r:id="rId10" imgW="2577960" imgH="431640" progId="Equation.3">
                  <p:embed/>
                </p:oleObj>
              </mc:Choice>
              <mc:Fallback>
                <p:oleObj name="Equation" r:id="rId10" imgW="25779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589" y="5043488"/>
                        <a:ext cx="4248150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337" y="2180575"/>
            <a:ext cx="695706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5575" y="6351587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2452" y="1448726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497560" y="5399721"/>
            <a:ext cx="4536374" cy="885825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x500 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7560" y="1448726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475171" y="1646648"/>
            <a:ext cx="1413510" cy="630164"/>
          </a:xfrm>
          <a:prstGeom prst="wedgeRoundRectCallout">
            <a:avLst>
              <a:gd name="adj1" fmla="val -43043"/>
              <a:gd name="adj2" fmla="val 795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 should be louder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1100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14</a:t>
              </a:r>
              <a:r>
                <a:rPr lang="en-US" sz="2000" dirty="0" smtClean="0"/>
                <a:t>N and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60414"/>
              <a:gd name="adj2" fmla="val -19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efficiency curve, </a:t>
            </a:r>
            <a:endParaRPr lang="en-US" sz="2400" dirty="0" smtClean="0"/>
          </a:p>
          <a:p>
            <a:r>
              <a:rPr lang="en-US" sz="2400" dirty="0" smtClean="0"/>
              <a:t>HIGS </a:t>
            </a:r>
            <a:r>
              <a:rPr lang="en-US" sz="2400" dirty="0"/>
              <a:t>April </a:t>
            </a:r>
            <a:r>
              <a:rPr lang="en-US" sz="2400" dirty="0" smtClean="0"/>
              <a:t>2013</a:t>
            </a:r>
            <a:r>
              <a:rPr lang="en-US" sz="2400" dirty="0"/>
              <a:t>,</a:t>
            </a:r>
            <a:endParaRPr lang="en-US" sz="2400" dirty="0" smtClean="0"/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</a:t>
            </a:r>
            <a:r>
              <a:rPr lang="en-US" sz="2400" dirty="0"/>
              <a:t>= 9.7 MeV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410696" y="817944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256195" y="1667313"/>
            <a:ext cx="2817498" cy="1323251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thresholds, Superheat = </a:t>
            </a:r>
            <a:r>
              <a:rPr lang="en-US" sz="2400" dirty="0" smtClean="0"/>
              <a:t>3.3</a:t>
            </a:r>
            <a:r>
              <a:rPr lang="en-US" sz="2400" baseline="30000" dirty="0" smtClean="0"/>
              <a:t>˚</a:t>
            </a:r>
            <a:r>
              <a:rPr lang="en-US" sz="2400" dirty="0" smtClean="0"/>
              <a:t>C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dirty="0"/>
              <a:t>=8.5 </a:t>
            </a:r>
            <a:r>
              <a:rPr lang="en-US" sz="2400" dirty="0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8079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7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74213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757952" y="1929617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5" y="3349625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334552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Chamber:</a:t>
              </a:r>
            </a:p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 the 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Optical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Signal to discriminate between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 and 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/>
              <a:t>,n</a:t>
            </a:r>
            <a:r>
              <a:rPr lang="en-US" sz="2000" dirty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/>
                <a:t>1</a:t>
              </a:r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62400" y="4343400"/>
              <a:ext cx="16764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24600" y="4343400"/>
              <a:ext cx="14478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 cm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cm</a:t>
              </a:r>
              <a:endParaRPr lang="en-US" sz="1200" dirty="0"/>
            </a:p>
          </p:txBody>
        </p: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optimize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267040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0415" y="1588450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6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Goal: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8611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bremsstrahlung at radiotherapy energies is well studied, accuracy: 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 – 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7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8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9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0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1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2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3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4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5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6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7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8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9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0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6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7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29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0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1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7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2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3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4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5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11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12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13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14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15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14891917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31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32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33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95391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34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35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3199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34295"/>
              </p:ext>
            </p:extLst>
          </p:nvPr>
        </p:nvGraphicFramePr>
        <p:xfrm>
          <a:off x="558800" y="109541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8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09541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5816600" y="4744165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0202"/>
              </p:ext>
            </p:extLst>
          </p:nvPr>
        </p:nvGraphicFramePr>
        <p:xfrm>
          <a:off x="5980112" y="513015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9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2" y="513015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230" y="124781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20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98860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21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</a:t>
            </a:r>
            <a:r>
              <a:rPr lang="en-US" sz="2000" dirty="0" smtClean="0"/>
              <a:t>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dirty="0" smtClean="0"/>
              <a:t>P </a:t>
            </a:r>
            <a:r>
              <a:rPr lang="en-US" sz="2400" dirty="0"/>
              <a:t>= </a:t>
            </a:r>
            <a:r>
              <a:rPr lang="en-US" sz="2400" dirty="0" smtClean="0"/>
              <a:t>5 atm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(</a:t>
            </a:r>
            <a:r>
              <a:rPr lang="en-US" sz="2400" dirty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59" name="Equation" r:id="rId5" imgW="2184120" imgH="507960" progId="Equation.3">
                  <p:embed/>
                </p:oleObj>
              </mc:Choice>
              <mc:Fallback>
                <p:oleObj name="Equation" r:id="rId5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3" y="1139701"/>
            <a:ext cx="4209098" cy="176593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Spectrum</a:t>
            </a:r>
            <a:endParaRPr lang="en-US" sz="1600" dirty="0"/>
          </a:p>
          <a:p>
            <a:pPr lvl="1"/>
            <a:r>
              <a:rPr lang="en-US" sz="1600" dirty="0" smtClean="0"/>
              <a:t>Deliver 8.5 MeV K.E. electron beam to 5D Spectrometer with &lt;0.1% energy error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</a:t>
            </a:r>
            <a:r>
              <a:rPr lang="en-US" sz="1600" dirty="0"/>
              <a:t>signal</a:t>
            </a:r>
          </a:p>
          <a:p>
            <a:pPr lvl="1"/>
            <a:r>
              <a:rPr lang="en-US" sz="1600" dirty="0" smtClean="0"/>
              <a:t>Deadtime measurement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efficiency vs. superheat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092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093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 10</a:t>
            </a:r>
            <a:r>
              <a:rPr lang="en-US" sz="2400" baseline="30000" dirty="0"/>
              <a:t>6</a:t>
            </a:r>
            <a:r>
              <a:rPr lang="en-US" sz="2400" dirty="0" smtClean="0"/>
              <a:t> K: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 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90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091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388534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4610100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>
                <a:latin typeface="Symbol" panose="05050102010706020507" pitchFamily="18" charset="2"/>
              </a:rPr>
              <a:t>a 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 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Radiative Capture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16281"/>
            <a:ext cx="9144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Techniques: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16</a:t>
            </a:r>
            <a:r>
              <a:rPr lang="en-US" dirty="0" smtClean="0"/>
              <a:t>O)</a:t>
            </a:r>
            <a:r>
              <a:rPr lang="en-US" dirty="0" smtClean="0">
                <a:latin typeface="Symbol" pitchFamily="18" charset="2"/>
              </a:rPr>
              <a:t>g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Methods: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</a:t>
            </a:r>
            <a:r>
              <a:rPr lang="en-US" dirty="0" smtClean="0"/>
              <a:t>%)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r>
              <a:rPr lang="en-US" dirty="0" smtClean="0"/>
              <a:t>scattering 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032929"/>
              </p:ext>
            </p:extLst>
          </p:nvPr>
        </p:nvGraphicFramePr>
        <p:xfrm>
          <a:off x="3612989" y="2580311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4538</TotalTime>
  <Words>3430</Words>
  <Application>Microsoft Office PowerPoint</Application>
  <PresentationFormat>On-screen Show (4:3)</PresentationFormat>
  <Paragraphs>1048</Paragraphs>
  <Slides>58</Slides>
  <Notes>58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2_JLabPresentation_4</vt:lpstr>
      <vt:lpstr>Equation</vt:lpstr>
      <vt:lpstr>Photo Editor Photo</vt:lpstr>
      <vt:lpstr>Microsoft Equation 3.0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 + 12C Radiative Capture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Acoustic Signal: Particle ID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PowerPoint Presentation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567</cp:revision>
  <cp:lastPrinted>2013-12-13T17:29:36Z</cp:lastPrinted>
  <dcterms:created xsi:type="dcterms:W3CDTF">2013-11-14T19:16:36Z</dcterms:created>
  <dcterms:modified xsi:type="dcterms:W3CDTF">2013-12-25T22:44:53Z</dcterms:modified>
</cp:coreProperties>
</file>