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59"/>
  </p:notesMasterIdLst>
  <p:handoutMasterIdLst>
    <p:handoutMasterId r:id="rId60"/>
  </p:handoutMasterIdLst>
  <p:sldIdLst>
    <p:sldId id="256" r:id="rId2"/>
    <p:sldId id="298" r:id="rId3"/>
    <p:sldId id="257" r:id="rId4"/>
    <p:sldId id="406" r:id="rId5"/>
    <p:sldId id="436" r:id="rId6"/>
    <p:sldId id="258" r:id="rId7"/>
    <p:sldId id="416" r:id="rId8"/>
    <p:sldId id="456" r:id="rId9"/>
    <p:sldId id="395" r:id="rId10"/>
    <p:sldId id="382" r:id="rId11"/>
    <p:sldId id="302" r:id="rId12"/>
    <p:sldId id="457" r:id="rId13"/>
    <p:sldId id="371" r:id="rId14"/>
    <p:sldId id="372" r:id="rId15"/>
    <p:sldId id="373" r:id="rId16"/>
    <p:sldId id="459" r:id="rId17"/>
    <p:sldId id="417" r:id="rId18"/>
    <p:sldId id="433" r:id="rId19"/>
    <p:sldId id="375" r:id="rId20"/>
    <p:sldId id="392" r:id="rId21"/>
    <p:sldId id="393" r:id="rId22"/>
    <p:sldId id="439" r:id="rId23"/>
    <p:sldId id="376" r:id="rId24"/>
    <p:sldId id="411" r:id="rId25"/>
    <p:sldId id="412" r:id="rId26"/>
    <p:sldId id="434" r:id="rId27"/>
    <p:sldId id="410" r:id="rId28"/>
    <p:sldId id="378" r:id="rId29"/>
    <p:sldId id="427" r:id="rId30"/>
    <p:sldId id="431" r:id="rId31"/>
    <p:sldId id="432" r:id="rId32"/>
    <p:sldId id="430" r:id="rId33"/>
    <p:sldId id="437" r:id="rId34"/>
    <p:sldId id="444" r:id="rId35"/>
    <p:sldId id="445" r:id="rId36"/>
    <p:sldId id="446" r:id="rId37"/>
    <p:sldId id="420" r:id="rId38"/>
    <p:sldId id="447" r:id="rId39"/>
    <p:sldId id="448" r:id="rId40"/>
    <p:sldId id="449" r:id="rId41"/>
    <p:sldId id="452" r:id="rId42"/>
    <p:sldId id="453" r:id="rId43"/>
    <p:sldId id="450" r:id="rId44"/>
    <p:sldId id="454" r:id="rId45"/>
    <p:sldId id="422" r:id="rId46"/>
    <p:sldId id="423" r:id="rId47"/>
    <p:sldId id="424" r:id="rId48"/>
    <p:sldId id="418" r:id="rId49"/>
    <p:sldId id="384" r:id="rId50"/>
    <p:sldId id="394" r:id="rId51"/>
    <p:sldId id="390" r:id="rId52"/>
    <p:sldId id="388" r:id="rId53"/>
    <p:sldId id="414" r:id="rId54"/>
    <p:sldId id="415" r:id="rId55"/>
    <p:sldId id="435" r:id="rId56"/>
    <p:sldId id="455" r:id="rId57"/>
    <p:sldId id="458" r:id="rId58"/>
  </p:sldIdLst>
  <p:sldSz cx="9144000" cy="6858000" type="screen4x3"/>
  <p:notesSz cx="6934200" cy="92329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229"/>
    <a:srgbClr val="2F4D8E"/>
    <a:srgbClr val="98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23" autoAdjust="0"/>
    <p:restoredTop sz="94660"/>
  </p:normalViewPr>
  <p:slideViewPr>
    <p:cSldViewPr snapToGrid="0" snapToObjects="1">
      <p:cViewPr varScale="1">
        <p:scale>
          <a:sx n="80" d="100"/>
          <a:sy n="80" d="100"/>
        </p:scale>
        <p:origin x="-2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3200" b="0" dirty="0"/>
              <a:t>Universe</a:t>
            </a:r>
          </a:p>
        </c:rich>
      </c:tx>
      <c:layout>
        <c:manualLayout>
          <c:xMode val="edge"/>
          <c:yMode val="edge"/>
          <c:x val="0.30298025261823103"/>
          <c:y val="7.3076338260923232E-4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Universe</c:v>
                </c:pt>
              </c:strCache>
            </c:strRef>
          </c:tx>
          <c:dPt>
            <c:idx val="0"/>
            <c:bubble3D val="0"/>
            <c:spPr>
              <a:solidFill>
                <a:srgbClr val="FFC000"/>
              </a:solidFill>
            </c:spPr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1400"/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 sz="1400"/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0.22123076124930818"/>
                  <c:y val="3.5422183532224351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Oxygen
1%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0.24618068381666483"/>
                  <c:y val="3.7745456256560103E-2"/>
                </c:manualLayout>
              </c:layout>
              <c:spPr/>
              <c:txPr>
                <a:bodyPr/>
                <a:lstStyle/>
                <a:p>
                  <a:pPr>
                    <a:defRPr sz="1400"/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z="1400" dirty="0"/>
                      <a:t>Other
1%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Sheet1!$A$2:$A$6</c:f>
              <c:strCache>
                <c:ptCount val="5"/>
                <c:pt idx="0">
                  <c:v>Hydrogen</c:v>
                </c:pt>
                <c:pt idx="1">
                  <c:v>Helium</c:v>
                </c:pt>
                <c:pt idx="2">
                  <c:v>Oxygen</c:v>
                </c:pt>
                <c:pt idx="3">
                  <c:v>Carbon</c:v>
                </c:pt>
                <c:pt idx="4">
                  <c:v>Other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73</c:v>
                </c:pt>
                <c:pt idx="1">
                  <c:v>23</c:v>
                </c:pt>
                <c:pt idx="2">
                  <c:v>1</c:v>
                </c:pt>
                <c:pt idx="3">
                  <c:v>0.5</c:v>
                </c:pt>
                <c:pt idx="4">
                  <c:v>0.6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3200" b="0" dirty="0" smtClean="0"/>
              <a:t>Human</a:t>
            </a:r>
            <a:r>
              <a:rPr lang="en-US" sz="3200" b="0" baseline="0" dirty="0" smtClean="0"/>
              <a:t> Body</a:t>
            </a:r>
            <a:endParaRPr lang="en-US" sz="3200" b="0" dirty="0"/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Human Body</c:v>
                </c:pt>
              </c:strCache>
            </c:strRef>
          </c:tx>
          <c:dPt>
            <c:idx val="0"/>
            <c:bubble3D val="0"/>
            <c:spPr>
              <a:solidFill>
                <a:srgbClr val="00B0F0"/>
              </a:solidFill>
            </c:spPr>
          </c:dPt>
          <c:dPt>
            <c:idx val="1"/>
            <c:bubble3D val="0"/>
            <c:spPr>
              <a:solidFill>
                <a:srgbClr val="7030A0"/>
              </a:solidFill>
            </c:spPr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1400"/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 sz="1400"/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0.13313475387183457"/>
                  <c:y val="0.23849960687669061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smtClean="0"/>
                      <a:t>Hydrogen</a:t>
                    </a:r>
                    <a:r>
                      <a:rPr lang="en-US" sz="1400" dirty="0"/>
                      <a:t>
</a:t>
                    </a:r>
                    <a:r>
                      <a:rPr lang="en-US" sz="1400" dirty="0" smtClean="0"/>
                      <a:t>10%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0.23772734862055594"/>
                  <c:y val="0.11494089806289762"/>
                </c:manualLayout>
              </c:layout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en-US" dirty="0" smtClean="0"/>
                      <a:t>Nitrogen</a:t>
                    </a:r>
                    <a:r>
                      <a:rPr lang="en-US" dirty="0"/>
                      <a:t>
</a:t>
                    </a:r>
                    <a:r>
                      <a:rPr lang="en-US" dirty="0" smtClean="0"/>
                      <a:t>2.6%</a:t>
                    </a:r>
                    <a:endParaRPr lang="en-US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0.32582020149832086"/>
                  <c:y val="-7.4561041567829833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Calcium
</a:t>
                    </a:r>
                    <a:r>
                      <a:rPr lang="en-US" sz="1400" dirty="0" smtClean="0"/>
                      <a:t>1.1%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0.37682959319105308"/>
                  <c:y val="5.4631673834421871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Phosphorus
</a:t>
                    </a:r>
                    <a:r>
                      <a:rPr lang="en-US" sz="1400" dirty="0" smtClean="0"/>
                      <a:t>1.1%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0.23108538177444726"/>
                  <c:y val="0.22628732520585865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Other
</a:t>
                    </a:r>
                    <a:r>
                      <a:rPr lang="en-US" sz="1400" dirty="0" smtClean="0"/>
                      <a:t>0.9%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Sheet1!$A$2:$A$8</c:f>
              <c:strCache>
                <c:ptCount val="7"/>
                <c:pt idx="0">
                  <c:v>Oxygen</c:v>
                </c:pt>
                <c:pt idx="1">
                  <c:v>Carbon</c:v>
                </c:pt>
                <c:pt idx="2">
                  <c:v>Hydrogen</c:v>
                </c:pt>
                <c:pt idx="3">
                  <c:v>Nitrogen</c:v>
                </c:pt>
                <c:pt idx="4">
                  <c:v>Calcium</c:v>
                </c:pt>
                <c:pt idx="5">
                  <c:v>Phosphorus</c:v>
                </c:pt>
                <c:pt idx="6">
                  <c:v>Other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61</c:v>
                </c:pt>
                <c:pt idx="1">
                  <c:v>23</c:v>
                </c:pt>
                <c:pt idx="2">
                  <c:v>10</c:v>
                </c:pt>
                <c:pt idx="3">
                  <c:v>2.6</c:v>
                </c:pt>
                <c:pt idx="4">
                  <c:v>1.4</c:v>
                </c:pt>
                <c:pt idx="5">
                  <c:v>1.1000000000000001</c:v>
                </c:pt>
                <c:pt idx="6">
                  <c:v>0.9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2" Type="http://schemas.openxmlformats.org/officeDocument/2006/relationships/image" Target="../media/image83.wmf"/><Relationship Id="rId1" Type="http://schemas.openxmlformats.org/officeDocument/2006/relationships/image" Target="../media/image82.wmf"/><Relationship Id="rId6" Type="http://schemas.openxmlformats.org/officeDocument/2006/relationships/image" Target="../media/image87.wmf"/><Relationship Id="rId5" Type="http://schemas.openxmlformats.org/officeDocument/2006/relationships/image" Target="../media/image86.wmf"/><Relationship Id="rId4" Type="http://schemas.openxmlformats.org/officeDocument/2006/relationships/image" Target="../media/image85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1.wmf"/><Relationship Id="rId2" Type="http://schemas.openxmlformats.org/officeDocument/2006/relationships/image" Target="../media/image90.wmf"/><Relationship Id="rId1" Type="http://schemas.openxmlformats.org/officeDocument/2006/relationships/image" Target="../media/image89.wmf"/><Relationship Id="rId4" Type="http://schemas.openxmlformats.org/officeDocument/2006/relationships/image" Target="../media/image92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3.wmf"/><Relationship Id="rId2" Type="http://schemas.openxmlformats.org/officeDocument/2006/relationships/image" Target="../media/image76.wmf"/><Relationship Id="rId1" Type="http://schemas.openxmlformats.org/officeDocument/2006/relationships/image" Target="../media/image75.wmf"/><Relationship Id="rId5" Type="http://schemas.openxmlformats.org/officeDocument/2006/relationships/image" Target="../media/image95.wmf"/><Relationship Id="rId4" Type="http://schemas.openxmlformats.org/officeDocument/2006/relationships/image" Target="../media/image94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98.wmf"/><Relationship Id="rId2" Type="http://schemas.openxmlformats.org/officeDocument/2006/relationships/image" Target="../media/image97.wmf"/><Relationship Id="rId1" Type="http://schemas.openxmlformats.org/officeDocument/2006/relationships/image" Target="../media/image96.wmf"/><Relationship Id="rId5" Type="http://schemas.openxmlformats.org/officeDocument/2006/relationships/image" Target="../media/image100.wmf"/><Relationship Id="rId4" Type="http://schemas.openxmlformats.org/officeDocument/2006/relationships/image" Target="../media/image99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wmf"/><Relationship Id="rId1" Type="http://schemas.openxmlformats.org/officeDocument/2006/relationships/image" Target="../media/image101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wmf"/><Relationship Id="rId1" Type="http://schemas.openxmlformats.org/officeDocument/2006/relationships/image" Target="../media/image103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7" Type="http://schemas.openxmlformats.org/officeDocument/2006/relationships/image" Target="../media/image31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6" Type="http://schemas.openxmlformats.org/officeDocument/2006/relationships/image" Target="../media/image30.wmf"/><Relationship Id="rId5" Type="http://schemas.openxmlformats.org/officeDocument/2006/relationships/image" Target="../media/image29.wmf"/><Relationship Id="rId4" Type="http://schemas.openxmlformats.org/officeDocument/2006/relationships/image" Target="../media/image28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7" Type="http://schemas.openxmlformats.org/officeDocument/2006/relationships/image" Target="../media/image74.wmf"/><Relationship Id="rId2" Type="http://schemas.openxmlformats.org/officeDocument/2006/relationships/image" Target="../media/image69.wmf"/><Relationship Id="rId1" Type="http://schemas.openxmlformats.org/officeDocument/2006/relationships/image" Target="../media/image68.wmf"/><Relationship Id="rId6" Type="http://schemas.openxmlformats.org/officeDocument/2006/relationships/image" Target="../media/image73.wmf"/><Relationship Id="rId5" Type="http://schemas.openxmlformats.org/officeDocument/2006/relationships/image" Target="../media/image72.wmf"/><Relationship Id="rId4" Type="http://schemas.openxmlformats.org/officeDocument/2006/relationships/image" Target="../media/image71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7" Type="http://schemas.openxmlformats.org/officeDocument/2006/relationships/image" Target="../media/image81.wmf"/><Relationship Id="rId2" Type="http://schemas.openxmlformats.org/officeDocument/2006/relationships/image" Target="../media/image76.wmf"/><Relationship Id="rId1" Type="http://schemas.openxmlformats.org/officeDocument/2006/relationships/image" Target="../media/image75.wmf"/><Relationship Id="rId6" Type="http://schemas.openxmlformats.org/officeDocument/2006/relationships/image" Target="../media/image80.wmf"/><Relationship Id="rId5" Type="http://schemas.openxmlformats.org/officeDocument/2006/relationships/image" Target="../media/image79.wmf"/><Relationship Id="rId4" Type="http://schemas.openxmlformats.org/officeDocument/2006/relationships/image" Target="../media/image7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716" cy="461331"/>
          </a:xfrm>
          <a:prstGeom prst="rect">
            <a:avLst/>
          </a:prstGeom>
        </p:spPr>
        <p:txBody>
          <a:bodyPr vert="horz" lIns="90507" tIns="45254" rIns="90507" bIns="4525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917" y="0"/>
            <a:ext cx="3004716" cy="461331"/>
          </a:xfrm>
          <a:prstGeom prst="rect">
            <a:avLst/>
          </a:prstGeom>
        </p:spPr>
        <p:txBody>
          <a:bodyPr vert="horz" lIns="90507" tIns="45254" rIns="90507" bIns="45254" rtlCol="0"/>
          <a:lstStyle>
            <a:lvl1pPr algn="r">
              <a:defRPr sz="1200"/>
            </a:lvl1pPr>
          </a:lstStyle>
          <a:p>
            <a:fld id="{6C3AE567-E13E-4492-932F-732F5FB7FEFE}" type="datetimeFigureOut">
              <a:rPr lang="en-US" smtClean="0"/>
              <a:t>12/26/2013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69995"/>
            <a:ext cx="3004716" cy="461331"/>
          </a:xfrm>
          <a:prstGeom prst="rect">
            <a:avLst/>
          </a:prstGeom>
        </p:spPr>
        <p:txBody>
          <a:bodyPr vert="horz" lIns="90507" tIns="45254" rIns="90507" bIns="4525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917" y="8769995"/>
            <a:ext cx="3004716" cy="461331"/>
          </a:xfrm>
          <a:prstGeom prst="rect">
            <a:avLst/>
          </a:prstGeom>
        </p:spPr>
        <p:txBody>
          <a:bodyPr vert="horz" lIns="90507" tIns="45254" rIns="90507" bIns="45254" rtlCol="0" anchor="b"/>
          <a:lstStyle>
            <a:lvl1pPr algn="r">
              <a:defRPr sz="1200"/>
            </a:lvl1pPr>
          </a:lstStyle>
          <a:p>
            <a:fld id="{B42C2963-2FDD-4F6A-B37F-6627E82D7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696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645"/>
          </a:xfrm>
          <a:prstGeom prst="rect">
            <a:avLst/>
          </a:prstGeom>
        </p:spPr>
        <p:txBody>
          <a:bodyPr vert="horz" lIns="92372" tIns="46186" rIns="92372" bIns="4618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6" y="0"/>
            <a:ext cx="3004820" cy="461645"/>
          </a:xfrm>
          <a:prstGeom prst="rect">
            <a:avLst/>
          </a:prstGeom>
        </p:spPr>
        <p:txBody>
          <a:bodyPr vert="horz" lIns="92372" tIns="46186" rIns="92372" bIns="46186" rtlCol="0"/>
          <a:lstStyle>
            <a:lvl1pPr algn="r">
              <a:defRPr sz="1200"/>
            </a:lvl1pPr>
          </a:lstStyle>
          <a:p>
            <a:fld id="{8E631BD2-A38F-AB43-8E3C-D6E30D15DDFF}" type="datetimeFigureOut">
              <a:rPr lang="en-US" smtClean="0"/>
              <a:pPr/>
              <a:t>12/26/2013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8875" y="692150"/>
            <a:ext cx="4616450" cy="3462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72" tIns="46186" rIns="92372" bIns="4618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85628"/>
            <a:ext cx="5547360" cy="4154805"/>
          </a:xfrm>
          <a:prstGeom prst="rect">
            <a:avLst/>
          </a:prstGeom>
        </p:spPr>
        <p:txBody>
          <a:bodyPr vert="horz" lIns="92372" tIns="46186" rIns="92372" bIns="4618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9653"/>
            <a:ext cx="3004820" cy="461645"/>
          </a:xfrm>
          <a:prstGeom prst="rect">
            <a:avLst/>
          </a:prstGeom>
        </p:spPr>
        <p:txBody>
          <a:bodyPr vert="horz" lIns="92372" tIns="46186" rIns="92372" bIns="4618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6" y="8769653"/>
            <a:ext cx="3004820" cy="461645"/>
          </a:xfrm>
          <a:prstGeom prst="rect">
            <a:avLst/>
          </a:prstGeom>
        </p:spPr>
        <p:txBody>
          <a:bodyPr vert="horz" lIns="92372" tIns="46186" rIns="92372" bIns="46186" rtlCol="0" anchor="b"/>
          <a:lstStyle>
            <a:lvl1pPr algn="r">
              <a:defRPr sz="1200"/>
            </a:lvl1pPr>
          </a:lstStyle>
          <a:p>
            <a:fld id="{09CDDE94-6B71-B14C-BD69-E1245FCC2E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44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Title</a:t>
            </a:r>
            <a:r>
              <a:rPr lang="en-US" baseline="0" dirty="0" smtClean="0"/>
              <a:t> Page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Is</a:t>
            </a:r>
            <a:r>
              <a:rPr lang="en-US" baseline="0" dirty="0" smtClean="0"/>
              <a:t> the statement in green correct</a:t>
            </a:r>
            <a:r>
              <a:rPr lang="en-US" baseline="0" dirty="0" smtClean="0"/>
              <a:t>? If we linearly polarized gammas, do we need also to measure the alpha-carbon angular distribution or only E1 contributes. What about right-handed or left-handed circularly polarized gammas? At JLab Injector we can produce left-handed or right-handed gammas (our electron beam in linearly polarized). To produce linear polarized gammas, we need to use a crystal radiator.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Looking</a:t>
            </a:r>
            <a:r>
              <a:rPr lang="en-US" baseline="0" dirty="0" smtClean="0"/>
              <a:t> at the number of gammas we will have (slide 37), we will need to be insensitive to gamma-rays by at least 1 part in 10^15. Should I change the number to 10^15 instead of 10^11?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 we have a similar figure for N2O?</a:t>
            </a:r>
          </a:p>
          <a:p>
            <a:r>
              <a:rPr lang="en-US" dirty="0" smtClean="0"/>
              <a:t>The</a:t>
            </a:r>
            <a:r>
              <a:rPr lang="en-US" baseline="0" dirty="0" smtClean="0"/>
              <a:t> </a:t>
            </a:r>
            <a:r>
              <a:rPr lang="en-US" baseline="0" dirty="0" smtClean="0"/>
              <a:t>superheat is changed by changing the pressure not the temperature.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Is</a:t>
            </a:r>
            <a:r>
              <a:rPr lang="en-US" baseline="0" dirty="0" smtClean="0"/>
              <a:t> that a writing on the glass?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 we have a similar figure for N2O?</a:t>
            </a:r>
          </a:p>
          <a:p>
            <a:r>
              <a:rPr lang="en-US" dirty="0" smtClean="0"/>
              <a:t>Are</a:t>
            </a:r>
            <a:r>
              <a:rPr lang="en-US" baseline="0" dirty="0" smtClean="0"/>
              <a:t> we going to allow alphas to generate bubbles or only heavier ions? This may affect the acoustic discrimination, see next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audio files are from</a:t>
            </a:r>
            <a:r>
              <a:rPr lang="en-US" baseline="0" dirty="0" smtClean="0"/>
              <a:t> </a:t>
            </a:r>
            <a:r>
              <a:rPr lang="en-US" dirty="0" smtClean="0"/>
              <a:t> http://www-coupp.fnal.gov/public/publications/publication.html</a:t>
            </a:r>
          </a:p>
          <a:p>
            <a:r>
              <a:rPr lang="en-US" dirty="0" smtClean="0"/>
              <a:t>What</a:t>
            </a:r>
            <a:r>
              <a:rPr lang="en-US" baseline="0" dirty="0" smtClean="0"/>
              <a:t> </a:t>
            </a:r>
            <a:r>
              <a:rPr lang="en-US" baseline="0" dirty="0" smtClean="0"/>
              <a:t>about proton events, </a:t>
            </a:r>
            <a:r>
              <a:rPr lang="en-US" baseline="0" dirty="0" err="1" smtClean="0"/>
              <a:t>i.e</a:t>
            </a:r>
            <a:r>
              <a:rPr lang="en-US" baseline="0" dirty="0" smtClean="0"/>
              <a:t>, (</a:t>
            </a:r>
            <a:r>
              <a:rPr lang="en-US" baseline="0" dirty="0" err="1" smtClean="0"/>
              <a:t>g,p</a:t>
            </a:r>
            <a:r>
              <a:rPr lang="en-US" baseline="0" dirty="0" smtClean="0"/>
              <a:t>)?</a:t>
            </a:r>
          </a:p>
          <a:p>
            <a:r>
              <a:rPr lang="en-US" baseline="0" dirty="0" smtClean="0"/>
              <a:t>When we talk about neutrons, we only worry about elastic scattering (?). What about inelastic scattering or neutron </a:t>
            </a:r>
            <a:r>
              <a:rPr lang="en-US" baseline="0" dirty="0" err="1" smtClean="0"/>
              <a:t>absoption</a:t>
            </a:r>
            <a:r>
              <a:rPr lang="en-US" baseline="0" dirty="0" smtClean="0"/>
              <a:t>? </a:t>
            </a:r>
          </a:p>
          <a:p>
            <a:r>
              <a:rPr lang="en-US" baseline="0" dirty="0" smtClean="0"/>
              <a:t>These neutrons are fast, i.e., energy range of few MeV.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Is</a:t>
            </a:r>
            <a:r>
              <a:rPr lang="en-US" baseline="0" dirty="0" smtClean="0"/>
              <a:t> it possible to get the Thresholds calculated at </a:t>
            </a:r>
            <a:r>
              <a:rPr lang="en-US" baseline="0" dirty="0" err="1" smtClean="0"/>
              <a:t>Eg</a:t>
            </a:r>
            <a:r>
              <a:rPr lang="en-US" baseline="0" dirty="0" smtClean="0"/>
              <a:t>=9.7 MeV.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</a:t>
            </a:r>
            <a:r>
              <a:rPr lang="en-US" baseline="0" dirty="0" smtClean="0"/>
              <a:t>s that a wire in the background of the bubble photo on the left?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Calculate</a:t>
            </a:r>
            <a:r>
              <a:rPr lang="en-US" baseline="0" dirty="0" smtClean="0"/>
              <a:t> the Bremsstrahlung spectrum for HIGS beam using </a:t>
            </a:r>
            <a:r>
              <a:rPr lang="en-US" baseline="0" dirty="0" smtClean="0"/>
              <a:t>GEANT4</a:t>
            </a:r>
          </a:p>
          <a:p>
            <a:r>
              <a:rPr lang="en-US" baseline="0" dirty="0" smtClean="0"/>
              <a:t>If it is neutron background then we can acoustic signal. This background is real events but produced by gammas at higher energies?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</a:t>
            </a:r>
            <a:r>
              <a:rPr lang="en-US" baseline="0" dirty="0" smtClean="0"/>
              <a:t> the bubble in N2O rises? But not in C4F10. And why the liquid is cloudy for N2O? What was the buffer liquid?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</a:t>
            </a:r>
            <a:r>
              <a:rPr lang="en-US" baseline="0" dirty="0" smtClean="0"/>
              <a:t> about (</a:t>
            </a:r>
            <a:r>
              <a:rPr lang="en-US" baseline="0" dirty="0" err="1" smtClean="0"/>
              <a:t>g,p</a:t>
            </a:r>
            <a:r>
              <a:rPr lang="en-US" baseline="0" dirty="0" smtClean="0"/>
              <a:t>) events?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Add</a:t>
            </a:r>
            <a:r>
              <a:rPr lang="en-US" baseline="0" smtClean="0"/>
              <a:t> </a:t>
            </a:r>
            <a:r>
              <a:rPr lang="en-US" baseline="0" smtClean="0"/>
              <a:t>a better GEANT4 </a:t>
            </a:r>
            <a:r>
              <a:rPr lang="en-US" baseline="0" dirty="0" smtClean="0"/>
              <a:t>geometry figure.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</a:t>
            </a:r>
            <a:r>
              <a:rPr lang="en-US" baseline="0" dirty="0" smtClean="0"/>
              <a:t> Pie Chart of “Universe” is not taking decimal numbers</a:t>
            </a:r>
            <a:r>
              <a:rPr lang="en-US" baseline="0" dirty="0" smtClean="0"/>
              <a:t>. Still need to fix.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Are</a:t>
            </a:r>
            <a:r>
              <a:rPr lang="en-US" baseline="0" dirty="0" smtClean="0"/>
              <a:t> these the correct T and P for N2O?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Is</a:t>
            </a:r>
            <a:r>
              <a:rPr lang="en-US" baseline="0" dirty="0" smtClean="0"/>
              <a:t> the schedule too aggressive, I need a realistic timeline?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Explain</a:t>
            </a:r>
            <a:r>
              <a:rPr lang="en-US" baseline="0" dirty="0" smtClean="0"/>
              <a:t> the Be dip and C/O ratio.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Accelerator</a:t>
            </a:r>
            <a:r>
              <a:rPr lang="en-US" baseline="0" dirty="0" smtClean="0"/>
              <a:t> is paying for magnet and Hall Probe System.</a:t>
            </a:r>
          </a:p>
          <a:p>
            <a:r>
              <a:rPr lang="en-US" baseline="0" dirty="0" smtClean="0"/>
              <a:t>Accelerator will pay for Fast Valve and its electronics.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67175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</a:t>
            </a:r>
            <a:r>
              <a:rPr lang="en-US" baseline="0" dirty="0" smtClean="0"/>
              <a:t> acoustic signal will suppress neutron events (?). What is the expected background from 3-alpha? </a:t>
            </a:r>
            <a:r>
              <a:rPr lang="en-US" baseline="0" dirty="0" smtClean="0"/>
              <a:t>I need the 3-alpha cross section.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GANDI</a:t>
            </a:r>
            <a:r>
              <a:rPr lang="en-US" baseline="0" dirty="0" smtClean="0"/>
              <a:t> is written in German, the reference is on the wiki.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A2C9F-9CBA-4C4C-9068-FF8194B9579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736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3DB23-3FF7-417E-878C-5B502AF6121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507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CF296-4107-4DA2-A408-9B889D5A1D5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388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0925-8F2D-4BE4-9A1C-851B1FE8F4C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090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C54AE-707A-4482-9C6B-3E9C37AA78E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560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5445-81F9-48C4-A64B-5F11EBE3A00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826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ED73-E04F-439D-9ED5-EEA9DD2C137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443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86264-AD96-43FE-A18B-2C7997756DB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059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F5A49-054C-4502-BE41-B1CD2B580C3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163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3F9A8-A1D7-44B8-B4EB-70B6B506624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73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8EDA3-819F-4AEE-8AE4-34D228168B7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952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B6D7D-CA91-4CF6-9131-BE8E9AF3A89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021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10" Type="http://schemas.openxmlformats.org/officeDocument/2006/relationships/image" Target="../media/image22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7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13" Type="http://schemas.openxmlformats.org/officeDocument/2006/relationships/oleObject" Target="../embeddings/oleObject12.bin"/><Relationship Id="rId18" Type="http://schemas.openxmlformats.org/officeDocument/2006/relationships/image" Target="../media/image31.wmf"/><Relationship Id="rId3" Type="http://schemas.openxmlformats.org/officeDocument/2006/relationships/notesSlide" Target="../notesSlides/notesSlide11.xml"/><Relationship Id="rId7" Type="http://schemas.openxmlformats.org/officeDocument/2006/relationships/oleObject" Target="../embeddings/oleObject9.bin"/><Relationship Id="rId12" Type="http://schemas.openxmlformats.org/officeDocument/2006/relationships/image" Target="../media/image28.wmf"/><Relationship Id="rId17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0.w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25.wmf"/><Relationship Id="rId11" Type="http://schemas.openxmlformats.org/officeDocument/2006/relationships/oleObject" Target="../embeddings/oleObject11.bin"/><Relationship Id="rId5" Type="http://schemas.openxmlformats.org/officeDocument/2006/relationships/oleObject" Target="../embeddings/oleObject8.bin"/><Relationship Id="rId15" Type="http://schemas.openxmlformats.org/officeDocument/2006/relationships/oleObject" Target="../embeddings/oleObject13.bin"/><Relationship Id="rId10" Type="http://schemas.openxmlformats.org/officeDocument/2006/relationships/image" Target="../media/image27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10.bin"/><Relationship Id="rId14" Type="http://schemas.openxmlformats.org/officeDocument/2006/relationships/image" Target="../media/image29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5.bin"/><Relationship Id="rId11" Type="http://schemas.openxmlformats.org/officeDocument/2006/relationships/image" Target="../media/image38.wmf"/><Relationship Id="rId5" Type="http://schemas.openxmlformats.org/officeDocument/2006/relationships/image" Target="../media/image39.png"/><Relationship Id="rId10" Type="http://schemas.openxmlformats.org/officeDocument/2006/relationships/oleObject" Target="../embeddings/oleObject17.bin"/><Relationship Id="rId4" Type="http://schemas.openxmlformats.org/officeDocument/2006/relationships/image" Target="../media/image2.jpeg"/><Relationship Id="rId9" Type="http://schemas.openxmlformats.org/officeDocument/2006/relationships/image" Target="../media/image37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microsoft.com/office/2007/relationships/media" Target="../media/media2.wav"/><Relationship Id="rId7" Type="http://schemas.openxmlformats.org/officeDocument/2006/relationships/image" Target="../media/image2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2.png"/><Relationship Id="rId4" Type="http://schemas.openxmlformats.org/officeDocument/2006/relationships/audio" Target="../media/media2.wav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iki.jlab.org/ciswiki/index.php/Bubble_Chamber" TargetMode="External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wmf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2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6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61.jpg"/><Relationship Id="rId4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gif"/><Relationship Id="rId4" Type="http://schemas.openxmlformats.org/officeDocument/2006/relationships/image" Target="../media/image65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13" Type="http://schemas.openxmlformats.org/officeDocument/2006/relationships/oleObject" Target="../embeddings/oleObject23.bin"/><Relationship Id="rId18" Type="http://schemas.openxmlformats.org/officeDocument/2006/relationships/image" Target="../media/image74.wmf"/><Relationship Id="rId3" Type="http://schemas.openxmlformats.org/officeDocument/2006/relationships/notesSlide" Target="../notesSlides/notesSlide34.xml"/><Relationship Id="rId7" Type="http://schemas.openxmlformats.org/officeDocument/2006/relationships/oleObject" Target="../embeddings/oleObject20.bin"/><Relationship Id="rId12" Type="http://schemas.openxmlformats.org/officeDocument/2006/relationships/image" Target="../media/image71.wmf"/><Relationship Id="rId17" Type="http://schemas.openxmlformats.org/officeDocument/2006/relationships/oleObject" Target="../embeddings/oleObject25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3.wmf"/><Relationship Id="rId1" Type="http://schemas.openxmlformats.org/officeDocument/2006/relationships/vmlDrawing" Target="../drawings/vmlDrawing8.vml"/><Relationship Id="rId6" Type="http://schemas.openxmlformats.org/officeDocument/2006/relationships/image" Target="../media/image68.wmf"/><Relationship Id="rId11" Type="http://schemas.openxmlformats.org/officeDocument/2006/relationships/oleObject" Target="../embeddings/oleObject22.bin"/><Relationship Id="rId5" Type="http://schemas.openxmlformats.org/officeDocument/2006/relationships/oleObject" Target="../embeddings/oleObject19.bin"/><Relationship Id="rId15" Type="http://schemas.openxmlformats.org/officeDocument/2006/relationships/oleObject" Target="../embeddings/oleObject24.bin"/><Relationship Id="rId10" Type="http://schemas.openxmlformats.org/officeDocument/2006/relationships/image" Target="../media/image70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21.bin"/><Relationship Id="rId14" Type="http://schemas.openxmlformats.org/officeDocument/2006/relationships/image" Target="../media/image72.w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wmf"/><Relationship Id="rId13" Type="http://schemas.openxmlformats.org/officeDocument/2006/relationships/oleObject" Target="../embeddings/oleObject30.bin"/><Relationship Id="rId18" Type="http://schemas.openxmlformats.org/officeDocument/2006/relationships/image" Target="../media/image81.wmf"/><Relationship Id="rId3" Type="http://schemas.openxmlformats.org/officeDocument/2006/relationships/notesSlide" Target="../notesSlides/notesSlide35.xml"/><Relationship Id="rId7" Type="http://schemas.openxmlformats.org/officeDocument/2006/relationships/oleObject" Target="../embeddings/oleObject27.bin"/><Relationship Id="rId12" Type="http://schemas.openxmlformats.org/officeDocument/2006/relationships/image" Target="../media/image78.wmf"/><Relationship Id="rId17" Type="http://schemas.openxmlformats.org/officeDocument/2006/relationships/oleObject" Target="../embeddings/oleObject32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0.wmf"/><Relationship Id="rId1" Type="http://schemas.openxmlformats.org/officeDocument/2006/relationships/vmlDrawing" Target="../drawings/vmlDrawing9.vml"/><Relationship Id="rId6" Type="http://schemas.openxmlformats.org/officeDocument/2006/relationships/image" Target="../media/image75.wmf"/><Relationship Id="rId11" Type="http://schemas.openxmlformats.org/officeDocument/2006/relationships/oleObject" Target="../embeddings/oleObject29.bin"/><Relationship Id="rId5" Type="http://schemas.openxmlformats.org/officeDocument/2006/relationships/oleObject" Target="../embeddings/oleObject26.bin"/><Relationship Id="rId15" Type="http://schemas.openxmlformats.org/officeDocument/2006/relationships/oleObject" Target="../embeddings/oleObject31.bin"/><Relationship Id="rId10" Type="http://schemas.openxmlformats.org/officeDocument/2006/relationships/image" Target="../media/image77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28.bin"/><Relationship Id="rId14" Type="http://schemas.openxmlformats.org/officeDocument/2006/relationships/image" Target="../media/image79.w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wmf"/><Relationship Id="rId13" Type="http://schemas.openxmlformats.org/officeDocument/2006/relationships/oleObject" Target="../embeddings/oleObject37.bin"/><Relationship Id="rId3" Type="http://schemas.openxmlformats.org/officeDocument/2006/relationships/notesSlide" Target="../notesSlides/notesSlide36.xml"/><Relationship Id="rId7" Type="http://schemas.openxmlformats.org/officeDocument/2006/relationships/oleObject" Target="../embeddings/oleObject34.bin"/><Relationship Id="rId12" Type="http://schemas.openxmlformats.org/officeDocument/2006/relationships/image" Target="../media/image85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7.wmf"/><Relationship Id="rId1" Type="http://schemas.openxmlformats.org/officeDocument/2006/relationships/vmlDrawing" Target="../drawings/vmlDrawing10.vml"/><Relationship Id="rId6" Type="http://schemas.openxmlformats.org/officeDocument/2006/relationships/image" Target="../media/image82.wmf"/><Relationship Id="rId11" Type="http://schemas.openxmlformats.org/officeDocument/2006/relationships/oleObject" Target="../embeddings/oleObject36.bin"/><Relationship Id="rId5" Type="http://schemas.openxmlformats.org/officeDocument/2006/relationships/oleObject" Target="../embeddings/oleObject33.bin"/><Relationship Id="rId15" Type="http://schemas.openxmlformats.org/officeDocument/2006/relationships/oleObject" Target="../embeddings/oleObject38.bin"/><Relationship Id="rId10" Type="http://schemas.openxmlformats.org/officeDocument/2006/relationships/image" Target="../media/image84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35.bin"/><Relationship Id="rId14" Type="http://schemas.openxmlformats.org/officeDocument/2006/relationships/image" Target="../media/image86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88.wmf"/><Relationship Id="rId5" Type="http://schemas.openxmlformats.org/officeDocument/2006/relationships/oleObject" Target="../embeddings/oleObject39.bin"/><Relationship Id="rId4" Type="http://schemas.openxmlformats.org/officeDocument/2006/relationships/image" Target="../media/image2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wmf"/><Relationship Id="rId3" Type="http://schemas.openxmlformats.org/officeDocument/2006/relationships/notesSlide" Target="../notesSlides/notesSlide38.xml"/><Relationship Id="rId7" Type="http://schemas.openxmlformats.org/officeDocument/2006/relationships/oleObject" Target="../embeddings/oleObject41.bin"/><Relationship Id="rId12" Type="http://schemas.openxmlformats.org/officeDocument/2006/relationships/image" Target="../media/image9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89.wmf"/><Relationship Id="rId11" Type="http://schemas.openxmlformats.org/officeDocument/2006/relationships/oleObject" Target="../embeddings/oleObject43.bin"/><Relationship Id="rId5" Type="http://schemas.openxmlformats.org/officeDocument/2006/relationships/oleObject" Target="../embeddings/oleObject40.bin"/><Relationship Id="rId10" Type="http://schemas.openxmlformats.org/officeDocument/2006/relationships/image" Target="../media/image91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42.bin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wmf"/><Relationship Id="rId13" Type="http://schemas.openxmlformats.org/officeDocument/2006/relationships/oleObject" Target="../embeddings/oleObject48.bin"/><Relationship Id="rId3" Type="http://schemas.openxmlformats.org/officeDocument/2006/relationships/notesSlide" Target="../notesSlides/notesSlide39.xml"/><Relationship Id="rId7" Type="http://schemas.openxmlformats.org/officeDocument/2006/relationships/oleObject" Target="../embeddings/oleObject45.bin"/><Relationship Id="rId12" Type="http://schemas.openxmlformats.org/officeDocument/2006/relationships/image" Target="../media/image9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75.wmf"/><Relationship Id="rId11" Type="http://schemas.openxmlformats.org/officeDocument/2006/relationships/oleObject" Target="../embeddings/oleObject47.bin"/><Relationship Id="rId5" Type="http://schemas.openxmlformats.org/officeDocument/2006/relationships/oleObject" Target="../embeddings/oleObject44.bin"/><Relationship Id="rId10" Type="http://schemas.openxmlformats.org/officeDocument/2006/relationships/image" Target="../media/image93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46.bin"/><Relationship Id="rId14" Type="http://schemas.openxmlformats.org/officeDocument/2006/relationships/image" Target="../media/image95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wmf"/><Relationship Id="rId13" Type="http://schemas.openxmlformats.org/officeDocument/2006/relationships/oleObject" Target="../embeddings/oleObject53.bin"/><Relationship Id="rId3" Type="http://schemas.openxmlformats.org/officeDocument/2006/relationships/notesSlide" Target="../notesSlides/notesSlide40.xml"/><Relationship Id="rId7" Type="http://schemas.openxmlformats.org/officeDocument/2006/relationships/oleObject" Target="../embeddings/oleObject50.bin"/><Relationship Id="rId12" Type="http://schemas.openxmlformats.org/officeDocument/2006/relationships/image" Target="../media/image9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96.wmf"/><Relationship Id="rId11" Type="http://schemas.openxmlformats.org/officeDocument/2006/relationships/oleObject" Target="../embeddings/oleObject52.bin"/><Relationship Id="rId5" Type="http://schemas.openxmlformats.org/officeDocument/2006/relationships/oleObject" Target="../embeddings/oleObject49.bin"/><Relationship Id="rId10" Type="http://schemas.openxmlformats.org/officeDocument/2006/relationships/image" Target="../media/image98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51.bin"/><Relationship Id="rId14" Type="http://schemas.openxmlformats.org/officeDocument/2006/relationships/image" Target="../media/image100.w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wmf"/><Relationship Id="rId3" Type="http://schemas.openxmlformats.org/officeDocument/2006/relationships/notesSlide" Target="../notesSlides/notesSlide41.xml"/><Relationship Id="rId7" Type="http://schemas.openxmlformats.org/officeDocument/2006/relationships/oleObject" Target="../embeddings/oleObject5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01.wmf"/><Relationship Id="rId5" Type="http://schemas.openxmlformats.org/officeDocument/2006/relationships/oleObject" Target="../embeddings/oleObject54.bin"/><Relationship Id="rId4" Type="http://schemas.openxmlformats.org/officeDocument/2006/relationships/image" Target="../media/image2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wmf"/><Relationship Id="rId3" Type="http://schemas.openxmlformats.org/officeDocument/2006/relationships/notesSlide" Target="../notesSlides/notesSlide42.xml"/><Relationship Id="rId7" Type="http://schemas.openxmlformats.org/officeDocument/2006/relationships/oleObject" Target="../embeddings/oleObject5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03.wmf"/><Relationship Id="rId5" Type="http://schemas.openxmlformats.org/officeDocument/2006/relationships/oleObject" Target="../embeddings/oleObject56.bin"/><Relationship Id="rId4" Type="http://schemas.openxmlformats.org/officeDocument/2006/relationships/image" Target="../media/image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gif"/><Relationship Id="rId4" Type="http://schemas.openxmlformats.org/officeDocument/2006/relationships/image" Target="../media/image107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gif"/><Relationship Id="rId5" Type="http://schemas.openxmlformats.org/officeDocument/2006/relationships/image" Target="../media/image110.gif"/><Relationship Id="rId4" Type="http://schemas.openxmlformats.org/officeDocument/2006/relationships/image" Target="../media/image109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gif"/><Relationship Id="rId4" Type="http://schemas.openxmlformats.org/officeDocument/2006/relationships/image" Target="../media/image112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0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gif"/><Relationship Id="rId5" Type="http://schemas.openxmlformats.org/officeDocument/2006/relationships/image" Target="../media/image116.gif"/><Relationship Id="rId4" Type="http://schemas.openxmlformats.org/officeDocument/2006/relationships/image" Target="../media/image115.g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5.jpeg"/><Relationship Id="rId5" Type="http://schemas.openxmlformats.org/officeDocument/2006/relationships/image" Target="../media/image13.jpeg"/><Relationship Id="rId10" Type="http://schemas.openxmlformats.org/officeDocument/2006/relationships/image" Target="../media/image14.png"/><Relationship Id="rId4" Type="http://schemas.openxmlformats.org/officeDocument/2006/relationships/image" Target="../media/image2.jpe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4.bin"/><Relationship Id="rId10" Type="http://schemas.openxmlformats.org/officeDocument/2006/relationships/image" Target="../media/image19.gif"/><Relationship Id="rId4" Type="http://schemas.openxmlformats.org/officeDocument/2006/relationships/image" Target="../media/image2.jpeg"/><Relationship Id="rId9" Type="http://schemas.openxmlformats.org/officeDocument/2006/relationships/image" Target="../media/image1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0669" y="2383729"/>
            <a:ext cx="8369542" cy="100737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2F4D8E"/>
                </a:solidFill>
              </a:rPr>
              <a:t>Measurement </a:t>
            </a:r>
            <a:r>
              <a:rPr lang="en-US" sz="2800" dirty="0">
                <a:solidFill>
                  <a:srgbClr val="2F4D8E"/>
                </a:solidFill>
              </a:rPr>
              <a:t>of </a:t>
            </a:r>
            <a:r>
              <a:rPr lang="en-US" sz="2800" baseline="30000" dirty="0" smtClean="0">
                <a:solidFill>
                  <a:srgbClr val="2F4D8E"/>
                </a:solidFill>
              </a:rPr>
              <a:t>16</a:t>
            </a:r>
            <a:r>
              <a:rPr lang="en-US" sz="2800" dirty="0" smtClean="0">
                <a:solidFill>
                  <a:srgbClr val="2F4D8E"/>
                </a:solidFill>
              </a:rPr>
              <a:t>O</a:t>
            </a:r>
            <a:r>
              <a:rPr lang="en-US" sz="2800" dirty="0" smtClean="0">
                <a:solidFill>
                  <a:srgbClr val="2F4D8E"/>
                </a:solidFill>
                <a:latin typeface="Symbol" panose="05050102010706020507" pitchFamily="18" charset="2"/>
              </a:rPr>
              <a:t>(g</a:t>
            </a:r>
            <a:r>
              <a:rPr lang="en-US" sz="2800" dirty="0" smtClean="0">
                <a:solidFill>
                  <a:srgbClr val="2F4D8E"/>
                </a:solidFill>
              </a:rPr>
              <a:t>,</a:t>
            </a:r>
            <a:r>
              <a:rPr lang="en-US" sz="2800" dirty="0" smtClean="0">
                <a:solidFill>
                  <a:srgbClr val="2F4D8E"/>
                </a:solidFill>
                <a:latin typeface="Symbol" panose="05050102010706020507" pitchFamily="18" charset="2"/>
              </a:rPr>
              <a:t>a)</a:t>
            </a:r>
            <a:r>
              <a:rPr lang="en-US" sz="2800" baseline="30000" dirty="0" smtClean="0">
                <a:solidFill>
                  <a:srgbClr val="2F4D8E"/>
                </a:solidFill>
              </a:rPr>
              <a:t>12</a:t>
            </a:r>
            <a:r>
              <a:rPr lang="en-US" sz="2800" dirty="0" smtClean="0">
                <a:solidFill>
                  <a:srgbClr val="2F4D8E"/>
                </a:solidFill>
              </a:rPr>
              <a:t>C </a:t>
            </a:r>
            <a:r>
              <a:rPr lang="en-US" sz="2800" dirty="0">
                <a:solidFill>
                  <a:srgbClr val="2F4D8E"/>
                </a:solidFill>
              </a:rPr>
              <a:t>with a </a:t>
            </a:r>
            <a:r>
              <a:rPr lang="en-US" sz="2800" dirty="0" smtClean="0">
                <a:solidFill>
                  <a:srgbClr val="2F4D8E"/>
                </a:solidFill>
              </a:rPr>
              <a:t>Bubble </a:t>
            </a:r>
            <a:r>
              <a:rPr lang="en-US" sz="2800" dirty="0">
                <a:solidFill>
                  <a:srgbClr val="2F4D8E"/>
                </a:solidFill>
              </a:rPr>
              <a:t>C</a:t>
            </a:r>
            <a:r>
              <a:rPr lang="en-US" sz="2800" dirty="0" smtClean="0">
                <a:solidFill>
                  <a:srgbClr val="2F4D8E"/>
                </a:solidFill>
              </a:rPr>
              <a:t>hamber </a:t>
            </a:r>
            <a:r>
              <a:rPr lang="en-US" sz="2800" dirty="0">
                <a:solidFill>
                  <a:srgbClr val="2F4D8E"/>
                </a:solidFill>
              </a:rPr>
              <a:t>and a </a:t>
            </a:r>
            <a:r>
              <a:rPr lang="en-US" sz="2800" dirty="0" smtClean="0">
                <a:solidFill>
                  <a:srgbClr val="2F4D8E"/>
                </a:solidFill>
              </a:rPr>
              <a:t>Bremsstrahlung </a:t>
            </a:r>
            <a:r>
              <a:rPr lang="en-US" sz="2800" dirty="0">
                <a:solidFill>
                  <a:srgbClr val="2F4D8E"/>
                </a:solidFill>
              </a:rPr>
              <a:t>B</a:t>
            </a:r>
            <a:r>
              <a:rPr lang="en-US" sz="2800" dirty="0" smtClean="0">
                <a:solidFill>
                  <a:srgbClr val="2F4D8E"/>
                </a:solidFill>
              </a:rPr>
              <a:t>eam </a:t>
            </a:r>
            <a:r>
              <a:rPr lang="en-US" sz="2800" dirty="0">
                <a:solidFill>
                  <a:srgbClr val="2F4D8E"/>
                </a:solidFill>
              </a:rPr>
              <a:t>at Jefferson Lab </a:t>
            </a:r>
            <a:r>
              <a:rPr lang="en-US" sz="2800" dirty="0" smtClean="0">
                <a:solidFill>
                  <a:srgbClr val="2F4D8E"/>
                </a:solidFill>
              </a:rPr>
              <a:t>Injector</a:t>
            </a:r>
            <a:endParaRPr lang="en-US" sz="2800" spc="190" dirty="0">
              <a:solidFill>
                <a:srgbClr val="2F4D8E"/>
              </a:solidFill>
              <a:latin typeface="Minion Pro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7356" y="5392380"/>
            <a:ext cx="4511175" cy="1079671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2F4D8E"/>
                </a:solidFill>
                <a:latin typeface="+mj-lt"/>
              </a:rPr>
              <a:t>Riad Suleiman</a:t>
            </a:r>
          </a:p>
          <a:p>
            <a:r>
              <a:rPr lang="en-US" sz="2400" dirty="0" smtClean="0">
                <a:solidFill>
                  <a:srgbClr val="2F4D8E"/>
                </a:solidFill>
                <a:latin typeface="+mj-lt"/>
              </a:rPr>
              <a:t>January 9, 2014</a:t>
            </a:r>
            <a:endParaRPr lang="en-US" sz="2400" dirty="0">
              <a:solidFill>
                <a:srgbClr val="2F4D8E"/>
              </a:solidFill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050" y="4025323"/>
            <a:ext cx="3790949" cy="2247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2488"/>
            <a:ext cx="8229600" cy="710665"/>
          </a:xfrm>
        </p:spPr>
        <p:txBody>
          <a:bodyPr>
            <a:normAutofit fontScale="90000"/>
          </a:bodyPr>
          <a:lstStyle/>
          <a:p>
            <a:pPr lvl="0"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Astrophysical </a:t>
            </a:r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S-Factor </a:t>
            </a:r>
            <a:r>
              <a:rPr lang="en-US" sz="4000" kern="0" baseline="30000" dirty="0" smtClean="0">
                <a:solidFill>
                  <a:srgbClr val="2F4D8E"/>
                </a:solidFill>
                <a:latin typeface="Minion Pro"/>
              </a:rPr>
              <a:t>12</a:t>
            </a:r>
            <a:r>
              <a:rPr lang="en-US" sz="4000" kern="0" dirty="0" smtClean="0">
                <a:solidFill>
                  <a:srgbClr val="2F4D8E"/>
                </a:solidFill>
                <a:latin typeface="Minion Pro"/>
              </a:rPr>
              <a:t>C</a:t>
            </a:r>
            <a:r>
              <a:rPr lang="en-US" sz="40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(</a:t>
            </a:r>
            <a:r>
              <a:rPr lang="en-US" sz="4000" dirty="0" smtClean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4000" dirty="0" smtClean="0">
                <a:solidFill>
                  <a:srgbClr val="2F4D8E"/>
                </a:solidFill>
              </a:rPr>
              <a:t>,</a:t>
            </a:r>
            <a:r>
              <a:rPr lang="en-US" sz="4000" dirty="0" smtClean="0">
                <a:solidFill>
                  <a:srgbClr val="2F4D8E"/>
                </a:solidFill>
                <a:latin typeface="Symbol" panose="05050102010706020507" pitchFamily="18" charset="2"/>
              </a:rPr>
              <a:t>g</a:t>
            </a:r>
            <a:r>
              <a:rPr lang="en-US" sz="40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)</a:t>
            </a:r>
            <a:r>
              <a:rPr lang="en-US" sz="4000" kern="0" baseline="30000" dirty="0" smtClean="0">
                <a:solidFill>
                  <a:srgbClr val="2F4D8E"/>
                </a:solidFill>
                <a:latin typeface="Minion Pro"/>
              </a:rPr>
              <a:t>16</a:t>
            </a:r>
            <a:r>
              <a:rPr lang="en-US" sz="4000" kern="0" dirty="0" smtClean="0">
                <a:solidFill>
                  <a:srgbClr val="2F4D8E"/>
                </a:solidFill>
                <a:latin typeface="Minion Pro"/>
              </a:rPr>
              <a:t>O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051" y="1952232"/>
            <a:ext cx="3790949" cy="2247900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8622335"/>
              </p:ext>
            </p:extLst>
          </p:nvPr>
        </p:nvGraphicFramePr>
        <p:xfrm>
          <a:off x="340117" y="2149434"/>
          <a:ext cx="3880275" cy="7495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242" name="Equation" r:id="rId7" imgW="1231560" imgH="241200" progId="Equation.3">
                  <p:embed/>
                </p:oleObj>
              </mc:Choice>
              <mc:Fallback>
                <p:oleObj name="Equation" r:id="rId7" imgW="12315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117" y="2149434"/>
                        <a:ext cx="3880275" cy="749582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  <a:lumMod val="10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112503"/>
              </p:ext>
            </p:extLst>
          </p:nvPr>
        </p:nvGraphicFramePr>
        <p:xfrm>
          <a:off x="340118" y="3098969"/>
          <a:ext cx="2523585" cy="804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243" name="Equation" r:id="rId9" imgW="1447560" imgH="495000" progId="Equation.3">
                  <p:embed/>
                </p:oleObj>
              </mc:Choice>
              <mc:Fallback>
                <p:oleObj name="Equation" r:id="rId9" imgW="144756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118" y="3098969"/>
                        <a:ext cx="2523585" cy="804037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  <a:lumMod val="10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ounded Rectangular Callout 10"/>
          <p:cNvSpPr/>
          <p:nvPr/>
        </p:nvSpPr>
        <p:spPr>
          <a:xfrm>
            <a:off x="2515120" y="5994437"/>
            <a:ext cx="3410547" cy="799415"/>
          </a:xfrm>
          <a:prstGeom prst="wedgeRoundRectCallout">
            <a:avLst>
              <a:gd name="adj1" fmla="val 58038"/>
              <a:gd name="adj2" fmla="val -5779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>
                <a:solidFill>
                  <a:prstClr val="black"/>
                </a:solidFill>
              </a:rPr>
              <a:t>R-</a:t>
            </a:r>
            <a:r>
              <a:rPr lang="en-US" u="sng" dirty="0">
                <a:solidFill>
                  <a:prstClr val="black"/>
                </a:solidFill>
              </a:rPr>
              <a:t>m</a:t>
            </a:r>
            <a:r>
              <a:rPr lang="en-US" u="sng" dirty="0" smtClean="0">
                <a:solidFill>
                  <a:prstClr val="black"/>
                </a:solidFill>
              </a:rPr>
              <a:t>atrix Extrapolation</a:t>
            </a:r>
            <a:r>
              <a:rPr lang="en-US" dirty="0" smtClean="0">
                <a:solidFill>
                  <a:prstClr val="black"/>
                </a:solidFill>
              </a:rPr>
              <a:t> to stellar </a:t>
            </a:r>
            <a:r>
              <a:rPr lang="en-US" dirty="0">
                <a:solidFill>
                  <a:prstClr val="black"/>
                </a:solidFill>
              </a:rPr>
              <a:t>helium burning at </a:t>
            </a:r>
            <a:r>
              <a:rPr lang="en-US" dirty="0" smtClean="0">
                <a:solidFill>
                  <a:prstClr val="black"/>
                </a:solidFill>
              </a:rPr>
              <a:t>E = 300 </a:t>
            </a:r>
            <a:r>
              <a:rPr lang="en-US" dirty="0">
                <a:solidFill>
                  <a:prstClr val="black"/>
                </a:solidFill>
              </a:rPr>
              <a:t>keV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659" y="1143549"/>
            <a:ext cx="9041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 smtClean="0"/>
              <a:t>Define </a:t>
            </a:r>
            <a:r>
              <a:rPr lang="en-US" sz="2400" i="1" dirty="0" smtClean="0"/>
              <a:t>S-Factor</a:t>
            </a:r>
            <a:r>
              <a:rPr lang="en-US" sz="2400" dirty="0" smtClean="0"/>
              <a:t> to remove both 1/E dependence of nuclear cross sections and Coulomb barrier transmission probability: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918950"/>
              </p:ext>
            </p:extLst>
          </p:nvPr>
        </p:nvGraphicFramePr>
        <p:xfrm>
          <a:off x="340118" y="4200132"/>
          <a:ext cx="3499611" cy="14630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908317"/>
                <a:gridCol w="1591294"/>
              </a:tblGrid>
              <a:tr h="2968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Author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S(300)</a:t>
                      </a: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(keV b</a:t>
                      </a: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)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</a:tr>
              <a:tr h="294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Schürmann (2012)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161±19</a:t>
                      </a:r>
                      <a:r>
                        <a:rPr kumimoji="0" lang="en-US" sz="1800" u="none" strike="noStrike" cap="none" normalizeH="0" baseline="30000" dirty="0" smtClean="0">
                          <a:ln>
                            <a:noFill/>
                          </a:ln>
                          <a:effectLst/>
                        </a:rPr>
                        <a:t>+8</a:t>
                      </a:r>
                      <a:r>
                        <a:rPr kumimoji="0" lang="en-US" sz="1800" u="none" strike="noStrike" cap="none" normalizeH="0" baseline="-25000" dirty="0" smtClean="0">
                          <a:ln>
                            <a:noFill/>
                          </a:ln>
                          <a:effectLst/>
                        </a:rPr>
                        <a:t>-2</a:t>
                      </a:r>
                      <a:endParaRPr kumimoji="0" lang="en-US" sz="18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</a:tr>
              <a:tr h="294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Hammer (2005)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162±39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</a:tr>
              <a:tr h="294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Kunz (2001)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165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±50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071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613" y="1218248"/>
            <a:ext cx="8229600" cy="5550119"/>
          </a:xfrm>
        </p:spPr>
        <p:txBody>
          <a:bodyPr>
            <a:normAutofit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</a:rPr>
              <a:t>A(</a:t>
            </a:r>
            <a:r>
              <a:rPr lang="en-US" sz="2400" dirty="0">
                <a:solidFill>
                  <a:prstClr val="black"/>
                </a:solidFill>
                <a:latin typeface="Symbol" panose="05050102010706020507" pitchFamily="18" charset="2"/>
                <a:cs typeface="Arial" pitchFamily="34" charset="0"/>
              </a:rPr>
              <a:t>a</a:t>
            </a:r>
            <a:r>
              <a:rPr lang="en-US" sz="2400" dirty="0" smtClean="0">
                <a:solidFill>
                  <a:prstClr val="black"/>
                </a:solidFill>
                <a:cs typeface="Arial" pitchFamily="34" charset="0"/>
              </a:rPr>
              <a:t>,</a:t>
            </a:r>
            <a:r>
              <a:rPr lang="el-GR" sz="2400" dirty="0" smtClean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Symbol" panose="05050102010706020507" pitchFamily="18" charset="2"/>
                <a:cs typeface="Arial" pitchFamily="34" charset="0"/>
              </a:rPr>
              <a:t>g</a:t>
            </a:r>
            <a:r>
              <a:rPr lang="en-US" sz="2400" dirty="0" smtClean="0">
                <a:solidFill>
                  <a:prstClr val="black"/>
                </a:solidFill>
              </a:rPr>
              <a:t>)B</a:t>
            </a:r>
            <a:r>
              <a:rPr lang="en-US" sz="2400" dirty="0">
                <a:solidFill>
                  <a:prstClr val="black"/>
                </a:solidFill>
              </a:rPr>
              <a:t>: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l-GR" sz="2400" dirty="0">
                <a:cs typeface="Arial" pitchFamily="34" charset="0"/>
              </a:rPr>
              <a:t>σ</a:t>
            </a:r>
            <a:r>
              <a:rPr lang="en-US" sz="2400" dirty="0" smtClean="0">
                <a:cs typeface="Arial" pitchFamily="34" charset="0"/>
              </a:rPr>
              <a:t>(</a:t>
            </a:r>
            <a:r>
              <a:rPr lang="en-US" sz="2400" dirty="0" smtClean="0">
                <a:latin typeface="Symbol" panose="05050102010706020507" pitchFamily="18" charset="2"/>
                <a:cs typeface="Arial" pitchFamily="34" charset="0"/>
              </a:rPr>
              <a:t>g</a:t>
            </a:r>
            <a:r>
              <a:rPr lang="en-US" sz="2400" dirty="0" smtClean="0">
                <a:cs typeface="Arial" pitchFamily="34" charset="0"/>
              </a:rPr>
              <a:t>,</a:t>
            </a:r>
            <a:r>
              <a:rPr lang="en-US" sz="2400" dirty="0">
                <a:latin typeface="Symbol" panose="05050102010706020507" pitchFamily="18" charset="2"/>
                <a:cs typeface="Arial" pitchFamily="34" charset="0"/>
              </a:rPr>
              <a:t>a</a:t>
            </a:r>
            <a:r>
              <a:rPr lang="en-US" sz="2400" dirty="0" smtClean="0">
                <a:cs typeface="Arial" pitchFamily="34" charset="0"/>
              </a:rPr>
              <a:t>) </a:t>
            </a:r>
            <a:r>
              <a:rPr lang="en-US" sz="2400" dirty="0">
                <a:cs typeface="Arial" pitchFamily="34" charset="0"/>
              </a:rPr>
              <a:t>is over </a:t>
            </a:r>
            <a:r>
              <a:rPr lang="en-US" sz="2400" u="sng" dirty="0">
                <a:cs typeface="Arial" pitchFamily="34" charset="0"/>
              </a:rPr>
              <a:t>two </a:t>
            </a:r>
            <a:r>
              <a:rPr lang="en-US" sz="2400" u="sng" dirty="0" smtClean="0">
                <a:cs typeface="Arial" pitchFamily="34" charset="0"/>
              </a:rPr>
              <a:t>orders</a:t>
            </a:r>
            <a:r>
              <a:rPr lang="en-US" sz="2400" dirty="0" smtClean="0">
                <a:cs typeface="Arial" pitchFamily="34" charset="0"/>
              </a:rPr>
              <a:t> of </a:t>
            </a:r>
            <a:r>
              <a:rPr lang="en-US" sz="2400" dirty="0">
                <a:cs typeface="Arial" pitchFamily="34" charset="0"/>
              </a:rPr>
              <a:t>magnitude larger than </a:t>
            </a:r>
            <a:r>
              <a:rPr lang="el-GR" sz="2400" dirty="0">
                <a:cs typeface="Arial" pitchFamily="34" charset="0"/>
              </a:rPr>
              <a:t>σ</a:t>
            </a:r>
            <a:r>
              <a:rPr lang="en-US" sz="2400" dirty="0" smtClean="0">
                <a:cs typeface="Arial" pitchFamily="34" charset="0"/>
              </a:rPr>
              <a:t>(</a:t>
            </a:r>
            <a:r>
              <a:rPr lang="en-US" sz="2400" dirty="0">
                <a:latin typeface="Symbol" panose="05050102010706020507" pitchFamily="18" charset="2"/>
                <a:cs typeface="Arial" pitchFamily="34" charset="0"/>
              </a:rPr>
              <a:t>a</a:t>
            </a:r>
            <a:r>
              <a:rPr lang="en-US" sz="2400" dirty="0" smtClean="0">
                <a:cs typeface="Arial" pitchFamily="34" charset="0"/>
              </a:rPr>
              <a:t>,</a:t>
            </a:r>
            <a:r>
              <a:rPr lang="el-GR" sz="2400" dirty="0" smtClean="0">
                <a:cs typeface="Arial" pitchFamily="34" charset="0"/>
              </a:rPr>
              <a:t> </a:t>
            </a:r>
            <a:r>
              <a:rPr lang="en-US" sz="2400" dirty="0">
                <a:latin typeface="Symbol" panose="05050102010706020507" pitchFamily="18" charset="2"/>
                <a:cs typeface="Arial" pitchFamily="34" charset="0"/>
              </a:rPr>
              <a:t>g</a:t>
            </a:r>
            <a:r>
              <a:rPr lang="en-US" sz="2400" dirty="0" smtClean="0">
                <a:cs typeface="Arial" pitchFamily="34" charset="0"/>
              </a:rPr>
              <a:t>)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11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6422638"/>
              </p:ext>
            </p:extLst>
          </p:nvPr>
        </p:nvGraphicFramePr>
        <p:xfrm>
          <a:off x="2334358" y="1218248"/>
          <a:ext cx="661035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471" name="Equation" r:id="rId5" imgW="3136900" imgH="469900" progId="Equation.3">
                  <p:embed/>
                </p:oleObj>
              </mc:Choice>
              <mc:Fallback>
                <p:oleObj name="Equation" r:id="rId5" imgW="3136900" imgH="4699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4358" y="1218248"/>
                        <a:ext cx="6610350" cy="9906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0617410"/>
              </p:ext>
            </p:extLst>
          </p:nvPr>
        </p:nvGraphicFramePr>
        <p:xfrm>
          <a:off x="5846763" y="2679865"/>
          <a:ext cx="2840037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472" name="Equation" r:id="rId7" imgW="1282680" imgH="241200" progId="Equation.3">
                  <p:embed/>
                </p:oleObj>
              </mc:Choice>
              <mc:Fallback>
                <p:oleObj name="Equation" r:id="rId7" imgW="1282680" imgH="241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46763" y="2679865"/>
                        <a:ext cx="2840037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1867685"/>
              </p:ext>
            </p:extLst>
          </p:nvPr>
        </p:nvGraphicFramePr>
        <p:xfrm>
          <a:off x="328613" y="3442224"/>
          <a:ext cx="1150937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473" name="Equation" r:id="rId9" imgW="698400" imgH="228600" progId="Equation.3">
                  <p:embed/>
                </p:oleObj>
              </mc:Choice>
              <mc:Fallback>
                <p:oleObj name="Equation" r:id="rId9" imgW="698400" imgH="2286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613" y="3442224"/>
                        <a:ext cx="1150937" cy="376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7455795"/>
              </p:ext>
            </p:extLst>
          </p:nvPr>
        </p:nvGraphicFramePr>
        <p:xfrm>
          <a:off x="3557588" y="4960917"/>
          <a:ext cx="457835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474" name="Equation" r:id="rId11" imgW="2171520" imgH="469800" progId="Equation.3">
                  <p:embed/>
                </p:oleObj>
              </mc:Choice>
              <mc:Fallback>
                <p:oleObj name="Equation" r:id="rId11" imgW="2171520" imgH="4698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7588" y="4960917"/>
                        <a:ext cx="4578350" cy="9906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3027917"/>
              </p:ext>
            </p:extLst>
          </p:nvPr>
        </p:nvGraphicFramePr>
        <p:xfrm>
          <a:off x="328613" y="4051696"/>
          <a:ext cx="3097212" cy="919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475" name="Equation" r:id="rId13" imgW="1879560" imgH="558720" progId="Equation.3">
                  <p:embed/>
                </p:oleObj>
              </mc:Choice>
              <mc:Fallback>
                <p:oleObj name="Equation" r:id="rId13" imgW="1879560" imgH="55872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613" y="4051696"/>
                        <a:ext cx="3097212" cy="919163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" name="Group 17"/>
          <p:cNvGrpSpPr/>
          <p:nvPr/>
        </p:nvGrpSpPr>
        <p:grpSpPr>
          <a:xfrm>
            <a:off x="428682" y="2449513"/>
            <a:ext cx="4600462" cy="838200"/>
            <a:chOff x="2728913" y="2449513"/>
            <a:chExt cx="4600462" cy="838200"/>
          </a:xfrm>
        </p:grpSpPr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6900456"/>
                </p:ext>
              </p:extLst>
            </p:nvPr>
          </p:nvGraphicFramePr>
          <p:xfrm>
            <a:off x="2728913" y="2449513"/>
            <a:ext cx="3805237" cy="838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7476" name="Equation" r:id="rId15" imgW="2019240" imgH="444240" progId="Equation.3">
                    <p:embed/>
                  </p:oleObj>
                </mc:Choice>
                <mc:Fallback>
                  <p:oleObj name="Equation" r:id="rId15" imgW="2019240" imgH="444240" progId="Equation.3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28913" y="2449513"/>
                          <a:ext cx="3805237" cy="838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TextBox 13"/>
            <p:cNvSpPr txBox="1"/>
            <p:nvPr/>
          </p:nvSpPr>
          <p:spPr>
            <a:xfrm>
              <a:off x="6553200" y="2646218"/>
              <a:ext cx="7761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MeV</a:t>
              </a:r>
              <a:endParaRPr lang="en-US" sz="24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709370" y="3602972"/>
            <a:ext cx="4235338" cy="504825"/>
            <a:chOff x="4654550" y="4308475"/>
            <a:chExt cx="4235338" cy="504825"/>
          </a:xfrm>
        </p:grpSpPr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82630881"/>
                </p:ext>
              </p:extLst>
            </p:nvPr>
          </p:nvGraphicFramePr>
          <p:xfrm>
            <a:off x="4654550" y="4308475"/>
            <a:ext cx="3459163" cy="504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7477" name="Equation" r:id="rId17" imgW="1562040" imgH="228600" progId="Equation.3">
                    <p:embed/>
                  </p:oleObj>
                </mc:Choice>
                <mc:Fallback>
                  <p:oleObj name="Equation" r:id="rId17" imgW="1562040" imgH="228600" progId="Equation.3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54550" y="4308475"/>
                          <a:ext cx="3459163" cy="5048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TextBox 15"/>
            <p:cNvSpPr txBox="1"/>
            <p:nvPr/>
          </p:nvSpPr>
          <p:spPr>
            <a:xfrm>
              <a:off x="8113713" y="4308475"/>
              <a:ext cx="7761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MeV</a:t>
              </a:r>
              <a:endParaRPr lang="en-US" sz="2400" dirty="0"/>
            </a:p>
          </p:txBody>
        </p:sp>
      </p:grpSp>
      <p:sp>
        <p:nvSpPr>
          <p:cNvPr id="20" name="Title 1"/>
          <p:cNvSpPr txBox="1">
            <a:spLocks/>
          </p:cNvSpPr>
          <p:nvPr/>
        </p:nvSpPr>
        <p:spPr>
          <a:xfrm>
            <a:off x="457200" y="403759"/>
            <a:ext cx="8229600" cy="7675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Reciprocity Relation:</a:t>
            </a:r>
            <a:r>
              <a:rPr lang="en-US" sz="3600" dirty="0">
                <a:latin typeface="Symbol" panose="05050102010706020507" pitchFamily="18" charset="2"/>
                <a:cs typeface="Arial" pitchFamily="34" charset="0"/>
              </a:rPr>
              <a:t> (g</a:t>
            </a:r>
            <a:r>
              <a:rPr lang="en-US" sz="3600" dirty="0">
                <a:cs typeface="Arial" pitchFamily="34" charset="0"/>
              </a:rPr>
              <a:t>,</a:t>
            </a:r>
            <a:r>
              <a:rPr lang="en-US" sz="3600" dirty="0">
                <a:latin typeface="Symbol" panose="05050102010706020507" pitchFamily="18" charset="2"/>
                <a:cs typeface="Arial" pitchFamily="34" charset="0"/>
              </a:rPr>
              <a:t>a)</a:t>
            </a:r>
            <a:r>
              <a:rPr lang="en-US" sz="3600" dirty="0">
                <a:cs typeface="Arial" pitchFamily="34" charset="0"/>
              </a:rPr>
              <a:t> and </a:t>
            </a:r>
            <a:r>
              <a:rPr lang="en-US" sz="3600" dirty="0">
                <a:latin typeface="Symbol" panose="05050102010706020507" pitchFamily="18" charset="2"/>
                <a:cs typeface="Arial" pitchFamily="34" charset="0"/>
              </a:rPr>
              <a:t>(a</a:t>
            </a:r>
            <a:r>
              <a:rPr lang="en-US" sz="3600" dirty="0">
                <a:cs typeface="Arial" pitchFamily="34" charset="0"/>
              </a:rPr>
              <a:t>,</a:t>
            </a:r>
            <a:r>
              <a:rPr lang="en-US" sz="3600" dirty="0">
                <a:latin typeface="Symbol" panose="05050102010706020507" pitchFamily="18" charset="2"/>
                <a:cs typeface="Arial" pitchFamily="34" charset="0"/>
              </a:rPr>
              <a:t>g)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</p:spTree>
    <p:extLst>
      <p:ext uri="{BB962C8B-B14F-4D97-AF65-F5344CB8AC3E}">
        <p14:creationId xmlns:p14="http://schemas.microsoft.com/office/powerpoint/2010/main" val="132328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4384"/>
            <a:ext cx="8229600" cy="688769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Time Reversal Reaction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4843" y="3271649"/>
            <a:ext cx="4549140" cy="2697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"/>
          <p:cNvGrpSpPr/>
          <p:nvPr/>
        </p:nvGrpSpPr>
        <p:grpSpPr>
          <a:xfrm>
            <a:off x="289999" y="1203946"/>
            <a:ext cx="2988948" cy="2138065"/>
            <a:chOff x="4953000" y="3429000"/>
            <a:chExt cx="2988948" cy="2138065"/>
          </a:xfrm>
        </p:grpSpPr>
        <p:grpSp>
          <p:nvGrpSpPr>
            <p:cNvPr id="7" name="Group 6"/>
            <p:cNvGrpSpPr/>
            <p:nvPr/>
          </p:nvGrpSpPr>
          <p:grpSpPr>
            <a:xfrm>
              <a:off x="5562600" y="3810000"/>
              <a:ext cx="1760019" cy="1412499"/>
              <a:chOff x="3790567" y="2893615"/>
              <a:chExt cx="4295471" cy="2808164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 rot="16200000" flipH="1">
                <a:off x="3720593" y="2963591"/>
                <a:ext cx="1404081" cy="1264132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rot="5400000">
                <a:off x="3720593" y="4367671"/>
                <a:ext cx="1404081" cy="126413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rot="10800000">
                <a:off x="5054700" y="4297698"/>
                <a:ext cx="1767204" cy="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rot="5400000">
                <a:off x="6751930" y="2963589"/>
                <a:ext cx="1404081" cy="126413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Freeform 15"/>
              <p:cNvSpPr/>
              <p:nvPr/>
            </p:nvSpPr>
            <p:spPr>
              <a:xfrm>
                <a:off x="6860603" y="4297699"/>
                <a:ext cx="1225435" cy="1404080"/>
              </a:xfrm>
              <a:custGeom>
                <a:avLst/>
                <a:gdLst>
                  <a:gd name="connsiteX0" fmla="*/ 0 w 1241187"/>
                  <a:gd name="connsiteY0" fmla="*/ 0 h 1380847"/>
                  <a:gd name="connsiteX1" fmla="*/ 369890 w 1241187"/>
                  <a:gd name="connsiteY1" fmla="*/ 73974 h 1380847"/>
                  <a:gd name="connsiteX2" fmla="*/ 209604 w 1241187"/>
                  <a:gd name="connsiteY2" fmla="*/ 382199 h 1380847"/>
                  <a:gd name="connsiteX3" fmla="*/ 604154 w 1241187"/>
                  <a:gd name="connsiteY3" fmla="*/ 456173 h 1380847"/>
                  <a:gd name="connsiteX4" fmla="*/ 530176 w 1241187"/>
                  <a:gd name="connsiteY4" fmla="*/ 838372 h 1380847"/>
                  <a:gd name="connsiteX5" fmla="*/ 863077 w 1241187"/>
                  <a:gd name="connsiteY5" fmla="*/ 776727 h 1380847"/>
                  <a:gd name="connsiteX6" fmla="*/ 813759 w 1241187"/>
                  <a:gd name="connsiteY6" fmla="*/ 1134267 h 1380847"/>
                  <a:gd name="connsiteX7" fmla="*/ 1183649 w 1241187"/>
                  <a:gd name="connsiteY7" fmla="*/ 1097280 h 1380847"/>
                  <a:gd name="connsiteX8" fmla="*/ 1158990 w 1241187"/>
                  <a:gd name="connsiteY8" fmla="*/ 1380847 h 1380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1187" h="1380847">
                    <a:moveTo>
                      <a:pt x="0" y="0"/>
                    </a:moveTo>
                    <a:cubicBezTo>
                      <a:pt x="167478" y="5137"/>
                      <a:pt x="334956" y="10274"/>
                      <a:pt x="369890" y="73974"/>
                    </a:cubicBezTo>
                    <a:cubicBezTo>
                      <a:pt x="404824" y="137674"/>
                      <a:pt x="170560" y="318499"/>
                      <a:pt x="209604" y="382199"/>
                    </a:cubicBezTo>
                    <a:cubicBezTo>
                      <a:pt x="248648" y="445899"/>
                      <a:pt x="550725" y="380144"/>
                      <a:pt x="604154" y="456173"/>
                    </a:cubicBezTo>
                    <a:cubicBezTo>
                      <a:pt x="657583" y="532202"/>
                      <a:pt x="487022" y="784946"/>
                      <a:pt x="530176" y="838372"/>
                    </a:cubicBezTo>
                    <a:cubicBezTo>
                      <a:pt x="573330" y="891798"/>
                      <a:pt x="815813" y="727411"/>
                      <a:pt x="863077" y="776727"/>
                    </a:cubicBezTo>
                    <a:cubicBezTo>
                      <a:pt x="910341" y="826043"/>
                      <a:pt x="760330" y="1080842"/>
                      <a:pt x="813759" y="1134267"/>
                    </a:cubicBezTo>
                    <a:cubicBezTo>
                      <a:pt x="867188" y="1187692"/>
                      <a:pt x="1126111" y="1056183"/>
                      <a:pt x="1183649" y="1097280"/>
                    </a:cubicBezTo>
                    <a:cubicBezTo>
                      <a:pt x="1241187" y="1138377"/>
                      <a:pt x="1148715" y="1308928"/>
                      <a:pt x="1158990" y="1380847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4953000" y="3505200"/>
              <a:ext cx="7771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aseline="30000" dirty="0" smtClean="0">
                  <a:solidFill>
                    <a:prstClr val="black"/>
                  </a:solidFill>
                </a:rPr>
                <a:t>12</a:t>
              </a:r>
              <a:r>
                <a:rPr lang="en-US" sz="2400" dirty="0" smtClean="0">
                  <a:solidFill>
                    <a:prstClr val="black"/>
                  </a:solidFill>
                </a:rPr>
                <a:t>C</a:t>
              </a:r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181600" y="5105400"/>
              <a:ext cx="4978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prstClr val="black"/>
                  </a:solidFill>
                  <a:latin typeface="Symbol" charset="2"/>
                  <a:cs typeface="Symbol" charset="2"/>
                </a:rPr>
                <a:t>a</a:t>
              </a:r>
              <a:endParaRPr lang="en-US" sz="2400" dirty="0">
                <a:solidFill>
                  <a:prstClr val="black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102558" y="3429000"/>
              <a:ext cx="8393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aseline="30000" dirty="0" smtClean="0">
                  <a:solidFill>
                    <a:prstClr val="black"/>
                  </a:solidFill>
                </a:rPr>
                <a:t>16</a:t>
              </a:r>
              <a:r>
                <a:rPr lang="en-US" sz="2400" dirty="0" smtClean="0">
                  <a:solidFill>
                    <a:prstClr val="black"/>
                  </a:solidFill>
                </a:rPr>
                <a:t>O</a:t>
              </a:r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356635" y="5001772"/>
              <a:ext cx="3917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prstClr val="black"/>
                  </a:solidFill>
                  <a:latin typeface="Symbol" charset="2"/>
                  <a:cs typeface="Symbol" charset="2"/>
                </a:rPr>
                <a:t>g</a:t>
              </a:r>
              <a:endParaRPr lang="en-US" sz="2400" dirty="0">
                <a:solidFill>
                  <a:prstClr val="black"/>
                </a:solidFill>
                <a:latin typeface="Symbol" charset="2"/>
                <a:cs typeface="Symbol" charset="2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3412189" y="1270542"/>
            <a:ext cx="5586969" cy="1938992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sz="2400" dirty="0" smtClean="0"/>
              <a:t>Bubble Chamber experiment measures total </a:t>
            </a:r>
            <a:r>
              <a:rPr lang="en-US" sz="2400" dirty="0"/>
              <a:t>c</a:t>
            </a:r>
            <a:r>
              <a:rPr lang="en-US" sz="2400" dirty="0" smtClean="0"/>
              <a:t>ross </a:t>
            </a:r>
            <a:r>
              <a:rPr lang="en-US" sz="2400" dirty="0"/>
              <a:t>s</a:t>
            </a:r>
            <a:r>
              <a:rPr lang="en-US" sz="2400" dirty="0" smtClean="0"/>
              <a:t>ection, E1 + E2.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sz="2400" dirty="0" smtClean="0"/>
              <a:t>We can separate E1 and E2 if we use linearly polarized </a:t>
            </a:r>
            <a:r>
              <a:rPr lang="en-US" sz="2400" dirty="0" smtClean="0">
                <a:latin typeface="Symbol" panose="05050102010706020507" pitchFamily="18" charset="2"/>
              </a:rPr>
              <a:t>g </a:t>
            </a:r>
            <a:r>
              <a:rPr lang="en-US" sz="2400" dirty="0" smtClean="0"/>
              <a:t>but cannot measure </a:t>
            </a:r>
            <a:r>
              <a:rPr lang="en-US" sz="2400" dirty="0" smtClean="0">
                <a:latin typeface="Symbol" panose="05050102010706020507" pitchFamily="18" charset="2"/>
              </a:rPr>
              <a:t>a</a:t>
            </a:r>
            <a:r>
              <a:rPr lang="en-US" sz="2400" dirty="0" smtClean="0"/>
              <a:t> and 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C angular distribution</a:t>
            </a:r>
            <a:endParaRPr lang="en-US" sz="2400" dirty="0">
              <a:latin typeface="Symbol" panose="05050102010706020507" pitchFamily="18" charset="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850" y="3678840"/>
            <a:ext cx="3748308" cy="2782702"/>
          </a:xfrm>
          <a:prstGeom prst="rect">
            <a:avLst/>
          </a:prstGeom>
        </p:spPr>
      </p:pic>
      <p:sp>
        <p:nvSpPr>
          <p:cNvPr id="18" name="Rounded Rectangular Callout 17"/>
          <p:cNvSpPr/>
          <p:nvPr/>
        </p:nvSpPr>
        <p:spPr>
          <a:xfrm>
            <a:off x="423241" y="6071889"/>
            <a:ext cx="2488280" cy="645427"/>
          </a:xfrm>
          <a:prstGeom prst="wedgeRoundRectCallout">
            <a:avLst>
              <a:gd name="adj1" fmla="val -3257"/>
              <a:gd name="adj2" fmla="val -13441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Stellar </a:t>
            </a:r>
            <a:r>
              <a:rPr lang="en-US" dirty="0">
                <a:solidFill>
                  <a:prstClr val="black"/>
                </a:solidFill>
              </a:rPr>
              <a:t>helium burning at </a:t>
            </a:r>
            <a:r>
              <a:rPr lang="en-US" dirty="0" smtClean="0">
                <a:solidFill>
                  <a:prstClr val="black"/>
                </a:solidFill>
              </a:rPr>
              <a:t>E = 300 </a:t>
            </a:r>
            <a:r>
              <a:rPr lang="en-US" dirty="0">
                <a:solidFill>
                  <a:prstClr val="black"/>
                </a:solidFill>
              </a:rPr>
              <a:t>keV</a:t>
            </a:r>
          </a:p>
        </p:txBody>
      </p:sp>
    </p:spTree>
    <p:extLst>
      <p:ext uri="{BB962C8B-B14F-4D97-AF65-F5344CB8AC3E}">
        <p14:creationId xmlns:p14="http://schemas.microsoft.com/office/powerpoint/2010/main" val="20534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192"/>
            <a:ext cx="8229600" cy="1211977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New Approach: Reversal Reaction + Bubble Chamber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9" name="Group 4"/>
          <p:cNvGrpSpPr>
            <a:grpSpLocks/>
          </p:cNvGrpSpPr>
          <p:nvPr/>
        </p:nvGrpSpPr>
        <p:grpSpPr bwMode="auto">
          <a:xfrm>
            <a:off x="4634836" y="1441695"/>
            <a:ext cx="4419600" cy="1028700"/>
            <a:chOff x="336" y="221"/>
            <a:chExt cx="2784" cy="648"/>
          </a:xfrm>
        </p:grpSpPr>
        <p:sp>
          <p:nvSpPr>
            <p:cNvPr id="20" name="Rectangle 2"/>
            <p:cNvSpPr txBox="1">
              <a:spLocks noChangeArrowheads="1"/>
            </p:cNvSpPr>
            <p:nvPr/>
          </p:nvSpPr>
          <p:spPr bwMode="auto">
            <a:xfrm>
              <a:off x="432" y="341"/>
              <a:ext cx="2688" cy="528"/>
            </a:xfrm>
            <a:prstGeom prst="rect">
              <a:avLst/>
            </a:prstGeom>
            <a:ln>
              <a:noFill/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hangingPunct="1"/>
              <a:r>
                <a:rPr lang="en-US" sz="4400" dirty="0">
                  <a:solidFill>
                    <a:srgbClr val="303030"/>
                  </a:solidFill>
                  <a:latin typeface="Symbol" charset="2"/>
                  <a:ea typeface="ＭＳ Ｐゴシック" charset="-128"/>
                  <a:cs typeface="ＭＳ Ｐゴシック" charset="-128"/>
                  <a:sym typeface="Symbol" charset="2"/>
                </a:rPr>
                <a:t> </a:t>
              </a:r>
              <a:r>
                <a:rPr lang="en-US" sz="36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  <a:sym typeface="Symbol" charset="2"/>
                </a:rPr>
                <a:t>+ </a:t>
              </a:r>
              <a:r>
                <a:rPr lang="en-US" sz="3600" baseline="300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16</a:t>
              </a:r>
              <a:r>
                <a:rPr lang="en-US" sz="36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O →</a:t>
              </a:r>
              <a:r>
                <a:rPr lang="en-US" sz="3600" dirty="0" smtClean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 </a:t>
              </a:r>
              <a:r>
                <a:rPr lang="en-US" sz="3600" baseline="300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12</a:t>
              </a:r>
              <a:r>
                <a:rPr lang="en-US" sz="36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C + </a:t>
              </a:r>
              <a:r>
                <a:rPr lang="en-US" sz="4400" dirty="0">
                  <a:solidFill>
                    <a:srgbClr val="303030"/>
                  </a:solidFill>
                  <a:latin typeface="Symbol" charset="2"/>
                  <a:ea typeface="ＭＳ Ｐゴシック" charset="-128"/>
                  <a:cs typeface="ＭＳ Ｐゴシック" charset="-128"/>
                  <a:sym typeface="Symbol" charset="2"/>
                </a:rPr>
                <a:t></a:t>
              </a:r>
              <a:endParaRPr lang="en-US" sz="4400" dirty="0">
                <a:solidFill>
                  <a:srgbClr val="303030"/>
                </a:solidFill>
                <a:latin typeface="Calibri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36" y="234"/>
              <a:ext cx="576" cy="23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defTabSz="457200" eaLnBrk="1" hangingPunct="1"/>
              <a:r>
                <a:rPr lang="en-US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rPr>
                <a:t>beam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99" y="221"/>
              <a:ext cx="490" cy="23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1" hangingPunct="1"/>
              <a:r>
                <a:rPr lang="en-US" dirty="0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rPr>
                <a:t>target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952" y="225"/>
              <a:ext cx="496" cy="233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1" hangingPunct="1"/>
              <a:r>
                <a:rPr lang="en-US" dirty="0" smtClean="0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rPr>
                <a:t>signal</a:t>
              </a: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endParaRPr>
            </a:p>
          </p:txBody>
        </p:sp>
      </p:grpSp>
      <p:sp>
        <p:nvSpPr>
          <p:cNvPr id="28" name="Text Box 13"/>
          <p:cNvSpPr txBox="1">
            <a:spLocks noChangeArrowheads="1"/>
          </p:cNvSpPr>
          <p:nvPr/>
        </p:nvSpPr>
        <p:spPr bwMode="auto">
          <a:xfrm>
            <a:off x="5160309" y="2688617"/>
            <a:ext cx="3894127" cy="193899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303030"/>
                </a:solidFill>
                <a:latin typeface="Calibri" charset="0"/>
              </a:rPr>
              <a:t>Monochromatic </a:t>
            </a:r>
            <a:r>
              <a:rPr lang="en-US" sz="2400" dirty="0">
                <a:solidFill>
                  <a:srgbClr val="303030"/>
                </a:solidFill>
                <a:latin typeface="Symbol" charset="2"/>
              </a:rPr>
              <a:t>g</a:t>
            </a:r>
            <a:r>
              <a:rPr lang="en-US" sz="2400" dirty="0">
                <a:solidFill>
                  <a:srgbClr val="303030"/>
                </a:solidFill>
                <a:latin typeface="Calibri" charset="0"/>
              </a:rPr>
              <a:t> beam </a:t>
            </a:r>
            <a:r>
              <a:rPr lang="en-US" sz="2400" dirty="0" smtClean="0">
                <a:solidFill>
                  <a:srgbClr val="303030"/>
                </a:solidFill>
                <a:latin typeface="Calibri" charset="0"/>
              </a:rPr>
              <a:t>at HIGS </a:t>
            </a:r>
            <a:r>
              <a:rPr lang="en-US" sz="2400" dirty="0" smtClean="0">
                <a:solidFill>
                  <a:srgbClr val="303030"/>
                </a:solidFill>
                <a:latin typeface="Calibri"/>
              </a:rPr>
              <a:t>≈ </a:t>
            </a:r>
            <a:r>
              <a:rPr lang="en-US" sz="2400" dirty="0" smtClean="0">
                <a:latin typeface="Calibri" charset="0"/>
              </a:rPr>
              <a:t>10</a:t>
            </a:r>
            <a:r>
              <a:rPr lang="en-US" sz="2400" baseline="30000" dirty="0" smtClean="0">
                <a:latin typeface="Calibri" charset="0"/>
              </a:rPr>
              <a:t>7</a:t>
            </a:r>
            <a:r>
              <a:rPr lang="en-US" sz="2400" baseline="30000" dirty="0" smtClean="0"/>
              <a:t>–</a:t>
            </a:r>
            <a:r>
              <a:rPr lang="en-US" sz="2400" baseline="30000" dirty="0" smtClean="0">
                <a:latin typeface="Calibri" charset="0"/>
              </a:rPr>
              <a:t>8</a:t>
            </a:r>
            <a:r>
              <a:rPr lang="en-US" sz="2400" dirty="0" smtClean="0">
                <a:latin typeface="Calibri" charset="0"/>
              </a:rPr>
              <a:t> </a:t>
            </a:r>
            <a:r>
              <a:rPr lang="en-US" sz="2400" dirty="0" smtClean="0">
                <a:latin typeface="Symbol" charset="2"/>
              </a:rPr>
              <a:t>g</a:t>
            </a:r>
            <a:r>
              <a:rPr lang="en-US" sz="2400" dirty="0" smtClean="0">
                <a:latin typeface="Calibri" charset="0"/>
              </a:rPr>
              <a:t>/s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latin typeface="Calibri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Calibri" charset="0"/>
              </a:rPr>
              <a:t>Bremsstrahlung at </a:t>
            </a:r>
          </a:p>
          <a:p>
            <a:r>
              <a:rPr lang="en-US" sz="2400" dirty="0">
                <a:solidFill>
                  <a:schemeClr val="tx1"/>
                </a:solidFill>
                <a:latin typeface="Calibri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Calibri" charset="0"/>
              </a:rPr>
              <a:t>   JLab </a:t>
            </a:r>
            <a:r>
              <a:rPr lang="en-US" sz="2400" dirty="0" smtClean="0">
                <a:solidFill>
                  <a:schemeClr val="tx1"/>
                </a:solidFill>
                <a:latin typeface="Calibri"/>
              </a:rPr>
              <a:t>≈ </a:t>
            </a:r>
            <a:r>
              <a:rPr lang="en-US" sz="2400" dirty="0" smtClean="0">
                <a:solidFill>
                  <a:schemeClr val="tx1"/>
                </a:solidFill>
                <a:latin typeface="Calibri" charset="0"/>
              </a:rPr>
              <a:t>10</a:t>
            </a:r>
            <a:r>
              <a:rPr lang="en-US" sz="2400" baseline="30000" dirty="0" smtClean="0">
                <a:solidFill>
                  <a:schemeClr val="tx1"/>
                </a:solidFill>
                <a:latin typeface="Calibri" charset="0"/>
              </a:rPr>
              <a:t>9</a:t>
            </a:r>
            <a:r>
              <a:rPr lang="en-US" sz="2400" dirty="0" smtClean="0">
                <a:solidFill>
                  <a:schemeClr val="tx1"/>
                </a:solidFill>
                <a:latin typeface="Calibri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g</a:t>
            </a:r>
            <a:r>
              <a:rPr lang="en-US" sz="2400" dirty="0" smtClean="0">
                <a:solidFill>
                  <a:schemeClr val="tx1"/>
                </a:solidFill>
                <a:latin typeface="Calibri" charset="0"/>
              </a:rPr>
              <a:t>/s (top 250 keV)</a:t>
            </a:r>
            <a:endParaRPr lang="en-US" sz="2400" dirty="0">
              <a:solidFill>
                <a:schemeClr val="tx1"/>
              </a:solidFill>
              <a:latin typeface="Calibri" charset="0"/>
            </a:endParaRPr>
          </a:p>
        </p:txBody>
      </p:sp>
      <p:sp>
        <p:nvSpPr>
          <p:cNvPr id="31" name="Rectangle 16"/>
          <p:cNvSpPr>
            <a:spLocks noChangeArrowheads="1"/>
          </p:cNvSpPr>
          <p:nvPr/>
        </p:nvSpPr>
        <p:spPr bwMode="auto">
          <a:xfrm>
            <a:off x="144484" y="1753577"/>
            <a:ext cx="5033158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000" dirty="0" smtClean="0">
                <a:ea typeface="ＭＳ Ｐゴシック" charset="-128"/>
                <a:cs typeface="Arial" charset="0"/>
              </a:rPr>
              <a:t>Extra gain (factor of 100) by measuring time reversal reaction </a:t>
            </a:r>
          </a:p>
          <a:p>
            <a:pPr marL="400050" indent="-400050">
              <a:buFont typeface="Wingdings" panose="05000000000000000000" pitchFamily="2" charset="2"/>
              <a:buChar char="Ø"/>
            </a:pPr>
            <a:endParaRPr lang="en-US" sz="2000" dirty="0" smtClean="0">
              <a:ea typeface="ＭＳ Ｐゴシック" charset="-128"/>
              <a:cs typeface="Arial" charset="0"/>
            </a:endParaRPr>
          </a:p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000" dirty="0" smtClean="0">
                <a:ea typeface="ＭＳ Ｐゴシック" charset="-128"/>
                <a:cs typeface="Arial" charset="0"/>
              </a:rPr>
              <a:t>Target density up to 10</a:t>
            </a:r>
            <a:r>
              <a:rPr lang="en-US" sz="2000" baseline="30000" dirty="0">
                <a:ea typeface="ＭＳ Ｐゴシック" charset="-128"/>
                <a:cs typeface="Arial" charset="0"/>
              </a:rPr>
              <a:t>4</a:t>
            </a:r>
            <a:r>
              <a:rPr lang="en-US" sz="2000" baseline="30000" dirty="0" smtClean="0">
                <a:ea typeface="ＭＳ Ｐゴシック" charset="-128"/>
                <a:cs typeface="Arial" charset="0"/>
              </a:rPr>
              <a:t>  </a:t>
            </a:r>
            <a:r>
              <a:rPr lang="en-US" sz="2000" dirty="0" smtClean="0">
                <a:ea typeface="ＭＳ Ｐゴシック" charset="-128"/>
                <a:cs typeface="Arial" charset="0"/>
              </a:rPr>
              <a:t>higher than conventional targets. </a:t>
            </a:r>
            <a:r>
              <a:rPr lang="en-US" sz="2000" dirty="0"/>
              <a:t>Number of </a:t>
            </a:r>
            <a:r>
              <a:rPr lang="en-US" sz="2000" baseline="30000" dirty="0"/>
              <a:t>16</a:t>
            </a:r>
            <a:r>
              <a:rPr lang="en-US" sz="2000" dirty="0"/>
              <a:t>O nuclei = </a:t>
            </a:r>
            <a:r>
              <a:rPr lang="en-US" sz="2000" dirty="0" smtClean="0"/>
              <a:t>3.5 10</a:t>
            </a:r>
            <a:r>
              <a:rPr lang="en-US" sz="2000" baseline="30000" dirty="0" smtClean="0"/>
              <a:t>22</a:t>
            </a:r>
            <a:r>
              <a:rPr lang="en-US" sz="2000" dirty="0" smtClean="0"/>
              <a:t> </a:t>
            </a:r>
            <a:r>
              <a:rPr lang="en-US" sz="2000" dirty="0"/>
              <a:t>/</a:t>
            </a:r>
            <a:r>
              <a:rPr lang="en-US" sz="2000" dirty="0" smtClean="0"/>
              <a:t>cm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(3.0 cm cell)</a:t>
            </a:r>
            <a:endParaRPr lang="en-US" sz="2000" dirty="0" smtClean="0">
              <a:ea typeface="ＭＳ Ｐゴシック" charset="-128"/>
              <a:cs typeface="Arial" charset="0"/>
            </a:endParaRPr>
          </a:p>
          <a:p>
            <a:pPr marL="400050" indent="-400050">
              <a:buFont typeface="Wingdings" panose="05000000000000000000" pitchFamily="2" charset="2"/>
              <a:buChar char="Ø"/>
            </a:pPr>
            <a:endParaRPr lang="en-US" sz="2000" dirty="0">
              <a:ea typeface="ＭＳ Ｐゴシック" charset="-128"/>
              <a:cs typeface="Arial" charset="0"/>
            </a:endParaRPr>
          </a:p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000" dirty="0" smtClean="0">
                <a:ea typeface="ＭＳ Ｐゴシック" charset="-128"/>
                <a:cs typeface="Arial" charset="0"/>
              </a:rPr>
              <a:t>Solid Angle and Detector Efficiency = 100%</a:t>
            </a:r>
          </a:p>
          <a:p>
            <a:pPr marL="400050" indent="-400050">
              <a:buFont typeface="Wingdings" panose="05000000000000000000" pitchFamily="2" charset="2"/>
              <a:buChar char="Ø"/>
            </a:pPr>
            <a:endParaRPr lang="en-US" sz="2000" dirty="0" smtClean="0">
              <a:ea typeface="ＭＳ Ｐゴシック" charset="-128"/>
              <a:cs typeface="Arial" charset="0"/>
            </a:endParaRPr>
          </a:p>
          <a:p>
            <a:pPr marL="400050" indent="-400050" eaLnBrk="1" hangingPunct="1">
              <a:buFont typeface="Wingdings" panose="05000000000000000000" pitchFamily="2" charset="2"/>
              <a:buChar char="Ø"/>
            </a:pPr>
            <a:r>
              <a:rPr lang="en-US" sz="2000" dirty="0" smtClean="0">
                <a:ea typeface="ＭＳ Ｐゴシック" charset="-128"/>
                <a:cs typeface="Arial" charset="0"/>
              </a:rPr>
              <a:t>Superheated liquid </a:t>
            </a:r>
            <a:r>
              <a:rPr lang="en-US" sz="2000" dirty="0">
                <a:ea typeface="ＭＳ Ｐゴシック" charset="-128"/>
                <a:cs typeface="Arial" charset="0"/>
              </a:rPr>
              <a:t>will nucleate from </a:t>
            </a:r>
            <a:r>
              <a:rPr lang="en-US" sz="2000" dirty="0" smtClean="0">
                <a:latin typeface="Symbol" charset="2"/>
                <a:ea typeface="ＭＳ Ｐゴシック" charset="-128"/>
                <a:cs typeface="Arial" charset="0"/>
              </a:rPr>
              <a:t>a</a:t>
            </a:r>
            <a:r>
              <a:rPr lang="en-US" sz="2000" dirty="0" smtClean="0">
                <a:ea typeface="ＭＳ Ｐゴシック" charset="-128"/>
                <a:cs typeface="Arial" charset="0"/>
              </a:rPr>
              <a:t> </a:t>
            </a:r>
            <a:r>
              <a:rPr lang="en-US" sz="2000" dirty="0">
                <a:ea typeface="ＭＳ Ｐゴシック" charset="-128"/>
                <a:cs typeface="Arial" charset="0"/>
              </a:rPr>
              <a:t>and </a:t>
            </a:r>
            <a:r>
              <a:rPr lang="en-US" sz="2000" baseline="30000" dirty="0">
                <a:ea typeface="ＭＳ Ｐゴシック" charset="-128"/>
                <a:cs typeface="Arial" charset="0"/>
              </a:rPr>
              <a:t>12</a:t>
            </a:r>
            <a:r>
              <a:rPr lang="en-US" sz="2000" dirty="0">
                <a:ea typeface="ＭＳ Ｐゴシック" charset="-128"/>
                <a:cs typeface="Arial" charset="0"/>
              </a:rPr>
              <a:t>C </a:t>
            </a:r>
            <a:r>
              <a:rPr lang="en-US" sz="2000" dirty="0" smtClean="0">
                <a:ea typeface="ＭＳ Ｐゴシック" charset="-128"/>
                <a:cs typeface="Arial" charset="0"/>
              </a:rPr>
              <a:t>recoils</a:t>
            </a:r>
          </a:p>
          <a:p>
            <a:pPr marL="400050" indent="-400050" eaLnBrk="1" hangingPunct="1"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000000"/>
              </a:solidFill>
              <a:ea typeface="ＭＳ Ｐゴシック" charset="-128"/>
              <a:cs typeface="Arial" charset="0"/>
            </a:endParaRPr>
          </a:p>
          <a:p>
            <a:pPr marL="400050" indent="-400050" eaLnBrk="1" hangingPunct="1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</a:rPr>
              <a:t>Electromagnetic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debris 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</a:rPr>
              <a:t>(electrons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and gammas, or positrons) 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</a:rPr>
              <a:t>do NOT trigger nucleation (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detector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is insensitive to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Symbol" charset="2"/>
                <a:ea typeface="ＭＳ Ｐゴシック" charset="-128"/>
                <a:cs typeface="Arial" charset="0"/>
              </a:rPr>
              <a:t>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-rays 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by at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least 1 part in 10</a:t>
            </a:r>
            <a:r>
              <a:rPr lang="en-US" sz="2000" baseline="30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11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).  </a:t>
            </a:r>
            <a:endParaRPr lang="en-US" sz="2000" dirty="0" smtClean="0">
              <a:solidFill>
                <a:schemeClr val="tx1">
                  <a:lumMod val="50000"/>
                </a:schemeClr>
              </a:solidFill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75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-5442" y="1033152"/>
            <a:ext cx="9149442" cy="5824848"/>
          </a:xfrm>
        </p:spPr>
        <p:txBody>
          <a:bodyPr>
            <a:noAutofit/>
          </a:bodyPr>
          <a:lstStyle/>
          <a:p>
            <a:r>
              <a:rPr lang="en-US" sz="2000" dirty="0" smtClean="0"/>
              <a:t>Donald Glaser won </a:t>
            </a:r>
            <a:r>
              <a:rPr lang="en-US" sz="2000" dirty="0"/>
              <a:t>Nobel </a:t>
            </a:r>
            <a:r>
              <a:rPr lang="en-US" sz="2000" dirty="0" smtClean="0"/>
              <a:t>Prize for </a:t>
            </a:r>
            <a:r>
              <a:rPr lang="en-US" sz="2000" dirty="0"/>
              <a:t>inventing chamber to detect </a:t>
            </a:r>
            <a:r>
              <a:rPr lang="en-US" sz="2000" dirty="0" smtClean="0"/>
              <a:t>particles (1960)</a:t>
            </a:r>
          </a:p>
          <a:p>
            <a:pPr>
              <a:spcBef>
                <a:spcPct val="50000"/>
              </a:spcBef>
            </a:pPr>
            <a:r>
              <a:rPr lang="en-US" sz="2000" dirty="0" smtClean="0"/>
              <a:t>Now being used in Dark </a:t>
            </a:r>
            <a:r>
              <a:rPr lang="en-US" sz="2000" dirty="0"/>
              <a:t>Matter </a:t>
            </a:r>
            <a:r>
              <a:rPr lang="en-US" sz="2000" dirty="0" smtClean="0"/>
              <a:t>Search Experiments: COUPP, PICASSO, SIMPLE</a:t>
            </a:r>
          </a:p>
          <a:p>
            <a:pPr>
              <a:spcBef>
                <a:spcPct val="50000"/>
              </a:spcBef>
            </a:pPr>
            <a:r>
              <a:rPr lang="en-US" sz="2000" dirty="0" smtClean="0"/>
              <a:t>Superheat Preparation:</a:t>
            </a:r>
          </a:p>
          <a:p>
            <a:pPr lvl="1">
              <a:spcBef>
                <a:spcPct val="50000"/>
              </a:spcBef>
            </a:pPr>
            <a:r>
              <a:rPr lang="en-US" sz="1400" dirty="0"/>
              <a:t>L</a:t>
            </a:r>
            <a:r>
              <a:rPr lang="en-US" sz="1400" dirty="0" smtClean="0"/>
              <a:t>iquid </a:t>
            </a:r>
            <a:r>
              <a:rPr lang="en-US" sz="1400" dirty="0"/>
              <a:t>is pressurized at ambient </a:t>
            </a:r>
            <a:r>
              <a:rPr lang="en-US" sz="1400" dirty="0" smtClean="0"/>
              <a:t>temperature </a:t>
            </a:r>
            <a:r>
              <a:rPr lang="en-US" sz="1400" dirty="0"/>
              <a:t>(1 to 2</a:t>
            </a:r>
            <a:r>
              <a:rPr lang="en-US" sz="1400" dirty="0" smtClean="0"/>
              <a:t>)</a:t>
            </a:r>
          </a:p>
          <a:p>
            <a:pPr lvl="1">
              <a:spcBef>
                <a:spcPct val="50000"/>
              </a:spcBef>
            </a:pPr>
            <a:r>
              <a:rPr lang="en-US" sz="1400" dirty="0"/>
              <a:t>T</a:t>
            </a:r>
            <a:r>
              <a:rPr lang="en-US" sz="1400" dirty="0" smtClean="0"/>
              <a:t>hen pressure </a:t>
            </a:r>
            <a:r>
              <a:rPr lang="en-US" sz="1400" dirty="0"/>
              <a:t>is </a:t>
            </a:r>
            <a:r>
              <a:rPr lang="en-US" sz="1400" dirty="0" smtClean="0"/>
              <a:t>kept constant </a:t>
            </a:r>
            <a:r>
              <a:rPr lang="en-US" sz="1400" dirty="0"/>
              <a:t>while </a:t>
            </a:r>
            <a:r>
              <a:rPr lang="en-US" sz="1400" dirty="0" smtClean="0"/>
              <a:t>temperature  is</a:t>
            </a:r>
          </a:p>
          <a:p>
            <a:pPr marL="457200" lvl="1" indent="0">
              <a:spcBef>
                <a:spcPct val="50000"/>
              </a:spcBef>
              <a:buNone/>
            </a:pPr>
            <a:r>
              <a:rPr lang="en-US" sz="1400" dirty="0" smtClean="0"/>
              <a:t> </a:t>
            </a:r>
            <a:r>
              <a:rPr lang="en-US" sz="1400" dirty="0"/>
              <a:t>increased to above </a:t>
            </a:r>
            <a:r>
              <a:rPr lang="en-US" sz="1400" dirty="0" smtClean="0"/>
              <a:t>boiling </a:t>
            </a:r>
            <a:r>
              <a:rPr lang="en-US" sz="1400" dirty="0"/>
              <a:t>point (2 to 3</a:t>
            </a:r>
            <a:r>
              <a:rPr lang="en-US" sz="1400" dirty="0" smtClean="0"/>
              <a:t>)</a:t>
            </a:r>
            <a:endParaRPr lang="en-US" sz="1400" dirty="0"/>
          </a:p>
          <a:p>
            <a:pPr lvl="1">
              <a:spcBef>
                <a:spcPct val="50000"/>
              </a:spcBef>
            </a:pPr>
            <a:r>
              <a:rPr lang="en-US" sz="1400" dirty="0"/>
              <a:t>F</a:t>
            </a:r>
            <a:r>
              <a:rPr lang="en-US" sz="1400" dirty="0" smtClean="0"/>
              <a:t>inally pressure </a:t>
            </a:r>
            <a:r>
              <a:rPr lang="en-US" sz="1400" dirty="0"/>
              <a:t>is slowly released while </a:t>
            </a:r>
            <a:r>
              <a:rPr lang="en-US" sz="1400" dirty="0" smtClean="0"/>
              <a:t>keeping</a:t>
            </a:r>
          </a:p>
          <a:p>
            <a:pPr marL="457200" lvl="1" indent="0">
              <a:spcBef>
                <a:spcPct val="50000"/>
              </a:spcBef>
              <a:buNone/>
            </a:pPr>
            <a:r>
              <a:rPr lang="en-US" sz="1400" dirty="0" smtClean="0"/>
              <a:t> temperature </a:t>
            </a:r>
            <a:r>
              <a:rPr lang="en-US" sz="1400" dirty="0"/>
              <a:t>constant (3 to 4</a:t>
            </a:r>
            <a:r>
              <a:rPr lang="en-US" sz="1400" dirty="0" smtClean="0"/>
              <a:t>)</a:t>
            </a:r>
          </a:p>
          <a:p>
            <a:pPr lvl="1">
              <a:spcBef>
                <a:spcPct val="50000"/>
              </a:spcBef>
            </a:pPr>
            <a:r>
              <a:rPr lang="en-US" sz="1400" dirty="0"/>
              <a:t>At </a:t>
            </a:r>
            <a:r>
              <a:rPr lang="en-US" sz="1400" dirty="0" smtClean="0"/>
              <a:t>this point (4), water is still liquid but </a:t>
            </a:r>
            <a:r>
              <a:rPr lang="en-US" sz="1400" dirty="0"/>
              <a:t>now </a:t>
            </a:r>
            <a:r>
              <a:rPr lang="en-US" sz="1400" dirty="0" smtClean="0"/>
              <a:t>superheated</a:t>
            </a:r>
          </a:p>
          <a:p>
            <a:pPr>
              <a:spcBef>
                <a:spcPct val="50000"/>
              </a:spcBef>
            </a:pPr>
            <a:r>
              <a:rPr lang="en-US" sz="2000" dirty="0" smtClean="0"/>
              <a:t>Bubble </a:t>
            </a:r>
            <a:r>
              <a:rPr lang="en-US" sz="2000" dirty="0" smtClean="0"/>
              <a:t>Formation</a:t>
            </a:r>
            <a:r>
              <a:rPr lang="en-US" sz="2000" dirty="0" smtClean="0"/>
              <a:t>:</a:t>
            </a:r>
            <a:endParaRPr lang="en-US" sz="2000" dirty="0" smtClean="0"/>
          </a:p>
          <a:p>
            <a:pPr lvl="1">
              <a:spcBef>
                <a:spcPct val="50000"/>
              </a:spcBef>
            </a:pPr>
            <a:r>
              <a:rPr lang="en-US" sz="1400" dirty="0" smtClean="0"/>
              <a:t>Particle energy loss </a:t>
            </a:r>
            <a:r>
              <a:rPr lang="en-US" sz="1400" dirty="0" smtClean="0"/>
              <a:t>will induce </a:t>
            </a:r>
            <a:r>
              <a:rPr lang="en-US" sz="1400" dirty="0" smtClean="0"/>
              <a:t>vaporization</a:t>
            </a:r>
          </a:p>
          <a:p>
            <a:pPr lvl="1">
              <a:spcBef>
                <a:spcPct val="50000"/>
              </a:spcBef>
            </a:pPr>
            <a:r>
              <a:rPr lang="en-US" sz="1400" dirty="0" smtClean="0"/>
              <a:t>Resultant vapor bubble is observable either </a:t>
            </a:r>
            <a:r>
              <a:rPr lang="en-US" sz="1400" b="1" dirty="0" smtClean="0"/>
              <a:t>visibly</a:t>
            </a:r>
            <a:r>
              <a:rPr lang="en-US" sz="1400" dirty="0" smtClean="0"/>
              <a:t> or </a:t>
            </a:r>
            <a:r>
              <a:rPr lang="en-US" sz="1400" b="1" dirty="0" smtClean="0"/>
              <a:t>audibly</a:t>
            </a:r>
            <a:r>
              <a:rPr lang="en-US" sz="1400" dirty="0" smtClean="0"/>
              <a:t> </a:t>
            </a:r>
            <a:endParaRPr lang="en-US" sz="1400" dirty="0"/>
          </a:p>
          <a:p>
            <a:pPr lvl="1">
              <a:spcBef>
                <a:spcPct val="50000"/>
              </a:spcBef>
            </a:pPr>
            <a:r>
              <a:rPr lang="en-US" sz="1400" dirty="0" smtClean="0"/>
              <a:t>B</a:t>
            </a:r>
            <a:r>
              <a:rPr lang="en-US" sz="1400" dirty="0" smtClean="0"/>
              <a:t>ubble </a:t>
            </a:r>
            <a:r>
              <a:rPr lang="en-US" sz="1400" dirty="0"/>
              <a:t>growth </a:t>
            </a:r>
            <a:r>
              <a:rPr lang="en-US" sz="1400" dirty="0" smtClean="0"/>
              <a:t>is captured by a camera</a:t>
            </a:r>
            <a:endParaRPr lang="en-US" sz="1400" dirty="0"/>
          </a:p>
          <a:p>
            <a:pPr lvl="1">
              <a:spcBef>
                <a:spcPct val="50000"/>
              </a:spcBef>
            </a:pPr>
            <a:r>
              <a:rPr lang="en-US" sz="1400" dirty="0"/>
              <a:t>P</a:t>
            </a:r>
            <a:r>
              <a:rPr lang="en-US" sz="1400" dirty="0" smtClean="0"/>
              <a:t>ressure  is increased (4 </a:t>
            </a:r>
            <a:r>
              <a:rPr lang="en-US" sz="1400" dirty="0"/>
              <a:t>to 3</a:t>
            </a:r>
            <a:r>
              <a:rPr lang="en-US" sz="1400" dirty="0" smtClean="0"/>
              <a:t>) to quench bubble. </a:t>
            </a:r>
            <a:r>
              <a:rPr lang="en-US" sz="1400" dirty="0" smtClean="0"/>
              <a:t>It takes  </a:t>
            </a:r>
          </a:p>
          <a:p>
            <a:pPr marL="457200" lvl="1" indent="0">
              <a:spcBef>
                <a:spcPct val="50000"/>
              </a:spcBef>
              <a:buNone/>
            </a:pPr>
            <a:r>
              <a:rPr lang="en-US" sz="1400" dirty="0" smtClean="0"/>
              <a:t>about </a:t>
            </a:r>
            <a:r>
              <a:rPr lang="en-US" sz="1400" dirty="0" smtClean="0"/>
              <a:t>few</a:t>
            </a:r>
            <a:r>
              <a:rPr lang="en-US" sz="1400" dirty="0" smtClean="0"/>
              <a:t> </a:t>
            </a:r>
            <a:r>
              <a:rPr lang="en-US" sz="1400" dirty="0" smtClean="0"/>
              <a:t>seconds for  </a:t>
            </a:r>
            <a:r>
              <a:rPr lang="en-US" sz="1400" dirty="0"/>
              <a:t>liquid to return to a stable </a:t>
            </a:r>
            <a:r>
              <a:rPr lang="en-US" sz="1400" dirty="0" smtClean="0"/>
              <a:t>state</a:t>
            </a:r>
            <a:endParaRPr lang="en-US" sz="1400" dirty="0"/>
          </a:p>
          <a:p>
            <a:pPr lvl="1">
              <a:spcBef>
                <a:spcPct val="50000"/>
              </a:spcBef>
            </a:pPr>
            <a:r>
              <a:rPr lang="en-US" sz="1400" dirty="0" smtClean="0"/>
              <a:t>Superheat </a:t>
            </a:r>
            <a:r>
              <a:rPr lang="en-US" sz="1400" dirty="0" smtClean="0"/>
              <a:t>is restored </a:t>
            </a:r>
            <a:r>
              <a:rPr lang="en-US" sz="1400" dirty="0"/>
              <a:t>by releasing </a:t>
            </a:r>
            <a:r>
              <a:rPr lang="en-US" sz="1400" dirty="0" smtClean="0"/>
              <a:t> </a:t>
            </a:r>
            <a:r>
              <a:rPr lang="en-US" sz="1400" dirty="0" smtClean="0"/>
              <a:t>pressure </a:t>
            </a:r>
            <a:r>
              <a:rPr lang="en-US" sz="1400" dirty="0"/>
              <a:t>again (3 </a:t>
            </a:r>
            <a:r>
              <a:rPr lang="en-US" sz="1400" dirty="0" smtClean="0"/>
              <a:t>to </a:t>
            </a:r>
            <a:r>
              <a:rPr lang="en-US" sz="1400" dirty="0"/>
              <a:t>4</a:t>
            </a:r>
            <a:r>
              <a:rPr lang="en-US" sz="1400" dirty="0" smtClean="0"/>
              <a:t>), and </a:t>
            </a:r>
            <a:r>
              <a:rPr lang="en-US" sz="1400" dirty="0" smtClean="0"/>
              <a:t>cycle </a:t>
            </a:r>
            <a:r>
              <a:rPr lang="en-US" sz="1400" dirty="0"/>
              <a:t>is repeated for each </a:t>
            </a:r>
            <a:r>
              <a:rPr lang="en-US" sz="1400" dirty="0" smtClean="0"/>
              <a:t>bubble event </a:t>
            </a:r>
            <a:endParaRPr lang="en-US" sz="1400" dirty="0"/>
          </a:p>
        </p:txBody>
      </p:sp>
      <p:pic>
        <p:nvPicPr>
          <p:cNvPr id="13" name="Picture 12" descr="waterDiagramPath.ai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193601" y="2192636"/>
            <a:ext cx="3950399" cy="305258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631646" cy="669737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The Bubble Chamber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65626" y="2007274"/>
            <a:ext cx="124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Superheat</a:t>
            </a:r>
            <a:endParaRPr lang="en-US" dirty="0"/>
          </a:p>
        </p:txBody>
      </p:sp>
      <p:sp>
        <p:nvSpPr>
          <p:cNvPr id="9" name="Left-Right Arrow 8"/>
          <p:cNvSpPr/>
          <p:nvPr/>
        </p:nvSpPr>
        <p:spPr bwMode="auto">
          <a:xfrm rot="5400000">
            <a:off x="7281656" y="3845746"/>
            <a:ext cx="367940" cy="114300"/>
          </a:xfrm>
          <a:prstGeom prst="left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5" name="Left-Right Arrow 14"/>
          <p:cNvSpPr/>
          <p:nvPr/>
        </p:nvSpPr>
        <p:spPr bwMode="auto">
          <a:xfrm rot="5400000">
            <a:off x="7224506" y="2135486"/>
            <a:ext cx="367940" cy="114300"/>
          </a:xfrm>
          <a:prstGeom prst="left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22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10361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Bubble Growth and Quenching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sequenc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536" y="1601460"/>
            <a:ext cx="7315215" cy="47548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15762" y="1013727"/>
            <a:ext cx="4135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cs typeface="Symbol" charset="2"/>
              </a:rPr>
              <a:t>Fast </a:t>
            </a:r>
            <a:r>
              <a:rPr lang="en-US" sz="2400" dirty="0" smtClean="0">
                <a:cs typeface="Symbol" charset="2"/>
              </a:rPr>
              <a:t>Digital Camera</a:t>
            </a:r>
            <a:r>
              <a:rPr lang="en-US" sz="2400" dirty="0" smtClean="0">
                <a:cs typeface="Symbol" charset="2"/>
              </a:rPr>
              <a:t>:</a:t>
            </a:r>
            <a:r>
              <a:rPr lang="en-US" sz="2400" dirty="0" smtClean="0">
                <a:latin typeface="Symbol" charset="2"/>
                <a:cs typeface="Symbol" charset="2"/>
              </a:rPr>
              <a:t>  D</a:t>
            </a:r>
            <a:r>
              <a:rPr lang="en-US" sz="2400" dirty="0" smtClean="0"/>
              <a:t>t = 10 ms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57199" y="975939"/>
            <a:ext cx="3285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 dirty="0" smtClean="0"/>
              <a:t>19</a:t>
            </a:r>
            <a:r>
              <a:rPr lang="en-US" sz="2400" dirty="0" smtClean="0"/>
              <a:t>F(</a:t>
            </a:r>
            <a:r>
              <a:rPr lang="en-US" sz="2400" dirty="0" smtClean="0">
                <a:latin typeface="Symbol" charset="2"/>
                <a:cs typeface="Symbol" charset="2"/>
              </a:rPr>
              <a:t>g,a</a:t>
            </a:r>
            <a:r>
              <a:rPr lang="en-US" sz="2400" dirty="0" smtClean="0"/>
              <a:t>)</a:t>
            </a:r>
            <a:r>
              <a:rPr lang="en-US" sz="2400" baseline="30000" dirty="0" smtClean="0"/>
              <a:t>15</a:t>
            </a:r>
            <a:r>
              <a:rPr lang="en-US" sz="2400" dirty="0" smtClean="0"/>
              <a:t>N event in C</a:t>
            </a:r>
            <a:r>
              <a:rPr lang="en-US" sz="2400" baseline="-25000" dirty="0" smtClean="0"/>
              <a:t>4</a:t>
            </a:r>
            <a:r>
              <a:rPr lang="en-US" sz="2400" dirty="0" smtClean="0"/>
              <a:t>F</a:t>
            </a:r>
            <a:r>
              <a:rPr lang="en-US" sz="2400" baseline="-25000" dirty="0" smtClean="0"/>
              <a:t>10</a:t>
            </a:r>
            <a:endParaRPr lang="en-US" sz="2400" baseline="-250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774082" y="6454281"/>
            <a:ext cx="13716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54160" y="6447146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3.0 cm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5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" y="1214947"/>
            <a:ext cx="463073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000" dirty="0"/>
              <a:t>Only </a:t>
            </a:r>
            <a:r>
              <a:rPr lang="en-US" sz="2000" dirty="0" smtClean="0"/>
              <a:t>bubbles with </a:t>
            </a:r>
            <a:r>
              <a:rPr lang="en-US" sz="2000" dirty="0"/>
              <a:t>r &gt; </a:t>
            </a:r>
            <a:r>
              <a:rPr lang="en-US" sz="2000" dirty="0" err="1" smtClean="0"/>
              <a:t>R</a:t>
            </a:r>
            <a:r>
              <a:rPr lang="en-US" sz="2000" baseline="-25000" dirty="0" err="1" smtClean="0"/>
              <a:t>c</a:t>
            </a:r>
            <a:r>
              <a:rPr lang="en-US" sz="2000" dirty="0" smtClean="0"/>
              <a:t> </a:t>
            </a:r>
            <a:r>
              <a:rPr lang="en-US" sz="2000" dirty="0"/>
              <a:t>grow </a:t>
            </a:r>
            <a:r>
              <a:rPr lang="en-US" sz="2000" dirty="0" smtClean="0"/>
              <a:t>to be macroscopic</a:t>
            </a:r>
          </a:p>
          <a:p>
            <a:pPr marL="514350" indent="-514350">
              <a:buFont typeface="+mj-lt"/>
              <a:buAutoNum type="romanUcPeriod"/>
            </a:pPr>
            <a:endParaRPr lang="en-US" sz="2000" dirty="0" smtClean="0"/>
          </a:p>
          <a:p>
            <a:pPr marL="514350" indent="-514350">
              <a:buFont typeface="+mj-lt"/>
              <a:buAutoNum type="romanUcPeriod"/>
            </a:pPr>
            <a:endParaRPr lang="en-US" sz="2000" dirty="0"/>
          </a:p>
          <a:p>
            <a:pPr lvl="1"/>
            <a:r>
              <a:rPr lang="en-US" sz="2000" i="1" dirty="0" smtClean="0"/>
              <a:t>	s</a:t>
            </a:r>
            <a:r>
              <a:rPr lang="en-US" sz="2000" dirty="0" smtClean="0"/>
              <a:t>: Surface tension</a:t>
            </a:r>
          </a:p>
          <a:p>
            <a:pPr marL="514350" indent="-514350">
              <a:buFont typeface="+mj-lt"/>
              <a:buAutoNum type="romanUcPeriod"/>
            </a:pPr>
            <a:endParaRPr lang="en-US" sz="2000" dirty="0"/>
          </a:p>
          <a:p>
            <a:pPr marL="514350" indent="-514350">
              <a:buFont typeface="+mj-lt"/>
              <a:buAutoNum type="romanUcPeriod"/>
            </a:pPr>
            <a:r>
              <a:rPr lang="en-US" sz="2000" dirty="0"/>
              <a:t>B</a:t>
            </a:r>
            <a:r>
              <a:rPr lang="en-US" sz="2000" dirty="0" smtClean="0"/>
              <a:t>ubble requires minimum deposited energy (</a:t>
            </a:r>
            <a:r>
              <a:rPr lang="en-US" sz="2000" dirty="0" err="1" smtClean="0"/>
              <a:t>E</a:t>
            </a:r>
            <a:r>
              <a:rPr lang="en-US" sz="2000" baseline="-25000" dirty="0" err="1" smtClean="0"/>
              <a:t>c</a:t>
            </a:r>
            <a:r>
              <a:rPr lang="en-US" sz="2000" dirty="0" smtClean="0"/>
              <a:t>) </a:t>
            </a:r>
            <a:r>
              <a:rPr lang="en-US" sz="2000" dirty="0"/>
              <a:t>within </a:t>
            </a:r>
            <a:r>
              <a:rPr lang="en-US" sz="2000" dirty="0" smtClean="0"/>
              <a:t>minimum distance </a:t>
            </a:r>
            <a:r>
              <a:rPr lang="en-US" sz="2000" dirty="0" err="1" smtClean="0"/>
              <a:t>L</a:t>
            </a:r>
            <a:r>
              <a:rPr lang="en-US" sz="2000" baseline="-25000" dirty="0" err="1" smtClean="0"/>
              <a:t>c</a:t>
            </a:r>
            <a:r>
              <a:rPr lang="en-US" sz="2000" dirty="0" smtClean="0"/>
              <a:t> (=</a:t>
            </a:r>
            <a:r>
              <a:rPr lang="en-US" sz="2000" dirty="0" err="1" smtClean="0"/>
              <a:t>aR</a:t>
            </a:r>
            <a:r>
              <a:rPr lang="en-US" sz="2000" baseline="-25000" dirty="0" err="1" smtClean="0"/>
              <a:t>c</a:t>
            </a:r>
            <a:r>
              <a:rPr lang="en-US" sz="2000" dirty="0"/>
              <a:t> </a:t>
            </a:r>
            <a:r>
              <a:rPr lang="en-US" sz="2000" dirty="0" smtClean="0"/>
              <a:t>, 10s of nm to a few µm)</a:t>
            </a:r>
            <a:endParaRPr lang="en-US" sz="2000" baseline="-25000" dirty="0" smtClean="0"/>
          </a:p>
          <a:p>
            <a:pPr marL="514350" indent="-514350">
              <a:buFont typeface="+mj-lt"/>
              <a:buAutoNum type="romanUcPeriod"/>
            </a:pPr>
            <a:endParaRPr lang="en-US" sz="2000" dirty="0" smtClean="0"/>
          </a:p>
          <a:p>
            <a:pPr marL="514350" indent="-514350">
              <a:buFont typeface="+mj-lt"/>
              <a:buAutoNum type="romanUcPeriod"/>
            </a:pPr>
            <a:endParaRPr lang="en-US" sz="2000" dirty="0" smtClean="0"/>
          </a:p>
          <a:p>
            <a:endParaRPr lang="en-US" sz="2000" dirty="0" smtClean="0"/>
          </a:p>
          <a:p>
            <a:pPr lvl="1"/>
            <a:r>
              <a:rPr lang="en-US" sz="2000" dirty="0" smtClean="0"/>
              <a:t>	</a:t>
            </a:r>
            <a:r>
              <a:rPr lang="en-US" sz="2000" i="1" dirty="0" smtClean="0"/>
              <a:t>a</a:t>
            </a:r>
            <a:r>
              <a:rPr lang="en-US" sz="2000" dirty="0" smtClean="0"/>
              <a:t>: free parameter (to determined experimentally)</a:t>
            </a:r>
          </a:p>
          <a:p>
            <a:pPr lvl="1"/>
            <a:endParaRPr lang="en-US" sz="2000" dirty="0" smtClean="0"/>
          </a:p>
          <a:p>
            <a:pPr marL="514350" indent="-514350">
              <a:buFont typeface="+mj-lt"/>
              <a:buAutoNum type="romanUcPeriod" startAt="3"/>
            </a:pPr>
            <a:r>
              <a:rPr lang="en-US" sz="2000" dirty="0" smtClean="0"/>
              <a:t>Particle </a:t>
            </a:r>
            <a:r>
              <a:rPr lang="en-US" sz="2000" dirty="0"/>
              <a:t>must be </a:t>
            </a:r>
            <a:r>
              <a:rPr lang="en-US" sz="2000" dirty="0" smtClean="0"/>
              <a:t>over thresholds </a:t>
            </a:r>
            <a:r>
              <a:rPr lang="en-US" sz="2000" dirty="0"/>
              <a:t>in both </a:t>
            </a:r>
            <a:r>
              <a:rPr lang="en-US" sz="2000" b="1" dirty="0" err="1" smtClean="0"/>
              <a:t>dE</a:t>
            </a:r>
            <a:r>
              <a:rPr lang="en-US" sz="2000" b="1" dirty="0" smtClean="0"/>
              <a:t>/dx</a:t>
            </a:r>
            <a:r>
              <a:rPr lang="en-US" sz="2000" dirty="0" smtClean="0"/>
              <a:t> and </a:t>
            </a:r>
            <a:r>
              <a:rPr lang="en-US" sz="2000" b="1" dirty="0" smtClean="0"/>
              <a:t>E</a:t>
            </a:r>
            <a:endParaRPr lang="en-US" sz="20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05364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Bubble Chamber Principle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 descr="thresholds.pd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5" y="1068780"/>
            <a:ext cx="4651375" cy="359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1530064"/>
              </p:ext>
            </p:extLst>
          </p:nvPr>
        </p:nvGraphicFramePr>
        <p:xfrm>
          <a:off x="996435" y="2025433"/>
          <a:ext cx="1757362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149" name="Equation" r:id="rId6" imgW="1066680" imgH="228600" progId="Equation.3">
                  <p:embed/>
                </p:oleObj>
              </mc:Choice>
              <mc:Fallback>
                <p:oleObj name="Equation" r:id="rId6" imgW="1066680" imgH="2286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6435" y="2025433"/>
                        <a:ext cx="1757362" cy="376238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6003186"/>
              </p:ext>
            </p:extLst>
          </p:nvPr>
        </p:nvGraphicFramePr>
        <p:xfrm>
          <a:off x="996435" y="4134511"/>
          <a:ext cx="2009775" cy="731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150" name="Equation" r:id="rId8" imgW="1218960" imgH="444240" progId="Equation.3">
                  <p:embed/>
                </p:oleObj>
              </mc:Choice>
              <mc:Fallback>
                <p:oleObj name="Equation" r:id="rId8" imgW="1218960" imgH="44424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6435" y="4134511"/>
                        <a:ext cx="2009775" cy="731837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8847658"/>
              </p:ext>
            </p:extLst>
          </p:nvPr>
        </p:nvGraphicFramePr>
        <p:xfrm>
          <a:off x="4619625" y="5645150"/>
          <a:ext cx="4270375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151" name="Equation" r:id="rId10" imgW="2590560" imgH="431640" progId="Equation.3">
                  <p:embed/>
                </p:oleObj>
              </mc:Choice>
              <mc:Fallback>
                <p:oleObj name="Equation" r:id="rId10" imgW="2590560" imgH="43164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9625" y="5645150"/>
                        <a:ext cx="4270375" cy="7112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116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05364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Acoustic 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Signal</a:t>
            </a:r>
            <a:r>
              <a:rPr lang="en-US" sz="3600" cap="small" dirty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Discrimination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95837" y="2198955"/>
            <a:ext cx="4348163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4899769" y="4364572"/>
            <a:ext cx="41735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COUPP, FNAL, courtesy of A. Sonnenschein</a:t>
            </a:r>
          </a:p>
        </p:txBody>
      </p:sp>
      <p:pic>
        <p:nvPicPr>
          <p:cNvPr id="9" name="alpha_bubbl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35164" y="1589355"/>
            <a:ext cx="609600" cy="609600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5466173" y="4940136"/>
            <a:ext cx="3607133" cy="1251078"/>
          </a:xfrm>
          <a:prstGeom prst="wedgeRoundRectCallout">
            <a:avLst>
              <a:gd name="adj1" fmla="val -19169"/>
              <a:gd name="adj2" fmla="val -5047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>
                <a:solidFill>
                  <a:prstClr val="black"/>
                </a:solidFill>
              </a:rPr>
              <a:t>Suppress neutron events by </a:t>
            </a:r>
            <a:r>
              <a:rPr lang="en-US" sz="2400" dirty="0">
                <a:solidFill>
                  <a:prstClr val="black"/>
                </a:solidFill>
              </a:rPr>
              <a:t>1</a:t>
            </a:r>
            <a:r>
              <a:rPr lang="en-US" sz="2400" dirty="0" smtClean="0">
                <a:solidFill>
                  <a:prstClr val="black"/>
                </a:solidFill>
              </a:rPr>
              <a:t>00 </a:t>
            </a:r>
            <a:r>
              <a:rPr lang="en-US" sz="2400" dirty="0">
                <a:solidFill>
                  <a:prstClr val="black"/>
                </a:solidFill>
              </a:rPr>
              <a:t>from acoustic signal </a:t>
            </a:r>
            <a:endParaRPr lang="en-US" sz="2400" dirty="0">
              <a:solidFill>
                <a:srgbClr val="000229"/>
              </a:solidFill>
              <a:cs typeface="Century Gothic"/>
            </a:endParaRPr>
          </a:p>
        </p:txBody>
      </p:sp>
      <p:pic>
        <p:nvPicPr>
          <p:cNvPr id="12" name="neutron_bubble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61374" y="1589355"/>
            <a:ext cx="609600" cy="609600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7659797" y="753698"/>
            <a:ext cx="1413510" cy="630164"/>
          </a:xfrm>
          <a:prstGeom prst="wedgeRoundRectCallout">
            <a:avLst>
              <a:gd name="adj1" fmla="val -43043"/>
              <a:gd name="adj2" fmla="val 79555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 should be louder </a:t>
            </a:r>
            <a:endParaRPr lang="en-US" sz="2000" dirty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1084093"/>
            <a:ext cx="5023262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Neutron Events: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dirty="0"/>
              <a:t> </a:t>
            </a:r>
            <a:r>
              <a:rPr lang="en-US" baseline="30000" dirty="0" smtClean="0"/>
              <a:t>17</a:t>
            </a:r>
            <a:r>
              <a:rPr lang="en-US" dirty="0" smtClean="0"/>
              <a:t>O(</a:t>
            </a:r>
            <a:r>
              <a:rPr lang="en-US" dirty="0" err="1" smtClean="0">
                <a:latin typeface="Symbol" charset="2"/>
                <a:cs typeface="Symbol" charset="2"/>
              </a:rPr>
              <a:t>g</a:t>
            </a:r>
            <a:r>
              <a:rPr lang="en-US" dirty="0" err="1" smtClean="0">
                <a:cs typeface="Symbol" charset="2"/>
              </a:rPr>
              <a:t>,n</a:t>
            </a:r>
            <a:r>
              <a:rPr lang="en-US" dirty="0" smtClean="0">
                <a:cs typeface="Symbol" charset="2"/>
              </a:rPr>
              <a:t>)</a:t>
            </a:r>
            <a:r>
              <a:rPr lang="en-US" baseline="30000" dirty="0" smtClean="0">
                <a:cs typeface="Symbol" charset="2"/>
              </a:rPr>
              <a:t>16</a:t>
            </a:r>
            <a:r>
              <a:rPr lang="en-US" dirty="0" smtClean="0">
                <a:cs typeface="Symbol" charset="2"/>
              </a:rPr>
              <a:t>O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dirty="0">
                <a:cs typeface="Symbol" charset="2"/>
              </a:rPr>
              <a:t>N</a:t>
            </a:r>
            <a:r>
              <a:rPr lang="en-US" dirty="0" smtClean="0">
                <a:cs typeface="Symbol" charset="2"/>
              </a:rPr>
              <a:t>eutron</a:t>
            </a:r>
            <a:r>
              <a:rPr lang="en-US" dirty="0" smtClean="0"/>
              <a:t>–</a:t>
            </a:r>
            <a:r>
              <a:rPr lang="en-US" dirty="0" smtClean="0">
                <a:cs typeface="Symbol" charset="2"/>
              </a:rPr>
              <a:t>nucleus </a:t>
            </a:r>
            <a:r>
              <a:rPr lang="en-US" dirty="0">
                <a:cs typeface="Symbol" charset="2"/>
              </a:rPr>
              <a:t>elastic </a:t>
            </a:r>
            <a:r>
              <a:rPr lang="en-US" dirty="0" smtClean="0">
                <a:cs typeface="Symbol" charset="2"/>
              </a:rPr>
              <a:t>scattering:</a:t>
            </a:r>
            <a:r>
              <a:rPr lang="en-US" dirty="0">
                <a:cs typeface="Symbol" charset="2"/>
              </a:rPr>
              <a:t> </a:t>
            </a:r>
            <a:r>
              <a:rPr lang="en-US" baseline="30000" dirty="0" smtClean="0">
                <a:cs typeface="Symbol" charset="2"/>
              </a:rPr>
              <a:t>16</a:t>
            </a:r>
            <a:r>
              <a:rPr lang="en-US" dirty="0" smtClean="0">
                <a:cs typeface="Symbol" charset="2"/>
              </a:rPr>
              <a:t>O(</a:t>
            </a:r>
            <a:r>
              <a:rPr lang="en-US" dirty="0" err="1" smtClean="0">
                <a:cs typeface="Symbol" charset="2"/>
              </a:rPr>
              <a:t>n,n</a:t>
            </a:r>
            <a:r>
              <a:rPr lang="en-US" dirty="0" smtClean="0">
                <a:cs typeface="Symbol" charset="2"/>
              </a:rPr>
              <a:t>), </a:t>
            </a:r>
            <a:r>
              <a:rPr lang="en-US" baseline="30000" dirty="0" smtClean="0">
                <a:cs typeface="Symbol" charset="2"/>
              </a:rPr>
              <a:t>14</a:t>
            </a:r>
            <a:r>
              <a:rPr lang="en-US" dirty="0" smtClean="0">
                <a:cs typeface="Symbol" charset="2"/>
              </a:rPr>
              <a:t>N(</a:t>
            </a:r>
            <a:r>
              <a:rPr lang="en-US" dirty="0" err="1" smtClean="0">
                <a:cs typeface="Symbol" charset="2"/>
              </a:rPr>
              <a:t>n,n</a:t>
            </a:r>
            <a:r>
              <a:rPr lang="en-US" dirty="0" smtClean="0">
                <a:cs typeface="Symbol" charset="2"/>
              </a:rPr>
              <a:t>) </a:t>
            </a:r>
          </a:p>
          <a:p>
            <a:pPr lvl="1"/>
            <a:r>
              <a:rPr lang="en-US" sz="2400" u="sng" dirty="0" smtClean="0"/>
              <a:t>Ions </a:t>
            </a:r>
            <a:r>
              <a:rPr lang="en-US" sz="2400" u="sng" baseline="30000" dirty="0" smtClean="0">
                <a:cs typeface="Symbol" charset="2"/>
              </a:rPr>
              <a:t>16</a:t>
            </a:r>
            <a:r>
              <a:rPr lang="en-US" sz="2400" u="sng" dirty="0" smtClean="0">
                <a:cs typeface="Symbol" charset="2"/>
              </a:rPr>
              <a:t>O or </a:t>
            </a:r>
            <a:r>
              <a:rPr lang="en-US" sz="2400" u="sng" baseline="30000" dirty="0" smtClean="0">
                <a:cs typeface="Symbol" charset="2"/>
              </a:rPr>
              <a:t>14</a:t>
            </a:r>
            <a:r>
              <a:rPr lang="en-US" sz="2400" u="sng" dirty="0" smtClean="0">
                <a:cs typeface="Symbol" charset="2"/>
              </a:rPr>
              <a:t>N will generate a single bubble</a:t>
            </a: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Alpha Events: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baseline="30000" dirty="0" smtClean="0"/>
              <a:t>16</a:t>
            </a:r>
            <a:r>
              <a:rPr lang="en-US" dirty="0" smtClean="0"/>
              <a:t>O(</a:t>
            </a:r>
            <a:r>
              <a:rPr lang="en-US" dirty="0" smtClean="0">
                <a:latin typeface="Symbol" charset="2"/>
                <a:cs typeface="Symbol" charset="2"/>
              </a:rPr>
              <a:t>g,a</a:t>
            </a:r>
            <a:r>
              <a:rPr lang="en-US" dirty="0" smtClean="0"/>
              <a:t>)</a:t>
            </a:r>
            <a:r>
              <a:rPr lang="en-US" baseline="30000" dirty="0" smtClean="0"/>
              <a:t>12</a:t>
            </a:r>
            <a:r>
              <a:rPr lang="en-US" dirty="0" smtClean="0"/>
              <a:t>C</a:t>
            </a:r>
            <a:endParaRPr lang="en-US" dirty="0"/>
          </a:p>
          <a:p>
            <a:pPr marL="971550" lvl="1" indent="-514350">
              <a:buFont typeface="+mj-lt"/>
              <a:buAutoNum type="romanUcPeriod"/>
            </a:pPr>
            <a:r>
              <a:rPr lang="en-US" baseline="30000" dirty="0" smtClean="0"/>
              <a:t>17</a:t>
            </a:r>
            <a:r>
              <a:rPr lang="en-US" dirty="0" smtClean="0"/>
              <a:t>O(</a:t>
            </a:r>
            <a:r>
              <a:rPr lang="en-US" dirty="0" smtClean="0">
                <a:latin typeface="Symbol" charset="2"/>
                <a:cs typeface="Symbol" charset="2"/>
              </a:rPr>
              <a:t>g,a</a:t>
            </a:r>
            <a:r>
              <a:rPr lang="en-US" dirty="0" smtClean="0"/>
              <a:t>)</a:t>
            </a:r>
            <a:r>
              <a:rPr lang="en-US" baseline="30000" dirty="0" smtClean="0"/>
              <a:t>13</a:t>
            </a:r>
            <a:r>
              <a:rPr lang="en-US" dirty="0" smtClean="0"/>
              <a:t>C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baseline="30000" dirty="0" smtClean="0"/>
              <a:t>18</a:t>
            </a:r>
            <a:r>
              <a:rPr lang="en-US" dirty="0" smtClean="0"/>
              <a:t>O(</a:t>
            </a:r>
            <a:r>
              <a:rPr lang="en-US" dirty="0" smtClean="0">
                <a:latin typeface="Symbol" charset="2"/>
                <a:cs typeface="Symbol" charset="2"/>
              </a:rPr>
              <a:t>g,a</a:t>
            </a:r>
            <a:r>
              <a:rPr lang="en-US" dirty="0" smtClean="0"/>
              <a:t>)</a:t>
            </a:r>
            <a:r>
              <a:rPr lang="en-US" baseline="30000" dirty="0" smtClean="0"/>
              <a:t>14</a:t>
            </a:r>
            <a:r>
              <a:rPr lang="en-US" dirty="0" smtClean="0"/>
              <a:t>C</a:t>
            </a:r>
          </a:p>
          <a:p>
            <a:pPr lvl="1"/>
            <a:r>
              <a:rPr lang="en-US" sz="2400" u="sng" dirty="0">
                <a:solidFill>
                  <a:prstClr val="black"/>
                </a:solidFill>
              </a:rPr>
              <a:t>Ions </a:t>
            </a:r>
            <a:r>
              <a:rPr lang="en-US" sz="2400" u="sng" baseline="30000" dirty="0" smtClean="0">
                <a:solidFill>
                  <a:prstClr val="black"/>
                </a:solidFill>
                <a:cs typeface="Symbol" charset="2"/>
              </a:rPr>
              <a:t>12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C+</a:t>
            </a:r>
            <a:r>
              <a:rPr lang="en-US" sz="2400" u="sng" dirty="0" smtClean="0">
                <a:solidFill>
                  <a:prstClr val="black"/>
                </a:solidFill>
                <a:latin typeface="Symbol" panose="05050102010706020507" pitchFamily="18" charset="2"/>
                <a:cs typeface="Symbol" charset="2"/>
              </a:rPr>
              <a:t>a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 </a:t>
            </a:r>
            <a:r>
              <a:rPr lang="en-US" sz="2400" u="sng" dirty="0">
                <a:solidFill>
                  <a:prstClr val="black"/>
                </a:solidFill>
                <a:cs typeface="Symbol" charset="2"/>
              </a:rPr>
              <a:t>or </a:t>
            </a:r>
            <a:r>
              <a:rPr lang="en-US" sz="2400" u="sng" baseline="30000" dirty="0" smtClean="0">
                <a:solidFill>
                  <a:prstClr val="black"/>
                </a:solidFill>
                <a:cs typeface="Symbol" charset="2"/>
              </a:rPr>
              <a:t>13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C+</a:t>
            </a:r>
            <a:r>
              <a:rPr lang="en-US" sz="2400" u="sng" dirty="0" smtClean="0">
                <a:solidFill>
                  <a:prstClr val="black"/>
                </a:solidFill>
                <a:latin typeface="Symbol" panose="05050102010706020507" pitchFamily="18" charset="2"/>
                <a:cs typeface="Symbol" charset="2"/>
              </a:rPr>
              <a:t>a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  or </a:t>
            </a:r>
            <a:r>
              <a:rPr lang="en-US" sz="2400" u="sng" baseline="30000" dirty="0" smtClean="0">
                <a:solidFill>
                  <a:prstClr val="black"/>
                </a:solidFill>
                <a:cs typeface="Symbol" charset="2"/>
              </a:rPr>
              <a:t>14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C+</a:t>
            </a:r>
            <a:r>
              <a:rPr lang="en-US" sz="2400" u="sng" dirty="0" smtClean="0">
                <a:solidFill>
                  <a:prstClr val="black"/>
                </a:solidFill>
                <a:latin typeface="Symbol" panose="05050102010706020507" pitchFamily="18" charset="2"/>
                <a:cs typeface="Symbol" charset="2"/>
              </a:rPr>
              <a:t>a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 will </a:t>
            </a:r>
            <a:r>
              <a:rPr lang="en-US" sz="2400" u="sng" dirty="0">
                <a:solidFill>
                  <a:prstClr val="black"/>
                </a:solidFill>
                <a:cs typeface="Symbol" charset="2"/>
              </a:rPr>
              <a:t>generate a 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combined multi-bubble</a:t>
            </a:r>
            <a:endParaRPr lang="en-US" dirty="0"/>
          </a:p>
          <a:p>
            <a:endParaRPr lang="en-US" sz="2400" dirty="0" smtClean="0">
              <a:solidFill>
                <a:prstClr val="black"/>
              </a:solidFill>
              <a:cs typeface="Symbol" charset="2"/>
            </a:endParaRPr>
          </a:p>
          <a:p>
            <a:pPr marL="514350" indent="-514350">
              <a:buFont typeface="+mj-lt"/>
              <a:buAutoNum type="romanUcPeriod" startAt="3"/>
            </a:pPr>
            <a:r>
              <a:rPr lang="en-US" sz="2400" dirty="0" smtClean="0">
                <a:solidFill>
                  <a:prstClr val="black"/>
                </a:solidFill>
                <a:cs typeface="Symbol" charset="2"/>
              </a:rPr>
              <a:t>Bubble growth produces an audible click which is recorded by piezo-electric transducers</a:t>
            </a:r>
          </a:p>
        </p:txBody>
      </p:sp>
    </p:spTree>
    <p:extLst>
      <p:ext uri="{BB962C8B-B14F-4D97-AF65-F5344CB8AC3E}">
        <p14:creationId xmlns:p14="http://schemas.microsoft.com/office/powerpoint/2010/main" val="2550813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7"/>
            <a:ext cx="8229600" cy="611008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Efficiency Curve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31380" y="3854259"/>
            <a:ext cx="5189706" cy="2863664"/>
            <a:chOff x="231380" y="3854259"/>
            <a:chExt cx="5189706" cy="2863664"/>
          </a:xfrm>
        </p:grpSpPr>
        <p:pic>
          <p:nvPicPr>
            <p:cNvPr id="9" name="Picture 8" descr="efficiencyN2O_linear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380" y="3854259"/>
              <a:ext cx="5189706" cy="2863664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826233" y="5286091"/>
              <a:ext cx="186396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Symbol" charset="2"/>
                  <a:cs typeface="Symbol" charset="2"/>
                </a:rPr>
                <a:t>g</a:t>
              </a:r>
              <a:r>
                <a:rPr lang="en-US" sz="2000" dirty="0" smtClean="0"/>
                <a:t>+</a:t>
              </a:r>
              <a:r>
                <a:rPr lang="en-US" sz="2000" baseline="30000" dirty="0" smtClean="0"/>
                <a:t>14</a:t>
              </a:r>
              <a:r>
                <a:rPr lang="en-US" sz="2000" dirty="0" smtClean="0"/>
                <a:t>N and </a:t>
              </a:r>
              <a:r>
                <a:rPr lang="en-US" sz="2000" dirty="0" smtClean="0">
                  <a:latin typeface="Symbol" charset="2"/>
                  <a:cs typeface="Symbol" charset="2"/>
                </a:rPr>
                <a:t>g</a:t>
              </a:r>
              <a:r>
                <a:rPr lang="en-US" sz="2000" dirty="0" smtClean="0"/>
                <a:t>+</a:t>
              </a:r>
              <a:r>
                <a:rPr lang="en-US" sz="2000" baseline="30000" dirty="0" smtClean="0"/>
                <a:t>16</a:t>
              </a:r>
              <a:r>
                <a:rPr lang="en-US" sz="2000" dirty="0" smtClean="0"/>
                <a:t>O</a:t>
              </a:r>
              <a:endParaRPr lang="en-US" sz="20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187304" y="5286091"/>
              <a:ext cx="7617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Symbol" charset="2"/>
                  <a:cs typeface="Symbol" charset="2"/>
                </a:rPr>
                <a:t>g</a:t>
              </a:r>
              <a:r>
                <a:rPr lang="en-US" sz="2000" dirty="0" smtClean="0"/>
                <a:t>+</a:t>
              </a:r>
              <a:r>
                <a:rPr lang="en-US" sz="2000" baseline="30000" dirty="0" smtClean="0"/>
                <a:t>16</a:t>
              </a:r>
              <a:r>
                <a:rPr lang="en-US" sz="2000" dirty="0" smtClean="0"/>
                <a:t>O</a:t>
              </a:r>
              <a:endParaRPr lang="en-US" sz="2000" dirty="0"/>
            </a:p>
          </p:txBody>
        </p:sp>
        <p:cxnSp>
          <p:nvCxnSpPr>
            <p:cNvPr id="10" name="Straight Connector 9"/>
            <p:cNvCxnSpPr/>
            <p:nvPr/>
          </p:nvCxnSpPr>
          <p:spPr bwMode="auto">
            <a:xfrm>
              <a:off x="2664944" y="4047407"/>
              <a:ext cx="0" cy="2227603"/>
            </a:xfrm>
            <a:prstGeom prst="line">
              <a:avLst/>
            </a:prstGeom>
            <a:noFill/>
            <a:ln w="762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1" name="Rounded Rectangular Callout 10"/>
          <p:cNvSpPr/>
          <p:nvPr/>
        </p:nvSpPr>
        <p:spPr>
          <a:xfrm>
            <a:off x="5709038" y="4683036"/>
            <a:ext cx="2977762" cy="1420881"/>
          </a:xfrm>
          <a:prstGeom prst="wedgeRoundRectCallout">
            <a:avLst>
              <a:gd name="adj1" fmla="val -60414"/>
              <a:gd name="adj2" fmla="val -1938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/>
              <a:t>N</a:t>
            </a:r>
            <a:r>
              <a:rPr lang="en-US" sz="2400" baseline="-25000" dirty="0"/>
              <a:t>2</a:t>
            </a:r>
            <a:r>
              <a:rPr lang="en-US" sz="2400" dirty="0"/>
              <a:t>O efficiency curve, </a:t>
            </a:r>
            <a:endParaRPr lang="en-US" sz="2400" dirty="0" smtClean="0"/>
          </a:p>
          <a:p>
            <a:r>
              <a:rPr lang="en-US" sz="2400" dirty="0" smtClean="0"/>
              <a:t>HIGS </a:t>
            </a:r>
            <a:r>
              <a:rPr lang="en-US" sz="2400" dirty="0"/>
              <a:t>April </a:t>
            </a:r>
            <a:r>
              <a:rPr lang="en-US" sz="2400" dirty="0" smtClean="0"/>
              <a:t>2013</a:t>
            </a:r>
            <a:r>
              <a:rPr lang="en-US" sz="2400" dirty="0"/>
              <a:t>,</a:t>
            </a:r>
            <a:endParaRPr lang="en-US" sz="2400" dirty="0" smtClean="0"/>
          </a:p>
          <a:p>
            <a:r>
              <a:rPr lang="en-US" sz="2400" dirty="0" err="1" smtClean="0"/>
              <a:t>E</a:t>
            </a:r>
            <a:r>
              <a:rPr lang="en-US" sz="2400" baseline="-25000" dirty="0" err="1" smtClean="0">
                <a:latin typeface="Symbol" charset="2"/>
                <a:cs typeface="Symbol" charset="2"/>
              </a:rPr>
              <a:t>g</a:t>
            </a:r>
            <a:r>
              <a:rPr lang="en-US" sz="2400" dirty="0" smtClean="0"/>
              <a:t> </a:t>
            </a:r>
            <a:r>
              <a:rPr lang="en-US" sz="2400" dirty="0"/>
              <a:t>= 9.7 MeV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4410696" y="863580"/>
            <a:ext cx="4598442" cy="2930715"/>
            <a:chOff x="890668" y="2966196"/>
            <a:chExt cx="4598442" cy="2930715"/>
          </a:xfrm>
        </p:grpSpPr>
        <p:pic>
          <p:nvPicPr>
            <p:cNvPr id="14" name="Picture 13" descr="threshold85_N2O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668" y="2966196"/>
              <a:ext cx="4598442" cy="2930715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 bwMode="auto">
            <a:xfrm>
              <a:off x="2548247" y="3123973"/>
              <a:ext cx="2753112" cy="1307580"/>
            </a:xfrm>
            <a:prstGeom prst="rect">
              <a:avLst/>
            </a:prstGeom>
            <a:solidFill>
              <a:srgbClr val="FF0000">
                <a:alpha val="21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</p:grpSp>
      <p:sp>
        <p:nvSpPr>
          <p:cNvPr id="16" name="Rounded Rectangular Callout 15"/>
          <p:cNvSpPr/>
          <p:nvPr/>
        </p:nvSpPr>
        <p:spPr>
          <a:xfrm>
            <a:off x="1256195" y="1667313"/>
            <a:ext cx="2817498" cy="1323251"/>
          </a:xfrm>
          <a:prstGeom prst="wedgeRoundRectCallout">
            <a:avLst>
              <a:gd name="adj1" fmla="val 62740"/>
              <a:gd name="adj2" fmla="val -2302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/>
              <a:t>N</a:t>
            </a:r>
            <a:r>
              <a:rPr lang="en-US" sz="2400" baseline="-25000" dirty="0"/>
              <a:t>2</a:t>
            </a:r>
            <a:r>
              <a:rPr lang="en-US" sz="2400" dirty="0"/>
              <a:t>O thresholds, Superheat = </a:t>
            </a:r>
            <a:r>
              <a:rPr lang="en-US" sz="2400" dirty="0" smtClean="0"/>
              <a:t>3.3</a:t>
            </a:r>
            <a:r>
              <a:rPr lang="en-US" sz="2400" baseline="30000" dirty="0" smtClean="0"/>
              <a:t>˚</a:t>
            </a:r>
            <a:r>
              <a:rPr lang="en-US" sz="2400" dirty="0" smtClean="0"/>
              <a:t>C</a:t>
            </a:r>
            <a:r>
              <a:rPr lang="en-US" sz="2400" dirty="0"/>
              <a:t>, </a:t>
            </a:r>
            <a:r>
              <a:rPr lang="en-US" sz="2400" dirty="0" err="1"/>
              <a:t>E</a:t>
            </a:r>
            <a:r>
              <a:rPr lang="en-US" sz="2400" baseline="-25000" dirty="0" err="1">
                <a:latin typeface="Symbol" charset="2"/>
                <a:cs typeface="Symbol" charset="2"/>
              </a:rPr>
              <a:t>g</a:t>
            </a:r>
            <a:r>
              <a:rPr lang="en-US" sz="2400" dirty="0"/>
              <a:t>=8.5 </a:t>
            </a:r>
            <a:r>
              <a:rPr lang="en-US" sz="2400" dirty="0" smtClean="0"/>
              <a:t>MeV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0777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57863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Bubble Chamber at HIGS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pic>
        <p:nvPicPr>
          <p:cNvPr id="11" name="Picture 3" descr="dukeRing.png"/>
          <p:cNvPicPr>
            <a:picLocks noGrp="1" noChangeAspect="1"/>
          </p:cNvPicPr>
          <p:nvPr>
            <p:ph idx="1"/>
          </p:nvPr>
        </p:nvPicPr>
        <p:blipFill>
          <a:blip r:embed="rId4"/>
          <a:srcRect t="6660" b="9930"/>
          <a:stretch>
            <a:fillRect/>
          </a:stretch>
        </p:blipFill>
        <p:spPr bwMode="auto">
          <a:xfrm>
            <a:off x="284245" y="3314112"/>
            <a:ext cx="8238310" cy="317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199" y="1277815"/>
            <a:ext cx="79599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High Intensity Gamma Source (HIGS) at Duke University</a:t>
            </a:r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 </a:t>
            </a:r>
            <a:r>
              <a:rPr lang="en-US" sz="2400" dirty="0" smtClean="0">
                <a:latin typeface="Symbol" panose="05050102010706020507" pitchFamily="18" charset="2"/>
              </a:rPr>
              <a:t>g</a:t>
            </a:r>
            <a:r>
              <a:rPr lang="en-US" sz="2400" dirty="0" smtClean="0"/>
              <a:t>-rays generated by Compton backscattering of free-electron-laser (FEL) light from high-energy electron beam bunches </a:t>
            </a:r>
            <a:endParaRPr lang="en-US" sz="2400" baseline="-25000" dirty="0"/>
          </a:p>
        </p:txBody>
      </p:sp>
    </p:spTree>
    <p:extLst>
      <p:ext uri="{BB962C8B-B14F-4D97-AF65-F5344CB8AC3E}">
        <p14:creationId xmlns:p14="http://schemas.microsoft.com/office/powerpoint/2010/main" val="152983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3" y="475250"/>
            <a:ext cx="3200400" cy="14905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0262" y="727597"/>
            <a:ext cx="3962400" cy="1238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610" y="5489159"/>
            <a:ext cx="2951069" cy="533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610" y="3683377"/>
            <a:ext cx="2971800" cy="5975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4641" y="1850725"/>
            <a:ext cx="160888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B. DiGiovine</a:t>
            </a:r>
          </a:p>
          <a:p>
            <a:r>
              <a:rPr lang="en-US" dirty="0" smtClean="0"/>
              <a:t>D. Henderson</a:t>
            </a:r>
          </a:p>
          <a:p>
            <a:r>
              <a:rPr lang="en-US" dirty="0" smtClean="0"/>
              <a:t>R. J</a:t>
            </a:r>
            <a:r>
              <a:rPr lang="en-US" dirty="0"/>
              <a:t>.</a:t>
            </a:r>
            <a:r>
              <a:rPr lang="en-US" dirty="0" smtClean="0"/>
              <a:t> Holt</a:t>
            </a:r>
          </a:p>
          <a:p>
            <a:r>
              <a:rPr lang="en-US" dirty="0" smtClean="0"/>
              <a:t>K. E. Rehm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54641" y="6154614"/>
            <a:ext cx="1942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A. Sonnenschein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54641" y="4377024"/>
            <a:ext cx="1301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A. </a:t>
            </a:r>
            <a:r>
              <a:rPr lang="en-US" dirty="0" smtClean="0"/>
              <a:t>Robinson</a:t>
            </a:r>
          </a:p>
          <a:p>
            <a:r>
              <a:rPr lang="en-US" dirty="0" smtClean="0"/>
              <a:t>C. Ugalde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92607" y="1868057"/>
            <a:ext cx="1521186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J. Benesch</a:t>
            </a:r>
          </a:p>
          <a:p>
            <a:r>
              <a:rPr lang="en-US" dirty="0"/>
              <a:t>P. Degtiarenko</a:t>
            </a:r>
          </a:p>
          <a:p>
            <a:r>
              <a:rPr lang="en-US" dirty="0"/>
              <a:t>A. Freyberger</a:t>
            </a:r>
          </a:p>
          <a:p>
            <a:r>
              <a:rPr lang="en-US" dirty="0"/>
              <a:t>J. Grames</a:t>
            </a:r>
          </a:p>
          <a:p>
            <a:r>
              <a:rPr lang="en-US" dirty="0" smtClean="0"/>
              <a:t>G</a:t>
            </a:r>
            <a:r>
              <a:rPr lang="en-US" dirty="0"/>
              <a:t>. Kharashvili </a:t>
            </a:r>
          </a:p>
          <a:p>
            <a:r>
              <a:rPr lang="en-US" dirty="0"/>
              <a:t>D. Meekins</a:t>
            </a:r>
          </a:p>
          <a:p>
            <a:r>
              <a:rPr lang="en-US" dirty="0"/>
              <a:t>M. Poelker</a:t>
            </a:r>
          </a:p>
          <a:p>
            <a:r>
              <a:rPr lang="en-US" dirty="0"/>
              <a:t>Y. </a:t>
            </a:r>
            <a:r>
              <a:rPr lang="en-US" dirty="0" smtClean="0"/>
              <a:t>Roblin</a:t>
            </a:r>
          </a:p>
          <a:p>
            <a:r>
              <a:rPr lang="en-US" dirty="0" smtClean="0"/>
              <a:t>R. Suleiman</a:t>
            </a:r>
          </a:p>
          <a:p>
            <a:r>
              <a:rPr lang="en-US" dirty="0"/>
              <a:t>C. </a:t>
            </a:r>
            <a:r>
              <a:rPr lang="en-US" dirty="0" smtClean="0"/>
              <a:t>Tennant</a:t>
            </a:r>
          </a:p>
          <a:p>
            <a:r>
              <a:rPr lang="en-US" dirty="0" smtClean="0"/>
              <a:t>V. Vylet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03221" y="5851538"/>
            <a:ext cx="54656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>
                <a:hlinkClick r:id="rId8"/>
              </a:rPr>
              <a:t>wiki.jlab.org/ciswiki/index.php/Bubble_Chamber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73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64740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Measuring </a:t>
            </a:r>
            <a:r>
              <a:rPr lang="en-US" sz="3600" baseline="30000" dirty="0" smtClean="0">
                <a:solidFill>
                  <a:srgbClr val="2F4D8E"/>
                </a:solidFill>
              </a:rPr>
              <a:t>19</a:t>
            </a:r>
            <a:r>
              <a:rPr lang="en-US" sz="3600" dirty="0" smtClean="0">
                <a:solidFill>
                  <a:srgbClr val="2F4D8E"/>
                </a:solidFill>
              </a:rPr>
              <a:t>F(</a:t>
            </a:r>
            <a:r>
              <a:rPr lang="en-US" sz="3600" dirty="0" smtClean="0">
                <a:solidFill>
                  <a:srgbClr val="2F4D8E"/>
                </a:solidFill>
                <a:latin typeface="Symbol" pitchFamily="18" charset="2"/>
              </a:rPr>
              <a:t>g</a:t>
            </a:r>
            <a:r>
              <a:rPr lang="en-US" sz="3600" dirty="0" smtClean="0">
                <a:solidFill>
                  <a:srgbClr val="2F4D8E"/>
                </a:solidFill>
                <a:latin typeface="Minion Pro"/>
              </a:rPr>
              <a:t>,</a:t>
            </a:r>
            <a:r>
              <a:rPr lang="en-US" sz="3600" dirty="0" smtClean="0">
                <a:solidFill>
                  <a:srgbClr val="2F4D8E"/>
                </a:solidFill>
                <a:latin typeface="Symbol" pitchFamily="18" charset="2"/>
              </a:rPr>
              <a:t>a</a:t>
            </a:r>
            <a:r>
              <a:rPr lang="en-US" sz="3600" dirty="0" smtClean="0">
                <a:solidFill>
                  <a:srgbClr val="2F4D8E"/>
                </a:solidFill>
              </a:rPr>
              <a:t>)</a:t>
            </a:r>
            <a:r>
              <a:rPr lang="en-US" sz="3600" baseline="30000" dirty="0" smtClean="0">
                <a:solidFill>
                  <a:srgbClr val="2F4D8E"/>
                </a:solidFill>
              </a:rPr>
              <a:t>15</a:t>
            </a:r>
            <a:r>
              <a:rPr lang="en-US" sz="3600" dirty="0" smtClean="0">
                <a:solidFill>
                  <a:srgbClr val="2F4D8E"/>
                </a:solidFill>
              </a:rPr>
              <a:t>N</a:t>
            </a:r>
            <a:r>
              <a:rPr lang="en-US" sz="3600" cap="small" dirty="0">
                <a:solidFill>
                  <a:srgbClr val="2F4D8E"/>
                </a:solidFill>
                <a:latin typeface="Minion Pro"/>
                <a:cs typeface="Minion Pro"/>
              </a:rPr>
              <a:t> at HIGS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12" descr="DSC0456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053" y="1222221"/>
            <a:ext cx="4754880" cy="3564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5" descr="DSC04559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06191" y="1222221"/>
            <a:ext cx="3263295" cy="256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07053" y="5263661"/>
            <a:ext cx="46697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</a:t>
            </a:r>
            <a:r>
              <a:rPr lang="en-US" sz="3200" baseline="-25000" dirty="0" smtClean="0"/>
              <a:t>4</a:t>
            </a:r>
            <a:r>
              <a:rPr lang="en-US" sz="3200" dirty="0" smtClean="0"/>
              <a:t>F</a:t>
            </a:r>
            <a:r>
              <a:rPr lang="en-US" sz="3200" baseline="-25000" dirty="0" smtClean="0"/>
              <a:t>10</a:t>
            </a:r>
            <a:r>
              <a:rPr lang="en-US" sz="3200" dirty="0" smtClean="0"/>
              <a:t> Bubble Chamber</a:t>
            </a:r>
          </a:p>
          <a:p>
            <a:pPr lvl="1"/>
            <a:r>
              <a:rPr lang="en-US" sz="2800" dirty="0" smtClean="0"/>
              <a:t>T </a:t>
            </a:r>
            <a:r>
              <a:rPr lang="en-US" sz="2800" dirty="0"/>
              <a:t>= </a:t>
            </a:r>
            <a:r>
              <a:rPr lang="en-US" sz="2800" dirty="0" smtClean="0"/>
              <a:t>30˚</a:t>
            </a:r>
            <a:r>
              <a:rPr lang="en-US" sz="2800" dirty="0"/>
              <a:t>C</a:t>
            </a:r>
            <a:endParaRPr lang="en-US" sz="2800" dirty="0" smtClean="0"/>
          </a:p>
          <a:p>
            <a:pPr lvl="1"/>
            <a:r>
              <a:rPr lang="en-US" sz="2800" dirty="0" smtClean="0"/>
              <a:t>P = 3 atm</a:t>
            </a:r>
            <a:endParaRPr lang="en-US" sz="2800" baseline="-25000" dirty="0"/>
          </a:p>
        </p:txBody>
      </p:sp>
      <p:grpSp>
        <p:nvGrpSpPr>
          <p:cNvPr id="3" name="Group 2"/>
          <p:cNvGrpSpPr/>
          <p:nvPr/>
        </p:nvGrpSpPr>
        <p:grpSpPr>
          <a:xfrm>
            <a:off x="4961933" y="4155059"/>
            <a:ext cx="2933326" cy="2566416"/>
            <a:chOff x="5206191" y="4155059"/>
            <a:chExt cx="2933326" cy="2566416"/>
          </a:xfrm>
        </p:grpSpPr>
        <p:pic>
          <p:nvPicPr>
            <p:cNvPr id="9" name="Picture 15" descr="detectorACADblue.jpg"/>
            <p:cNvPicPr>
              <a:picLocks noChangeAspect="1"/>
            </p:cNvPicPr>
            <p:nvPr/>
          </p:nvPicPr>
          <p:blipFill>
            <a:blip r:embed="rId6" cstate="print"/>
            <a:srcRect r="8952"/>
            <a:stretch>
              <a:fillRect/>
            </a:stretch>
          </p:blipFill>
          <p:spPr bwMode="auto">
            <a:xfrm>
              <a:off x="5206191" y="4155059"/>
              <a:ext cx="2933326" cy="25664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Line 7"/>
            <p:cNvSpPr>
              <a:spLocks noChangeShapeType="1"/>
            </p:cNvSpPr>
            <p:nvPr/>
          </p:nvSpPr>
          <p:spPr bwMode="auto">
            <a:xfrm flipH="1">
              <a:off x="5955320" y="4570557"/>
              <a:ext cx="1875693" cy="98549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8"/>
            <p:cNvSpPr>
              <a:spLocks noChangeShapeType="1"/>
            </p:cNvSpPr>
            <p:nvPr/>
          </p:nvSpPr>
          <p:spPr bwMode="auto">
            <a:xfrm flipH="1">
              <a:off x="7695283" y="4570557"/>
              <a:ext cx="135731" cy="78858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7586756" y="3970392"/>
            <a:ext cx="1448717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/>
              <a:t>2 </a:t>
            </a:r>
            <a:r>
              <a:rPr lang="en-US" sz="2400" dirty="0" smtClean="0"/>
              <a:t>Fast Digital </a:t>
            </a:r>
            <a:r>
              <a:rPr lang="en-US" sz="2400" dirty="0"/>
              <a:t>C</a:t>
            </a:r>
            <a:r>
              <a:rPr lang="en-US" sz="2400" dirty="0" smtClean="0"/>
              <a:t>ameras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4950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 descr="experimentTheory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0409" y="3631686"/>
            <a:ext cx="4598317" cy="3226314"/>
          </a:xfrm>
          <a:prstGeom prst="rect">
            <a:avLst/>
          </a:prstGeom>
        </p:spPr>
      </p:pic>
      <p:pic>
        <p:nvPicPr>
          <p:cNvPr id="5" name="Picture 4" descr="PLBheader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41" y="454416"/>
            <a:ext cx="7419762" cy="3694793"/>
          </a:xfrm>
          <a:prstGeom prst="rect">
            <a:avLst/>
          </a:prstGeom>
        </p:spPr>
      </p:pic>
      <p:pic>
        <p:nvPicPr>
          <p:cNvPr id="8" name="Picture 13" descr="C:\Documents and Settings\b22803\Desktop\fiducial.ep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514" y="4271962"/>
            <a:ext cx="3030538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5294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63415"/>
            <a:ext cx="8686799" cy="721673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Bremsstrahlung Background at HIGS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5213" y="1375620"/>
            <a:ext cx="426956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151515"/>
                </a:solidFill>
              </a:rPr>
              <a:t>Vacuum: 2x10</a:t>
            </a:r>
            <a:r>
              <a:rPr lang="en-US" sz="2400" baseline="30000" dirty="0" smtClean="0">
                <a:solidFill>
                  <a:srgbClr val="151515"/>
                </a:solidFill>
              </a:rPr>
              <a:t>-10</a:t>
            </a:r>
            <a:r>
              <a:rPr lang="en-US" sz="2400" dirty="0" smtClean="0">
                <a:solidFill>
                  <a:srgbClr val="151515"/>
                </a:solidFill>
              </a:rPr>
              <a:t> Torr</a:t>
            </a:r>
          </a:p>
          <a:p>
            <a:r>
              <a:rPr lang="en-US" sz="2400" dirty="0" smtClean="0">
                <a:solidFill>
                  <a:srgbClr val="151515"/>
                </a:solidFill>
              </a:rPr>
              <a:t>Residual Gas: Z = 10 </a:t>
            </a:r>
          </a:p>
          <a:p>
            <a:r>
              <a:rPr lang="en-US" sz="2400" dirty="0" smtClean="0">
                <a:solidFill>
                  <a:srgbClr val="151515"/>
                </a:solidFill>
              </a:rPr>
              <a:t>Electron Beam Energy:  </a:t>
            </a:r>
            <a:r>
              <a:rPr lang="en-US" sz="2400" dirty="0">
                <a:solidFill>
                  <a:srgbClr val="151515"/>
                </a:solidFill>
              </a:rPr>
              <a:t>4</a:t>
            </a:r>
            <a:r>
              <a:rPr lang="en-US" sz="2400" dirty="0" smtClean="0">
                <a:solidFill>
                  <a:srgbClr val="151515"/>
                </a:solidFill>
              </a:rPr>
              <a:t>00 MeV</a:t>
            </a:r>
          </a:p>
          <a:p>
            <a:r>
              <a:rPr lang="en-US" sz="2400" dirty="0" smtClean="0">
                <a:solidFill>
                  <a:srgbClr val="151515"/>
                </a:solidFill>
              </a:rPr>
              <a:t>Electron Beam Current: </a:t>
            </a:r>
            <a:r>
              <a:rPr lang="en-US" sz="2400" dirty="0">
                <a:solidFill>
                  <a:srgbClr val="151515"/>
                </a:solidFill>
              </a:rPr>
              <a:t> </a:t>
            </a:r>
            <a:r>
              <a:rPr lang="en-US" sz="2400" dirty="0" smtClean="0">
                <a:solidFill>
                  <a:srgbClr val="151515"/>
                </a:solidFill>
              </a:rPr>
              <a:t>41 mA</a:t>
            </a:r>
          </a:p>
          <a:p>
            <a:r>
              <a:rPr lang="en-US" sz="2400" dirty="0" smtClean="0">
                <a:solidFill>
                  <a:srgbClr val="151515"/>
                </a:solidFill>
              </a:rPr>
              <a:t>Interaction Length: 35 m</a:t>
            </a:r>
          </a:p>
        </p:txBody>
      </p:sp>
      <p:sp>
        <p:nvSpPr>
          <p:cNvPr id="8" name="Right Arrow 7"/>
          <p:cNvSpPr/>
          <p:nvPr/>
        </p:nvSpPr>
        <p:spPr bwMode="auto">
          <a:xfrm>
            <a:off x="4424780" y="1933636"/>
            <a:ext cx="822960" cy="82296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4964276" y="1560286"/>
            <a:ext cx="405668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151515"/>
                </a:solidFill>
              </a:rPr>
              <a:t>Strong </a:t>
            </a:r>
            <a:r>
              <a:rPr lang="en-US" sz="2400" dirty="0">
                <a:solidFill>
                  <a:srgbClr val="151515"/>
                </a:solidFill>
              </a:rPr>
              <a:t>B</a:t>
            </a:r>
            <a:r>
              <a:rPr lang="en-US" sz="2400" dirty="0" smtClean="0">
                <a:solidFill>
                  <a:srgbClr val="151515"/>
                </a:solidFill>
              </a:rPr>
              <a:t>remsstrahlung </a:t>
            </a:r>
          </a:p>
          <a:p>
            <a:pPr algn="ctr"/>
            <a:r>
              <a:rPr lang="en-US" sz="2400" dirty="0">
                <a:solidFill>
                  <a:srgbClr val="151515"/>
                </a:solidFill>
              </a:rPr>
              <a:t>B</a:t>
            </a:r>
            <a:r>
              <a:rPr lang="en-US" sz="2400" dirty="0" smtClean="0">
                <a:solidFill>
                  <a:srgbClr val="151515"/>
                </a:solidFill>
              </a:rPr>
              <a:t>ackground </a:t>
            </a:r>
            <a:endParaRPr lang="en-US" sz="2400" dirty="0" smtClean="0">
              <a:solidFill>
                <a:srgbClr val="151515"/>
              </a:solidFill>
            </a:endParaRPr>
          </a:p>
          <a:p>
            <a:pPr algn="ctr"/>
            <a:r>
              <a:rPr lang="en-US" sz="2400" dirty="0" smtClean="0">
                <a:solidFill>
                  <a:srgbClr val="151515"/>
                </a:solidFill>
              </a:rPr>
              <a:t>(when coupled with large </a:t>
            </a:r>
          </a:p>
          <a:p>
            <a:pPr algn="ctr"/>
            <a:r>
              <a:rPr lang="en-US" sz="2400" dirty="0" smtClean="0">
                <a:solidFill>
                  <a:srgbClr val="151515"/>
                </a:solidFill>
              </a:rPr>
              <a:t>cross sections at high energies)</a:t>
            </a:r>
            <a:endParaRPr lang="en-US" sz="2400" dirty="0">
              <a:solidFill>
                <a:srgbClr val="151515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997" y="3486150"/>
            <a:ext cx="4972050" cy="3371850"/>
          </a:xfrm>
        </p:spPr>
      </p:pic>
    </p:spTree>
    <p:extLst>
      <p:ext uri="{BB962C8B-B14F-4D97-AF65-F5344CB8AC3E}">
        <p14:creationId xmlns:p14="http://schemas.microsoft.com/office/powerpoint/2010/main" val="277904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17240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Recent Work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PressureVesselCutAwa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854" y="1173529"/>
            <a:ext cx="2127504" cy="24384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487493" y="2334552"/>
            <a:ext cx="3442593" cy="4004489"/>
            <a:chOff x="122237" y="2616147"/>
            <a:chExt cx="3442593" cy="4004489"/>
          </a:xfrm>
        </p:grpSpPr>
        <p:pic>
          <p:nvPicPr>
            <p:cNvPr id="6" name="Picture 5" descr="bubbleRisingN2O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37" y="3816476"/>
              <a:ext cx="3429000" cy="280416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22237" y="2616147"/>
              <a:ext cx="341540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N</a:t>
              </a:r>
              <a:r>
                <a:rPr lang="en-US" sz="2400" baseline="-25000" dirty="0" smtClean="0"/>
                <a:t>2</a:t>
              </a:r>
              <a:r>
                <a:rPr lang="en-US" sz="2400" dirty="0" smtClean="0"/>
                <a:t>O Bubble Chamber:</a:t>
              </a:r>
            </a:p>
            <a:p>
              <a:pPr algn="ctr"/>
              <a:r>
                <a:rPr lang="en-US" sz="2400" dirty="0"/>
                <a:t>f</a:t>
              </a:r>
              <a:r>
                <a:rPr lang="en-US" sz="2400" dirty="0" smtClean="0"/>
                <a:t>irst </a:t>
              </a:r>
              <a:r>
                <a:rPr lang="en-US" sz="2400" dirty="0" err="1" smtClean="0">
                  <a:latin typeface="Symbol" charset="2"/>
                  <a:cs typeface="Symbol" charset="2"/>
                </a:rPr>
                <a:t>g</a:t>
              </a:r>
              <a:r>
                <a:rPr lang="en-US" sz="2400" dirty="0" err="1" smtClean="0"/>
                <a:t>+O</a:t>
              </a:r>
              <a:r>
                <a:rPr lang="en-US" sz="2400" dirty="0" smtClean="0">
                  <a:latin typeface="Calibri"/>
                </a:rPr>
                <a:t>→</a:t>
              </a:r>
              <a:r>
                <a:rPr lang="en-US" sz="2400" dirty="0" smtClean="0"/>
                <a:t>α+C bubble</a:t>
              </a:r>
            </a:p>
            <a:p>
              <a:pPr algn="ctr"/>
              <a:r>
                <a:rPr lang="en-US" sz="2400" dirty="0" smtClean="0"/>
                <a:t>April 2013</a:t>
              </a:r>
              <a:endParaRPr lang="en-US" sz="2400" dirty="0"/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135830" y="5218556"/>
              <a:ext cx="3429000" cy="646556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</p:grpSp>
      <p:pic>
        <p:nvPicPr>
          <p:cNvPr id="9" name="Picture 9" descr="CIMG0029"/>
          <p:cNvPicPr>
            <a:picLocks noChangeAspect="1" noChangeArrowheads="1"/>
          </p:cNvPicPr>
          <p:nvPr/>
        </p:nvPicPr>
        <p:blipFill>
          <a:blip r:embed="rId6" cstate="print"/>
          <a:srcRect l="15382" t="13972" r="17589" b="28493"/>
          <a:stretch>
            <a:fillRect/>
          </a:stretch>
        </p:blipFill>
        <p:spPr bwMode="auto">
          <a:xfrm>
            <a:off x="301278" y="1219291"/>
            <a:ext cx="2389247" cy="274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2011-10-17 15.17.02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278" y="4277742"/>
            <a:ext cx="1865376" cy="2487168"/>
          </a:xfrm>
          <a:prstGeom prst="rect">
            <a:avLst/>
          </a:prstGeom>
        </p:spPr>
      </p:pic>
      <p:pic>
        <p:nvPicPr>
          <p:cNvPr id="13" name="Picture 12" descr="2011-10-27 15.59.24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0356" y="4588638"/>
            <a:ext cx="2487168" cy="186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06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56493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Superheated Targets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68664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400" dirty="0"/>
              <a:t>List of superheated liquids to be used in </a:t>
            </a:r>
            <a:r>
              <a:rPr lang="en-US" sz="2400" dirty="0" smtClean="0"/>
              <a:t>experiment</a:t>
            </a:r>
            <a:r>
              <a:rPr lang="en-US" sz="2400" dirty="0" smtClean="0"/>
              <a:t>:</a:t>
            </a:r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r>
              <a:rPr lang="en-US" sz="2400" dirty="0"/>
              <a:t>Readout: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 smtClean="0"/>
              <a:t>Fast Digital</a:t>
            </a:r>
            <a:r>
              <a:rPr lang="en-US" sz="2000" dirty="0" smtClean="0"/>
              <a:t> </a:t>
            </a:r>
            <a:r>
              <a:rPr lang="en-US" sz="2000" dirty="0"/>
              <a:t>Camera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/>
              <a:t>Acoustic </a:t>
            </a:r>
            <a:r>
              <a:rPr lang="en-US" sz="2000" dirty="0" smtClean="0"/>
              <a:t>Signal to discriminate between (</a:t>
            </a:r>
            <a:r>
              <a:rPr lang="en-US" sz="2000" dirty="0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,</a:t>
            </a:r>
            <a:r>
              <a:rPr lang="en-US" sz="2000" dirty="0" smtClean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) and (</a:t>
            </a:r>
            <a:r>
              <a:rPr lang="en-US" sz="2000" dirty="0" err="1" smtClean="0">
                <a:latin typeface="Symbol" panose="05050102010706020507" pitchFamily="18" charset="2"/>
              </a:rPr>
              <a:t>g</a:t>
            </a:r>
            <a:r>
              <a:rPr lang="en-US" sz="2000" dirty="0" err="1" smtClean="0"/>
              <a:t>,n</a:t>
            </a:r>
            <a:r>
              <a:rPr lang="en-US" sz="2000" dirty="0" smtClean="0"/>
              <a:t>) or (</a:t>
            </a:r>
            <a:r>
              <a:rPr lang="en-US" sz="2000" dirty="0" err="1" smtClean="0"/>
              <a:t>n,n</a:t>
            </a:r>
            <a:r>
              <a:rPr lang="en-US" sz="2000" dirty="0" smtClean="0"/>
              <a:t>) events</a:t>
            </a:r>
            <a:endParaRPr lang="en-US" sz="2200" dirty="0">
              <a:solidFill>
                <a:srgbClr val="000229"/>
              </a:solidFill>
              <a:latin typeface="Century Gothic"/>
              <a:cs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301010"/>
              </p:ext>
            </p:extLst>
          </p:nvPr>
        </p:nvGraphicFramePr>
        <p:xfrm>
          <a:off x="550984" y="2080846"/>
          <a:ext cx="8440616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0154"/>
                <a:gridCol w="2110154"/>
                <a:gridCol w="2110154"/>
                <a:gridCol w="211015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N</a:t>
                      </a:r>
                      <a:r>
                        <a:rPr lang="en-US" sz="2400" baseline="-25000" dirty="0" smtClean="0"/>
                        <a:t>2</a:t>
                      </a:r>
                      <a:r>
                        <a:rPr lang="en-US" sz="2400" dirty="0" smtClean="0"/>
                        <a:t>O Targets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30000" dirty="0" smtClean="0"/>
                        <a:t>16</a:t>
                      </a:r>
                      <a:r>
                        <a:rPr lang="en-US" sz="2400" dirty="0" smtClean="0"/>
                        <a:t>O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30000" dirty="0" smtClean="0"/>
                        <a:t>17</a:t>
                      </a:r>
                      <a:r>
                        <a:rPr lang="en-US" sz="2400" dirty="0" smtClean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30000" dirty="0" smtClean="0"/>
                        <a:t>18</a:t>
                      </a:r>
                      <a:r>
                        <a:rPr lang="en-US" sz="2400" dirty="0" smtClean="0"/>
                        <a:t>O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Natural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99.757%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0.038%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0.205</a:t>
                      </a:r>
                      <a:r>
                        <a:rPr lang="en-US" sz="2400" baseline="0" dirty="0" smtClean="0"/>
                        <a:t>%</a:t>
                      </a:r>
                      <a:endParaRPr lang="en-US" sz="24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30000" dirty="0" smtClean="0"/>
                        <a:t>16</a:t>
                      </a:r>
                      <a:r>
                        <a:rPr lang="en-US" sz="2400" dirty="0" smtClean="0"/>
                        <a:t>O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Depleted &gt; 5,000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Depleted &gt; 5,000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30000" dirty="0" smtClean="0"/>
                        <a:t>17</a:t>
                      </a:r>
                      <a:r>
                        <a:rPr lang="en-US" sz="2400" dirty="0" smtClean="0"/>
                        <a:t>O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Enriched &gt; 80%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&lt;1.0%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30000" dirty="0" smtClean="0"/>
                        <a:t>18</a:t>
                      </a:r>
                      <a:r>
                        <a:rPr lang="en-US" sz="2400" dirty="0" smtClean="0"/>
                        <a:t>O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&lt;1.0%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Enriched &gt; 80%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805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45987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Experimental Setup at JLab Injector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238" y="1231049"/>
            <a:ext cx="6583678" cy="491743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220437" y="1414160"/>
            <a:ext cx="914400" cy="460248"/>
          </a:xfrm>
          <a:prstGeom prst="wedgeRoundRectCallout">
            <a:avLst>
              <a:gd name="adj1" fmla="val 135577"/>
              <a:gd name="adj2" fmla="val 5175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BCM</a:t>
            </a:r>
            <a:endParaRPr lang="en-US" sz="2000" dirty="0"/>
          </a:p>
        </p:txBody>
      </p:sp>
      <p:sp>
        <p:nvSpPr>
          <p:cNvPr id="7" name="Rounded Rectangular Callout 6"/>
          <p:cNvSpPr/>
          <p:nvPr/>
        </p:nvSpPr>
        <p:spPr>
          <a:xfrm>
            <a:off x="144237" y="2195269"/>
            <a:ext cx="1066800" cy="762000"/>
          </a:xfrm>
          <a:prstGeom prst="wedgeRoundRectCallout">
            <a:avLst>
              <a:gd name="adj1" fmla="val 152978"/>
              <a:gd name="adj2" fmla="val -2975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5 MeV</a:t>
            </a:r>
          </a:p>
          <a:p>
            <a:pPr algn="ctr"/>
            <a:r>
              <a:rPr lang="en-US" sz="2000" dirty="0" smtClean="0"/>
              <a:t>Dipole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5014568" y="1419257"/>
            <a:ext cx="1752600" cy="762000"/>
          </a:xfrm>
          <a:prstGeom prst="wedgeRoundRectCallout">
            <a:avLst>
              <a:gd name="adj1" fmla="val 29899"/>
              <a:gd name="adj2" fmla="val 11178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2D</a:t>
            </a:r>
          </a:p>
          <a:p>
            <a:pPr algn="ctr"/>
            <a:r>
              <a:rPr lang="en-US" sz="2000" dirty="0" smtClean="0"/>
              <a:t>Spectrometer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144237" y="3567772"/>
            <a:ext cx="1866900" cy="677959"/>
          </a:xfrm>
          <a:prstGeom prst="wedgeRoundRectCallout">
            <a:avLst>
              <a:gd name="adj1" fmla="val 66321"/>
              <a:gd name="adj2" fmla="val -15937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5D Spectrometer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3660552" y="5535272"/>
            <a:ext cx="1600200" cy="990600"/>
          </a:xfrm>
          <a:prstGeom prst="wedgeRoundRectCallout">
            <a:avLst>
              <a:gd name="adj1" fmla="val 23307"/>
              <a:gd name="adj2" fmla="val -46323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Bubble</a:t>
            </a:r>
          </a:p>
          <a:p>
            <a:pPr algn="ctr"/>
            <a:r>
              <a:rPr lang="en-US" sz="2000" dirty="0" smtClean="0"/>
              <a:t>Chamber</a:t>
            </a:r>
          </a:p>
          <a:p>
            <a:pPr algn="ctr"/>
            <a:r>
              <a:rPr lang="en-US" sz="2000" dirty="0" smtClean="0"/>
              <a:t>location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7326924" y="2030381"/>
            <a:ext cx="1547446" cy="762000"/>
          </a:xfrm>
          <a:prstGeom prst="wedgeRoundRectCallout">
            <a:avLst>
              <a:gd name="adj1" fmla="val -43759"/>
              <a:gd name="adj2" fmla="val 7178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Mott Polarimeter</a:t>
            </a:r>
          </a:p>
        </p:txBody>
      </p:sp>
    </p:spTree>
    <p:extLst>
      <p:ext uri="{BB962C8B-B14F-4D97-AF65-F5344CB8AC3E}">
        <p14:creationId xmlns:p14="http://schemas.microsoft.com/office/powerpoint/2010/main" val="399042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21" y="490130"/>
            <a:ext cx="4937760" cy="3688079"/>
          </a:xfrm>
          <a:prstGeom prst="rect">
            <a:avLst/>
          </a:prstGeom>
        </p:spPr>
      </p:pic>
      <p:pic>
        <p:nvPicPr>
          <p:cNvPr id="9" name="Picture 8" descr="bubbleDeviceWater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684" y="3069002"/>
            <a:ext cx="3950208" cy="2950464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5458558" y="1496045"/>
            <a:ext cx="1866900" cy="677959"/>
          </a:xfrm>
          <a:prstGeom prst="wedgeRoundRectCallout">
            <a:avLst>
              <a:gd name="adj1" fmla="val -69315"/>
              <a:gd name="adj2" fmla="val 13542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5D Spectrometer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2996712" y="5146231"/>
            <a:ext cx="1866900" cy="899679"/>
          </a:xfrm>
          <a:prstGeom prst="wedgeRoundRectCallout">
            <a:avLst>
              <a:gd name="adj1" fmla="val 65693"/>
              <a:gd name="adj2" fmla="val -3487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Bubble Chamber at HIGS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5458558" y="6119446"/>
            <a:ext cx="1866900" cy="686743"/>
          </a:xfrm>
          <a:prstGeom prst="wedgeRoundRectCallout">
            <a:avLst>
              <a:gd name="adj1" fmla="val -14684"/>
              <a:gd name="adj2" fmla="val -19805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Photon Beam</a:t>
            </a:r>
          </a:p>
          <a:p>
            <a:pPr algn="ctr"/>
            <a:r>
              <a:rPr lang="en-US" sz="2000" dirty="0"/>
              <a:t>E</a:t>
            </a:r>
            <a:r>
              <a:rPr lang="en-US" sz="2000" dirty="0" smtClean="0"/>
              <a:t>ntrance</a:t>
            </a:r>
          </a:p>
        </p:txBody>
      </p:sp>
    </p:spTree>
    <p:extLst>
      <p:ext uri="{BB962C8B-B14F-4D97-AF65-F5344CB8AC3E}">
        <p14:creationId xmlns:p14="http://schemas.microsoft.com/office/powerpoint/2010/main" val="151521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Beamline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153" y="1557997"/>
            <a:ext cx="7433923" cy="451104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6" y="4856147"/>
            <a:ext cx="4541520" cy="181463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11015" y="3200400"/>
            <a:ext cx="2168769" cy="116058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 Superharps to measure beam profile and absolute beam position </a:t>
            </a:r>
          </a:p>
        </p:txBody>
      </p:sp>
      <p:cxnSp>
        <p:nvCxnSpPr>
          <p:cNvPr id="9" name="Straight Arrow Connector 8"/>
          <p:cNvCxnSpPr>
            <a:stCxn id="7" idx="3"/>
          </p:cNvCxnSpPr>
          <p:nvPr/>
        </p:nvCxnSpPr>
        <p:spPr>
          <a:xfrm flipV="1">
            <a:off x="2379784" y="2954215"/>
            <a:ext cx="879231" cy="8264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7" idx="3"/>
          </p:cNvCxnSpPr>
          <p:nvPr/>
        </p:nvCxnSpPr>
        <p:spPr>
          <a:xfrm flipV="1">
            <a:off x="2379784" y="3695701"/>
            <a:ext cx="2579078" cy="849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914" y="487624"/>
            <a:ext cx="2633472" cy="1966976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3915508" y="475900"/>
            <a:ext cx="2215544" cy="1082097"/>
          </a:xfrm>
          <a:prstGeom prst="roundRect">
            <a:avLst>
              <a:gd name="adj" fmla="val 1584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New Fast </a:t>
            </a:r>
            <a:r>
              <a:rPr lang="en-US" dirty="0"/>
              <a:t>Valve to protect from vacuum failure in front of ¼ Cryo-unit</a:t>
            </a:r>
          </a:p>
        </p:txBody>
      </p:sp>
      <p:cxnSp>
        <p:nvCxnSpPr>
          <p:cNvPr id="19" name="Straight Arrow Connector 18"/>
          <p:cNvCxnSpPr>
            <a:stCxn id="18" idx="3"/>
          </p:cNvCxnSpPr>
          <p:nvPr/>
        </p:nvCxnSpPr>
        <p:spPr>
          <a:xfrm>
            <a:off x="6131052" y="1016949"/>
            <a:ext cx="1195871" cy="2725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/>
          <p:cNvSpPr/>
          <p:nvPr/>
        </p:nvSpPr>
        <p:spPr>
          <a:xfrm>
            <a:off x="196362" y="1153243"/>
            <a:ext cx="1682259" cy="58147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Replace Dipole </a:t>
            </a:r>
          </a:p>
          <a:p>
            <a:pPr algn="ctr"/>
            <a:r>
              <a:rPr lang="en-US" dirty="0" smtClean="0"/>
              <a:t>Magnet</a:t>
            </a:r>
            <a:endParaRPr lang="en-US" dirty="0"/>
          </a:p>
        </p:txBody>
      </p:sp>
      <p:cxnSp>
        <p:nvCxnSpPr>
          <p:cNvPr id="23" name="Straight Arrow Connector 22"/>
          <p:cNvCxnSpPr>
            <a:stCxn id="22" idx="3"/>
          </p:cNvCxnSpPr>
          <p:nvPr/>
        </p:nvCxnSpPr>
        <p:spPr>
          <a:xfrm>
            <a:off x="1878621" y="1443981"/>
            <a:ext cx="181709" cy="6096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737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91662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Schematics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7060" y="2823835"/>
            <a:ext cx="8102044" cy="3940821"/>
            <a:chOff x="733716" y="2147976"/>
            <a:chExt cx="8102044" cy="3940821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3200400" y="4343400"/>
              <a:ext cx="574222" cy="1140985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8" name="Rectangle 7"/>
            <p:cNvSpPr/>
            <p:nvPr/>
          </p:nvSpPr>
          <p:spPr>
            <a:xfrm rot="3900000">
              <a:off x="3448404" y="5159174"/>
              <a:ext cx="914400" cy="457200"/>
            </a:xfrm>
            <a:prstGeom prst="rect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1371600" y="4343400"/>
              <a:ext cx="17526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962400" y="3886200"/>
              <a:ext cx="0" cy="457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066800" y="4114800"/>
              <a:ext cx="19431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4600" y="4038600"/>
              <a:ext cx="0" cy="15240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13" name="Flowchart: Alternate Process 12"/>
            <p:cNvSpPr/>
            <p:nvPr/>
          </p:nvSpPr>
          <p:spPr>
            <a:xfrm>
              <a:off x="5638800" y="3886200"/>
              <a:ext cx="685800" cy="457200"/>
            </a:xfrm>
            <a:prstGeom prst="flowChartAlternateProcess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772400" y="3657600"/>
              <a:ext cx="914400" cy="914400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1658815" y="3534370"/>
              <a:ext cx="1" cy="33843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733716" y="2147976"/>
              <a:ext cx="10534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Electron K.E.</a:t>
              </a:r>
            </a:p>
            <a:p>
              <a:r>
                <a:rPr lang="en-US" sz="1200" dirty="0" smtClean="0"/>
                <a:t>3.0 – 8.5 MeV</a:t>
              </a:r>
            </a:p>
            <a:p>
              <a:r>
                <a:rPr lang="en-US" sz="1200" dirty="0" smtClean="0"/>
                <a:t>0.01 – 100 µA</a:t>
              </a:r>
              <a:endParaRPr lang="en-US" sz="12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195754" y="3257371"/>
              <a:ext cx="10102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Al Beam Pipe</a:t>
              </a:r>
              <a:endParaRPr lang="en-US" sz="1200" dirty="0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1230759" y="2794307"/>
              <a:ext cx="0" cy="129763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2514600" y="3276600"/>
              <a:ext cx="1" cy="7620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1981200" y="2819400"/>
              <a:ext cx="9428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Cu Radiator</a:t>
              </a:r>
            </a:p>
            <a:p>
              <a:r>
                <a:rPr lang="en-US" sz="1200" dirty="0" smtClean="0"/>
                <a:t>0.02 mm</a:t>
              </a: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V="1">
              <a:off x="3276600" y="5562600"/>
              <a:ext cx="545427" cy="152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2286000" y="5715000"/>
              <a:ext cx="13475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Cu Electron Dump</a:t>
              </a: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3048000" y="2514600"/>
              <a:ext cx="0" cy="15240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2667000" y="2209800"/>
              <a:ext cx="11173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Sweep Magnet</a:t>
              </a: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V="1">
              <a:off x="5943600" y="4343400"/>
              <a:ext cx="0" cy="914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5334000" y="5257800"/>
              <a:ext cx="126682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Bubble Chamber</a:t>
              </a:r>
            </a:p>
            <a:p>
              <a:r>
                <a:rPr lang="en-US" sz="1200" dirty="0" smtClean="0"/>
                <a:t>Superheated N</a:t>
              </a:r>
              <a:r>
                <a:rPr lang="en-US" sz="1200" baseline="-25000" dirty="0" smtClean="0"/>
                <a:t>2</a:t>
              </a:r>
              <a:r>
                <a:rPr lang="en-US" sz="1200" dirty="0" smtClean="0"/>
                <a:t>O</a:t>
              </a:r>
            </a:p>
            <a:p>
              <a:r>
                <a:rPr lang="en-US" sz="1200" dirty="0" smtClean="0"/>
                <a:t>3 cm long</a:t>
              </a:r>
            </a:p>
            <a:p>
              <a:r>
                <a:rPr lang="en-US" sz="1200" dirty="0" smtClean="0"/>
                <a:t>5°C</a:t>
              </a:r>
              <a:r>
                <a:rPr lang="en-US" sz="1200" dirty="0" smtClean="0"/>
                <a:t>, 60 atm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623440" y="5068669"/>
              <a:ext cx="12123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Al Photon Dump</a:t>
              </a:r>
            </a:p>
            <a:p>
              <a:r>
                <a:rPr lang="en-US" sz="1200" dirty="0" smtClean="0"/>
                <a:t>10 cm long</a:t>
              </a:r>
            </a:p>
            <a:p>
              <a:r>
                <a:rPr lang="en-US" sz="1200" dirty="0" smtClean="0"/>
                <a:t>20 cm diameter</a:t>
              </a:r>
            </a:p>
          </p:txBody>
        </p:sp>
        <p:cxnSp>
          <p:nvCxnSpPr>
            <p:cNvPr id="28" name="Straight Arrow Connector 27"/>
            <p:cNvCxnSpPr>
              <a:endCxn id="14" idx="2"/>
            </p:cNvCxnSpPr>
            <p:nvPr/>
          </p:nvCxnSpPr>
          <p:spPr>
            <a:xfrm flipV="1">
              <a:off x="8229600" y="4572000"/>
              <a:ext cx="0" cy="55569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ight Triangle 32"/>
            <p:cNvSpPr/>
            <p:nvPr/>
          </p:nvSpPr>
          <p:spPr>
            <a:xfrm rot="20392532">
              <a:off x="2893417" y="3792760"/>
              <a:ext cx="432700" cy="507036"/>
            </a:xfrm>
            <a:prstGeom prst="rt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Arc 33"/>
            <p:cNvSpPr/>
            <p:nvPr/>
          </p:nvSpPr>
          <p:spPr>
            <a:xfrm>
              <a:off x="2514600" y="4114800"/>
              <a:ext cx="838200" cy="381000"/>
            </a:xfrm>
            <a:prstGeom prst="arc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3962400" y="3886200"/>
              <a:ext cx="0" cy="457200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3429000" y="2586335"/>
              <a:ext cx="152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Cu  Vacuum Window  10 mil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3962400" y="3048000"/>
              <a:ext cx="1" cy="8382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3124200" y="4343400"/>
              <a:ext cx="574222" cy="1140985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>
              <a:endCxn id="8" idx="0"/>
            </p:cNvCxnSpPr>
            <p:nvPr/>
          </p:nvCxnSpPr>
          <p:spPr>
            <a:xfrm>
              <a:off x="3657600" y="4343400"/>
              <a:ext cx="455186" cy="94776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0" name="Rectangle 39"/>
            <p:cNvSpPr/>
            <p:nvPr/>
          </p:nvSpPr>
          <p:spPr>
            <a:xfrm>
              <a:off x="4038600" y="3962400"/>
              <a:ext cx="533400" cy="3048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4032739" y="4091940"/>
              <a:ext cx="533400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762000" y="4114800"/>
              <a:ext cx="7924800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4459588" y="3657600"/>
              <a:ext cx="1" cy="3048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4214945" y="3195935"/>
              <a:ext cx="914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Cu  Photon</a:t>
              </a:r>
            </a:p>
            <a:p>
              <a:r>
                <a:rPr lang="en-US" sz="1200" dirty="0" smtClean="0"/>
                <a:t>Collimator</a:t>
              </a:r>
            </a:p>
          </p:txBody>
        </p:sp>
        <p:cxnSp>
          <p:nvCxnSpPr>
            <p:cNvPr id="45" name="Straight Connector 44"/>
            <p:cNvCxnSpPr/>
            <p:nvPr/>
          </p:nvCxnSpPr>
          <p:spPr>
            <a:xfrm>
              <a:off x="1371600" y="3886200"/>
              <a:ext cx="25908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3657600" y="4343400"/>
              <a:ext cx="3048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flipV="1">
              <a:off x="2743200" y="4572000"/>
              <a:ext cx="545427" cy="152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2438400" y="4724400"/>
              <a:ext cx="7457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Cu  Inner</a:t>
              </a:r>
            </a:p>
            <a:p>
              <a:r>
                <a:rPr lang="en-US" sz="1200" dirty="0" smtClean="0"/>
                <a:t>Pipe</a:t>
              </a:r>
            </a:p>
          </p:txBody>
        </p:sp>
        <p:sp>
          <p:nvSpPr>
            <p:cNvPr id="49" name="Rectangle 48"/>
            <p:cNvSpPr/>
            <p:nvPr/>
          </p:nvSpPr>
          <p:spPr>
            <a:xfrm rot="3900000">
              <a:off x="3543146" y="5024265"/>
              <a:ext cx="457200" cy="20685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3429000" y="4267200"/>
              <a:ext cx="531386" cy="1023963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 flipV="1">
              <a:off x="3352800" y="4267200"/>
              <a:ext cx="533400" cy="106680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4888523" y="2752130"/>
            <a:ext cx="42554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dirty="0">
                <a:solidFill>
                  <a:prstClr val="black"/>
                </a:solidFill>
              </a:rPr>
              <a:t>Radiator motion and Sweep Dipole </a:t>
            </a:r>
            <a:r>
              <a:rPr lang="en-US" dirty="0" smtClean="0">
                <a:solidFill>
                  <a:prstClr val="black"/>
                </a:solidFill>
              </a:rPr>
              <a:t>current must </a:t>
            </a:r>
            <a:r>
              <a:rPr lang="en-US" dirty="0">
                <a:solidFill>
                  <a:prstClr val="black"/>
                </a:solidFill>
              </a:rPr>
              <a:t>be in FSD</a:t>
            </a:r>
          </a:p>
          <a:p>
            <a:pPr marL="514350" indent="-514350">
              <a:buFont typeface="+mj-lt"/>
              <a:buAutoNum type="romanUcPeriod"/>
            </a:pPr>
            <a:r>
              <a:rPr lang="en-US" dirty="0">
                <a:solidFill>
                  <a:prstClr val="black"/>
                </a:solidFill>
              </a:rPr>
              <a:t>BCM0L02 and Electron Dump in Beam Loss Accounting (BLA)</a:t>
            </a:r>
            <a:endParaRPr lang="en-US" dirty="0">
              <a:solidFill>
                <a:srgbClr val="000229"/>
              </a:solidFill>
              <a:latin typeface="Century Gothic"/>
              <a:cs typeface="Century Gothic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5344" y="1055078"/>
            <a:ext cx="62865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dirty="0"/>
              <a:t>P</a:t>
            </a:r>
            <a:r>
              <a:rPr lang="en-US" dirty="0" smtClean="0"/>
              <a:t>ower </a:t>
            </a:r>
            <a:r>
              <a:rPr lang="en-US" dirty="0"/>
              <a:t>deposited in </a:t>
            </a:r>
            <a:r>
              <a:rPr lang="en-US" dirty="0" smtClean="0"/>
              <a:t>radiator (100 µA </a:t>
            </a:r>
            <a:r>
              <a:rPr lang="en-US" dirty="0"/>
              <a:t>and 8.5 </a:t>
            </a:r>
            <a:r>
              <a:rPr lang="en-US" dirty="0" smtClean="0"/>
              <a:t>MeV) :</a:t>
            </a:r>
            <a:endParaRPr lang="en-US" dirty="0"/>
          </a:p>
          <a:p>
            <a:pPr marL="857250" lvl="1" indent="-400050">
              <a:buFont typeface="+mj-lt"/>
              <a:buAutoNum type="romanUcPeriod"/>
            </a:pPr>
            <a:r>
              <a:rPr lang="en-US" dirty="0"/>
              <a:t>  </a:t>
            </a:r>
            <a:r>
              <a:rPr lang="en-US" dirty="0" smtClean="0"/>
              <a:t>0.02 mm: </a:t>
            </a:r>
            <a:r>
              <a:rPr lang="en-US" dirty="0"/>
              <a:t>E</a:t>
            </a:r>
            <a:r>
              <a:rPr lang="en-US" dirty="0" smtClean="0"/>
              <a:t>nergy </a:t>
            </a:r>
            <a:r>
              <a:rPr lang="en-US" dirty="0"/>
              <a:t>loss =</a:t>
            </a:r>
            <a:r>
              <a:rPr lang="en-US" dirty="0" smtClean="0"/>
              <a:t> </a:t>
            </a:r>
            <a:r>
              <a:rPr lang="en-US" dirty="0"/>
              <a:t>21 keV, P = 2.1 W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dirty="0"/>
              <a:t>0.10 </a:t>
            </a:r>
            <a:r>
              <a:rPr lang="en-US" dirty="0" smtClean="0"/>
              <a:t>mm: Energy </a:t>
            </a:r>
            <a:r>
              <a:rPr lang="en-US" dirty="0"/>
              <a:t>loss =</a:t>
            </a:r>
            <a:r>
              <a:rPr lang="en-US" dirty="0" smtClean="0"/>
              <a:t> </a:t>
            </a:r>
            <a:r>
              <a:rPr lang="en-US" dirty="0"/>
              <a:t>112 keV, P = 11 </a:t>
            </a:r>
            <a:r>
              <a:rPr lang="en-US" dirty="0" smtClean="0"/>
              <a:t>W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smtClean="0"/>
              <a:t>Pure Copper and Aluminum (high neutron threshold):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US" baseline="30000" dirty="0" smtClean="0"/>
              <a:t>63</a:t>
            </a:r>
            <a:r>
              <a:rPr lang="en-US" dirty="0" smtClean="0"/>
              <a:t>C(</a:t>
            </a:r>
            <a:r>
              <a:rPr lang="en-US" dirty="0" err="1" smtClean="0">
                <a:latin typeface="Symbol" panose="05050102010706020507" pitchFamily="18" charset="2"/>
              </a:rPr>
              <a:t>g</a:t>
            </a:r>
            <a:r>
              <a:rPr lang="en-US" dirty="0" err="1" smtClean="0"/>
              <a:t>,</a:t>
            </a:r>
            <a:r>
              <a:rPr lang="en-US" dirty="0" err="1" smtClean="0"/>
              <a:t>n</a:t>
            </a:r>
            <a:r>
              <a:rPr lang="en-US" dirty="0" smtClean="0"/>
              <a:t>) threshold = 10.86 MeV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US" baseline="30000" dirty="0" smtClean="0"/>
              <a:t>27</a:t>
            </a:r>
            <a:r>
              <a:rPr lang="en-US" dirty="0" smtClean="0"/>
              <a:t>Al(</a:t>
            </a:r>
            <a:r>
              <a:rPr lang="en-US" dirty="0" err="1" smtClean="0">
                <a:latin typeface="Symbol" panose="05050102010706020507" pitchFamily="18" charset="2"/>
              </a:rPr>
              <a:t>g</a:t>
            </a:r>
            <a:r>
              <a:rPr lang="en-US" dirty="0" err="1" smtClean="0"/>
              <a:t>,n</a:t>
            </a:r>
            <a:r>
              <a:rPr lang="en-US" dirty="0"/>
              <a:t>) threshold = </a:t>
            </a:r>
            <a:r>
              <a:rPr lang="en-US" dirty="0" smtClean="0"/>
              <a:t>13.06 MeV</a:t>
            </a:r>
          </a:p>
        </p:txBody>
      </p:sp>
      <p:sp>
        <p:nvSpPr>
          <p:cNvPr id="52" name="Rounded Rectangular Callout 51"/>
          <p:cNvSpPr/>
          <p:nvPr/>
        </p:nvSpPr>
        <p:spPr>
          <a:xfrm>
            <a:off x="46729" y="5576546"/>
            <a:ext cx="1451013" cy="1154723"/>
          </a:xfrm>
          <a:prstGeom prst="wedgeRoundRectCallout">
            <a:avLst>
              <a:gd name="adj1" fmla="val 60896"/>
              <a:gd name="adj2" fmla="val -40350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Use GEANT4 to </a:t>
            </a:r>
            <a:r>
              <a:rPr lang="en-US" dirty="0" smtClean="0"/>
              <a:t>design</a:t>
            </a:r>
            <a:r>
              <a:rPr lang="en-US" dirty="0" smtClean="0"/>
              <a:t> </a:t>
            </a:r>
            <a:r>
              <a:rPr lang="en-US" dirty="0" smtClean="0"/>
              <a:t>this region</a:t>
            </a:r>
          </a:p>
        </p:txBody>
      </p:sp>
    </p:spTree>
    <p:extLst>
      <p:ext uri="{BB962C8B-B14F-4D97-AF65-F5344CB8AC3E}">
        <p14:creationId xmlns:p14="http://schemas.microsoft.com/office/powerpoint/2010/main" val="243357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91662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Beam Requirements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1055078"/>
            <a:ext cx="9144000" cy="58029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Beam Properties at Radiator:</a:t>
            </a:r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PEPPo achieved p=8.25 MeV/c or K.E.=</a:t>
            </a:r>
            <a:r>
              <a:rPr lang="en-US" sz="2400" dirty="0"/>
              <a:t>7.75 MeV. M</a:t>
            </a:r>
            <a:r>
              <a:rPr lang="en-US" sz="2400" dirty="0" smtClean="0"/>
              <a:t>aximum </a:t>
            </a:r>
            <a:r>
              <a:rPr lang="en-US" sz="2400" dirty="0"/>
              <a:t>stable ¼- </a:t>
            </a:r>
            <a:r>
              <a:rPr lang="en-US" sz="2400" dirty="0" smtClean="0"/>
              <a:t>cryounit </a:t>
            </a:r>
            <a:r>
              <a:rPr lang="en-US" sz="2400" dirty="0"/>
              <a:t>cavity gradients </a:t>
            </a:r>
            <a:r>
              <a:rPr lang="en-US" sz="2400" dirty="0" smtClean="0"/>
              <a:t>achieved: </a:t>
            </a:r>
            <a:r>
              <a:rPr lang="en-US" sz="2400" dirty="0"/>
              <a:t>8.4 MV/m and 6.1 MV/m (7.25 MV/m </a:t>
            </a:r>
            <a:r>
              <a:rPr lang="en-US" sz="2400" dirty="0" smtClean="0"/>
              <a:t>average). Vacuum </a:t>
            </a:r>
            <a:r>
              <a:rPr lang="en-US" sz="2400" dirty="0"/>
              <a:t>in the beam line indicates that field emission and desorbed gas are the most problematic, but improve with processing. </a:t>
            </a: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We may need to helium </a:t>
            </a:r>
            <a:r>
              <a:rPr lang="en-US" sz="2400" dirty="0"/>
              <a:t>process the </a:t>
            </a:r>
            <a:r>
              <a:rPr lang="en-US" sz="2400" dirty="0" smtClean="0"/>
              <a:t>¼-cryounit</a:t>
            </a:r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6932808"/>
              </p:ext>
            </p:extLst>
          </p:nvPr>
        </p:nvGraphicFramePr>
        <p:xfrm>
          <a:off x="3300046" y="1523999"/>
          <a:ext cx="5562600" cy="237744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3882020"/>
                <a:gridCol w="1680580"/>
              </a:tblGrid>
              <a:tr h="339969">
                <a:tc>
                  <a:txBody>
                    <a:bodyPr/>
                    <a:lstStyle/>
                    <a:p>
                      <a:r>
                        <a:rPr lang="en-US" sz="2000" b="0" dirty="0" smtClean="0"/>
                        <a:t>Beam Kinetic Energy, (MeV)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/>
                        <a:t>7.9–8.5</a:t>
                      </a:r>
                      <a:endParaRPr lang="en-US" sz="2000" b="0" dirty="0"/>
                    </a:p>
                  </a:txBody>
                  <a:tcPr/>
                </a:tc>
              </a:tr>
              <a:tr h="33996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Beam Current (µA)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0.01</a:t>
                      </a:r>
                      <a:r>
                        <a:rPr lang="en-US" sz="2000" b="0" baseline="0" dirty="0" smtClean="0"/>
                        <a:t>–1</a:t>
                      </a:r>
                      <a:r>
                        <a:rPr lang="en-US" sz="2000" dirty="0" smtClean="0"/>
                        <a:t>00</a:t>
                      </a:r>
                      <a:endParaRPr lang="en-US" sz="2000" dirty="0"/>
                    </a:p>
                  </a:txBody>
                  <a:tcPr/>
                </a:tc>
              </a:tr>
              <a:tr h="33996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Absolute Beam Energy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&lt;0.1%</a:t>
                      </a:r>
                      <a:endParaRPr lang="en-US" sz="2000" dirty="0"/>
                    </a:p>
                  </a:txBody>
                  <a:tcPr/>
                </a:tc>
              </a:tr>
              <a:tr h="33996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Relative Beam Energy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&lt;0.02%</a:t>
                      </a:r>
                      <a:endParaRPr lang="en-US" sz="2000" dirty="0"/>
                    </a:p>
                  </a:txBody>
                  <a:tcPr/>
                </a:tc>
              </a:tr>
              <a:tr h="33996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Energy Resolution (Spread),</a:t>
                      </a:r>
                      <a:r>
                        <a:rPr lang="el-GR" sz="2000" dirty="0" smtClean="0"/>
                        <a:t> σ</a:t>
                      </a:r>
                      <a:r>
                        <a:rPr lang="en-US" sz="2000" baseline="-25000" dirty="0" smtClean="0"/>
                        <a:t>T </a:t>
                      </a:r>
                      <a:r>
                        <a:rPr lang="en-US" sz="2000" baseline="0" dirty="0" smtClean="0"/>
                        <a:t>/T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0.06%</a:t>
                      </a:r>
                      <a:endParaRPr lang="en-US" sz="2000" dirty="0"/>
                    </a:p>
                  </a:txBody>
                  <a:tcPr/>
                </a:tc>
              </a:tr>
              <a:tr h="33996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Beam Size, </a:t>
                      </a:r>
                      <a:r>
                        <a:rPr lang="el-GR" sz="2000" dirty="0" smtClean="0"/>
                        <a:t>σ</a:t>
                      </a:r>
                      <a:r>
                        <a:rPr lang="en-US" sz="2000" baseline="-25000" dirty="0" err="1" smtClean="0"/>
                        <a:t>x,y</a:t>
                      </a:r>
                      <a:r>
                        <a:rPr lang="en-US" sz="2000" dirty="0" smtClean="0"/>
                        <a:t> (mm)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/>
                        <a:t>1–</a:t>
                      </a:r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242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5"/>
            <a:ext cx="8229600" cy="9648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Outline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8956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Nucleosynthesis and </a:t>
            </a:r>
            <a:r>
              <a:rPr lang="en-US" sz="2800" dirty="0" smtClean="0">
                <a:cs typeface="Century Gothic"/>
              </a:rPr>
              <a:t>the </a:t>
            </a:r>
            <a:r>
              <a:rPr lang="en-US" sz="2800" kern="0" baseline="30000" dirty="0" smtClean="0"/>
              <a:t>12</a:t>
            </a:r>
            <a:r>
              <a:rPr lang="en-US" sz="2800" kern="0" dirty="0" smtClean="0"/>
              <a:t>C(</a:t>
            </a:r>
            <a:r>
              <a:rPr lang="en-US" sz="2800" dirty="0" smtClean="0">
                <a:latin typeface="Symbol" panose="05050102010706020507" pitchFamily="18" charset="2"/>
              </a:rPr>
              <a:t>a</a:t>
            </a:r>
            <a:r>
              <a:rPr lang="en-US" sz="2800" dirty="0" smtClean="0"/>
              <a:t>,</a:t>
            </a:r>
            <a:r>
              <a:rPr lang="en-US" sz="2800" dirty="0" smtClean="0">
                <a:latin typeface="Symbol" panose="05050102010706020507" pitchFamily="18" charset="2"/>
              </a:rPr>
              <a:t>g</a:t>
            </a:r>
            <a:r>
              <a:rPr lang="en-US" sz="2800" kern="0" dirty="0" smtClean="0"/>
              <a:t>)</a:t>
            </a:r>
            <a:r>
              <a:rPr lang="en-US" sz="2800" kern="0" baseline="30000" dirty="0" smtClean="0"/>
              <a:t>16</a:t>
            </a:r>
            <a:r>
              <a:rPr lang="en-US" sz="2800" kern="0" dirty="0" smtClean="0"/>
              <a:t>O Reaction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Time Reversal </a:t>
            </a:r>
            <a:r>
              <a:rPr lang="en-US" sz="2800" dirty="0">
                <a:solidFill>
                  <a:srgbClr val="000229"/>
                </a:solidFill>
                <a:cs typeface="Century Gothic"/>
              </a:rPr>
              <a:t>Reaction:</a:t>
            </a:r>
            <a:r>
              <a:rPr lang="en-US" sz="2800" kern="0" baseline="30000" dirty="0"/>
              <a:t> </a:t>
            </a:r>
            <a:r>
              <a:rPr lang="en-US" sz="2800" kern="0" baseline="30000" dirty="0" smtClean="0"/>
              <a:t>16</a:t>
            </a:r>
            <a:r>
              <a:rPr lang="en-US" sz="2800" kern="0" dirty="0" smtClean="0"/>
              <a:t>O(</a:t>
            </a:r>
            <a:r>
              <a:rPr lang="en-US" sz="2800" dirty="0" smtClean="0">
                <a:latin typeface="Symbol" panose="05050102010706020507" pitchFamily="18" charset="2"/>
              </a:rPr>
              <a:t>g</a:t>
            </a:r>
            <a:r>
              <a:rPr lang="en-US" sz="2800" dirty="0" smtClean="0"/>
              <a:t>,</a:t>
            </a:r>
            <a:r>
              <a:rPr lang="en-US" sz="2800" dirty="0" smtClean="0">
                <a:latin typeface="Symbol" panose="05050102010706020507" pitchFamily="18" charset="2"/>
              </a:rPr>
              <a:t>a</a:t>
            </a:r>
            <a:r>
              <a:rPr lang="en-US" sz="2800" kern="0" dirty="0" smtClean="0"/>
              <a:t>)</a:t>
            </a:r>
            <a:r>
              <a:rPr lang="en-US" sz="2800" kern="0" baseline="30000" dirty="0" smtClean="0"/>
              <a:t>12</a:t>
            </a:r>
            <a:r>
              <a:rPr lang="en-US" sz="2800" kern="0" dirty="0" smtClean="0"/>
              <a:t>C</a:t>
            </a:r>
            <a:endParaRPr lang="en-US" sz="2800" dirty="0"/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The Bubble Chamber</a:t>
            </a:r>
            <a:endParaRPr lang="en-US" sz="2800" dirty="0" smtClean="0">
              <a:solidFill>
                <a:srgbClr val="000229"/>
              </a:solidFill>
              <a:cs typeface="Century Gothic"/>
            </a:endParaRP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Work at HIGS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Experimental Setup at Jefferson Lab Injector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Bremsstrahlung Beam and Penfold-Leiss Unfolding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Statistical </a:t>
            </a:r>
            <a:r>
              <a:rPr lang="en-US" sz="2800" dirty="0">
                <a:solidFill>
                  <a:srgbClr val="000229"/>
                </a:solidFill>
                <a:cs typeface="Century Gothic"/>
              </a:rPr>
              <a:t>and Systematic </a:t>
            </a: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Errors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Backgrounds and Ion Energy Distributions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Safety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Summary and Outlook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45987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Absolute Beam Energy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731" y="2689691"/>
            <a:ext cx="5448300" cy="3306128"/>
          </a:xfrm>
        </p:spPr>
      </p:pic>
      <p:sp>
        <p:nvSpPr>
          <p:cNvPr id="6" name="Rounded Rectangle 5"/>
          <p:cNvSpPr/>
          <p:nvPr/>
        </p:nvSpPr>
        <p:spPr>
          <a:xfrm>
            <a:off x="1926919" y="3091999"/>
            <a:ext cx="304800" cy="2286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002216" y="3091999"/>
            <a:ext cx="304800" cy="2286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 rot="1794859">
            <a:off x="4013735" y="3381373"/>
            <a:ext cx="304800" cy="228600"/>
          </a:xfrm>
          <a:prstGeom prst="roundRect">
            <a:avLst/>
          </a:prstGeom>
          <a:scene3d>
            <a:camera prst="orthographicFront">
              <a:rot lat="0" lon="0" rev="300000"/>
            </a:camera>
            <a:lightRig rig="threePt" dir="t"/>
          </a:scene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260415" y="1588450"/>
            <a:ext cx="1235366" cy="369332"/>
            <a:chOff x="152400" y="1143000"/>
            <a:chExt cx="1235366" cy="369332"/>
          </a:xfrm>
        </p:grpSpPr>
        <p:sp>
          <p:nvSpPr>
            <p:cNvPr id="9" name="Rounded Rectangle 8"/>
            <p:cNvSpPr/>
            <p:nvPr/>
          </p:nvSpPr>
          <p:spPr>
            <a:xfrm>
              <a:off x="152400" y="1219200"/>
              <a:ext cx="304800" cy="22860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33400" y="1143000"/>
              <a:ext cx="8543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BPM</a:t>
              </a:r>
              <a:endParaRPr lang="en-US" dirty="0"/>
            </a:p>
          </p:txBody>
        </p:sp>
      </p:grpSp>
      <p:sp>
        <p:nvSpPr>
          <p:cNvPr id="11" name="Rounded Rectangular Callout 10"/>
          <p:cNvSpPr/>
          <p:nvPr/>
        </p:nvSpPr>
        <p:spPr>
          <a:xfrm>
            <a:off x="2664069" y="1773116"/>
            <a:ext cx="1066800" cy="762000"/>
          </a:xfrm>
          <a:prstGeom prst="wedgeRoundRectCallout">
            <a:avLst>
              <a:gd name="adj1" fmla="val 20009"/>
              <a:gd name="adj2" fmla="val 10870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5 MeV</a:t>
            </a:r>
          </a:p>
          <a:p>
            <a:pPr algn="ctr"/>
            <a:r>
              <a:rPr lang="en-US" sz="2000" dirty="0" smtClean="0"/>
              <a:t>Dipole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387766" y="3206299"/>
            <a:ext cx="6299596" cy="0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 rot="1794859">
            <a:off x="5306130" y="3971229"/>
            <a:ext cx="304800" cy="228600"/>
          </a:xfrm>
          <a:prstGeom prst="roundRect">
            <a:avLst/>
          </a:prstGeom>
          <a:scene3d>
            <a:camera prst="orthographicFront">
              <a:rot lat="0" lon="0" rev="300000"/>
            </a:camera>
            <a:lightRig rig="threePt" dir="t"/>
          </a:scene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560749" y="3206298"/>
            <a:ext cx="3417366" cy="1600163"/>
          </a:xfrm>
          <a:prstGeom prst="straightConnector1">
            <a:avLst/>
          </a:prstGeom>
          <a:ln>
            <a:prstDash val="sysDash"/>
            <a:tailEnd type="arrow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0874899"/>
              </p:ext>
            </p:extLst>
          </p:nvPr>
        </p:nvGraphicFramePr>
        <p:xfrm>
          <a:off x="2090982" y="5416080"/>
          <a:ext cx="1639887" cy="982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643" name="Equation" r:id="rId6" imgW="634680" imgH="469800" progId="Equation.3">
                  <p:embed/>
                </p:oleObj>
              </mc:Choice>
              <mc:Fallback>
                <p:oleObj name="Equation" r:id="rId6" imgW="63468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0982" y="5416080"/>
                        <a:ext cx="1639887" cy="982662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ounded Rectangular Callout 17"/>
          <p:cNvSpPr/>
          <p:nvPr/>
        </p:nvSpPr>
        <p:spPr>
          <a:xfrm>
            <a:off x="98119" y="5907411"/>
            <a:ext cx="1828800" cy="612648"/>
          </a:xfrm>
          <a:prstGeom prst="wedgeRoundRectCallout">
            <a:avLst>
              <a:gd name="adj1" fmla="val 57918"/>
              <a:gd name="adj2" fmla="val -31800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Electron Beam</a:t>
            </a:r>
          </a:p>
          <a:p>
            <a:pPr algn="ctr"/>
            <a:r>
              <a:rPr lang="en-US" dirty="0" smtClean="0"/>
              <a:t>Momentum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58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75138" y="4255476"/>
            <a:ext cx="8768862" cy="26025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 smtClean="0"/>
          </a:p>
          <a:p>
            <a:pPr marL="800100" lvl="1" indent="-400050">
              <a:buFont typeface="+mj-lt"/>
              <a:buAutoNum type="romanUcPeriod"/>
            </a:pPr>
            <a:r>
              <a:rPr lang="en-US" sz="2000" dirty="0" smtClean="0"/>
              <a:t>Jay Benesch designed </a:t>
            </a:r>
            <a:r>
              <a:rPr lang="en-US" sz="2000" dirty="0"/>
              <a:t>and </a:t>
            </a:r>
            <a:r>
              <a:rPr lang="en-US" sz="2000" dirty="0" smtClean="0"/>
              <a:t>now fabricating </a:t>
            </a:r>
            <a:r>
              <a:rPr lang="en-US" sz="2000" dirty="0"/>
              <a:t>higher quality dipole (more uniformity, higher field</a:t>
            </a:r>
            <a:r>
              <a:rPr lang="en-US" sz="2000" dirty="0" smtClean="0"/>
              <a:t>)</a:t>
            </a:r>
          </a:p>
          <a:p>
            <a:pPr marL="800100" lvl="1" indent="-400050">
              <a:buFont typeface="+mj-lt"/>
              <a:buAutoNum type="romanUcPeriod"/>
            </a:pPr>
            <a:r>
              <a:rPr lang="en-US" sz="2000" dirty="0" smtClean="0"/>
              <a:t>New Hall Probe: </a:t>
            </a:r>
            <a:r>
              <a:rPr lang="en-US" sz="2000" dirty="0"/>
              <a:t>0.01% accuracy, resolution to </a:t>
            </a:r>
            <a:r>
              <a:rPr lang="en-US" sz="2000" dirty="0" smtClean="0"/>
              <a:t>2 ppm, and </a:t>
            </a:r>
            <a:r>
              <a:rPr lang="en-US" sz="2000" dirty="0"/>
              <a:t>a temperature stability of </a:t>
            </a:r>
            <a:r>
              <a:rPr lang="en-US" sz="2000" dirty="0" smtClean="0"/>
              <a:t>10 ppm</a:t>
            </a:r>
            <a:r>
              <a:rPr lang="en-US" sz="2000" dirty="0"/>
              <a:t>/°</a:t>
            </a:r>
            <a:r>
              <a:rPr lang="en-US" sz="2000" dirty="0" smtClean="0"/>
              <a:t>C</a:t>
            </a:r>
          </a:p>
          <a:p>
            <a:pPr marL="800100" lvl="1" indent="-400050">
              <a:buFont typeface="+mj-lt"/>
              <a:buAutoNum type="romanUcPeriod"/>
            </a:pPr>
            <a:r>
              <a:rPr lang="en-US" sz="2000" dirty="0" smtClean="0"/>
              <a:t>Relative beam energy error: </a:t>
            </a:r>
            <a:r>
              <a:rPr lang="en-US" sz="2000" b="1" dirty="0" smtClean="0"/>
              <a:t>&lt;0.02%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3308849"/>
              </p:ext>
            </p:extLst>
          </p:nvPr>
        </p:nvGraphicFramePr>
        <p:xfrm>
          <a:off x="527538" y="564661"/>
          <a:ext cx="7795846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2240"/>
                <a:gridCol w="985682"/>
                <a:gridCol w="1948962"/>
                <a:gridCol w="194896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Parameter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Term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Now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Goal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Dipole – </a:t>
                      </a:r>
                      <a:r>
                        <a:rPr lang="en-US" sz="2000" baseline="0" dirty="0" smtClean="0"/>
                        <a:t>linearity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δ</a:t>
                      </a:r>
                      <a:r>
                        <a:rPr lang="en-US" sz="2000" dirty="0" smtClean="0"/>
                        <a:t>B/B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0.25%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0.02%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Dipole – spatial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</a:t>
                      </a:r>
                      <a:r>
                        <a:rPr lang="en-US" sz="2000" dirty="0" smtClean="0"/>
                        <a:t>BL/BL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0.10%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0.02%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Dipole – reproduce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</a:t>
                      </a:r>
                      <a:r>
                        <a:rPr lang="en-US" sz="2000" dirty="0" smtClean="0"/>
                        <a:t>B/B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0.10%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0.02%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Dipole – power</a:t>
                      </a:r>
                      <a:r>
                        <a:rPr lang="en-US" sz="2000" baseline="0" dirty="0" smtClean="0"/>
                        <a:t> supply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</a:t>
                      </a:r>
                      <a:r>
                        <a:rPr lang="en-US" sz="2000" dirty="0" smtClean="0"/>
                        <a:t>I/I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0.20%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0.02%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Position – surveys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δθ</a:t>
                      </a:r>
                      <a:r>
                        <a:rPr lang="en-US" sz="2000" dirty="0" smtClean="0"/>
                        <a:t>/</a:t>
                      </a:r>
                      <a:r>
                        <a:rPr lang="el-GR" sz="2000" dirty="0" smtClean="0"/>
                        <a:t>θ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0.01%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0.01%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Position – BPM</a:t>
                      </a:r>
                      <a:r>
                        <a:rPr lang="en-US" sz="2000" baseline="0" dirty="0" smtClean="0"/>
                        <a:t> calibration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δθ</a:t>
                      </a:r>
                      <a:r>
                        <a:rPr lang="en-US" sz="2000" dirty="0" smtClean="0"/>
                        <a:t>/</a:t>
                      </a:r>
                      <a:r>
                        <a:rPr lang="el-GR" sz="2000" dirty="0" smtClean="0"/>
                        <a:t>θ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0.05%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0.05%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Stray magnetic field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δθ</a:t>
                      </a:r>
                      <a:r>
                        <a:rPr lang="en-US" sz="2000" dirty="0" smtClean="0"/>
                        <a:t>/</a:t>
                      </a:r>
                      <a:r>
                        <a:rPr lang="el-GR" sz="2000" dirty="0" smtClean="0"/>
                        <a:t>θ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0.05%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0.05%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/>
                        <a:t>Total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b="1" dirty="0" smtClean="0"/>
                        <a:t>δ</a:t>
                      </a:r>
                      <a:r>
                        <a:rPr lang="en-US" sz="2000" b="1" dirty="0" smtClean="0"/>
                        <a:t>P/P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0.36%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&lt;0.10%</a:t>
                      </a:r>
                      <a:endParaRPr lang="en-US" sz="20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958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46415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Bremsstrahlung Beam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 descr="Brem_Geant4.gif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360" y="1009830"/>
            <a:ext cx="3977640" cy="26974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0520"/>
            <a:ext cx="4549138" cy="269747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7230" y="1389074"/>
            <a:ext cx="504912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0229"/>
                </a:solidFill>
                <a:cs typeface="Century Gothic"/>
              </a:rPr>
              <a:t>Use both GEANT4 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and FLUKA to calculate Bremsstrahlung spectra</a:t>
            </a:r>
          </a:p>
          <a:p>
            <a:pPr marL="400050" indent="-400050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000229"/>
              </a:solidFill>
              <a:cs typeface="Century Gothic"/>
            </a:endParaRPr>
          </a:p>
          <a:p>
            <a:pPr marL="400050" indent="-400050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0229"/>
                </a:solidFill>
                <a:cs typeface="Century Gothic"/>
              </a:rPr>
              <a:t>Monte 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Carlo </a:t>
            </a:r>
            <a:r>
              <a:rPr lang="en-US" sz="2000" dirty="0">
                <a:solidFill>
                  <a:srgbClr val="000229"/>
                </a:solidFill>
                <a:cs typeface="Century Gothic"/>
              </a:rPr>
              <a:t>simulation of 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Bremsstrahlung </a:t>
            </a:r>
            <a:r>
              <a:rPr lang="en-US" sz="2000" dirty="0">
                <a:solidFill>
                  <a:srgbClr val="000229"/>
                </a:solidFill>
                <a:cs typeface="Century Gothic"/>
              </a:rPr>
              <a:t>at radiotherapy energies is well studied, accuracy: 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±</a:t>
            </a:r>
            <a:r>
              <a:rPr lang="en-US" sz="2000" dirty="0" smtClean="0"/>
              <a:t>5</a:t>
            </a:r>
            <a:r>
              <a:rPr lang="en-US" sz="2000" dirty="0" smtClean="0"/>
              <a:t>%</a:t>
            </a:r>
            <a:endParaRPr lang="en-US" sz="2000" dirty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1219492" y="3562512"/>
            <a:ext cx="1828800" cy="612648"/>
          </a:xfrm>
          <a:prstGeom prst="wedgeRoundRectCallout">
            <a:avLst>
              <a:gd name="adj1" fmla="val -14518"/>
              <a:gd name="adj2" fmla="val 77270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Bremsstrahlung Peaks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4302369" y="3754269"/>
            <a:ext cx="4736123" cy="2602082"/>
          </a:xfrm>
          <a:prstGeom prst="wedgeRoundRectCallout">
            <a:avLst>
              <a:gd name="adj1" fmla="val -50107"/>
              <a:gd name="adj2" fmla="val -16050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 baseline="30000" dirty="0" smtClean="0"/>
              <a:t>16</a:t>
            </a:r>
            <a:r>
              <a:rPr lang="en-US" sz="2400" dirty="0" smtClean="0"/>
              <a:t>O(</a:t>
            </a:r>
            <a:r>
              <a:rPr lang="en-US" sz="2400" dirty="0" smtClean="0">
                <a:latin typeface="Symbol" pitchFamily="18" charset="2"/>
              </a:rPr>
              <a:t>g,a</a:t>
            </a:r>
            <a:r>
              <a:rPr lang="en-US" sz="2400" dirty="0" smtClean="0"/>
              <a:t>)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C is ideal case for Bremsstrahlung beam </a:t>
            </a:r>
            <a:r>
              <a:rPr lang="en-US" sz="2400" dirty="0"/>
              <a:t>and </a:t>
            </a:r>
            <a:r>
              <a:rPr lang="en-US" sz="2400" dirty="0" smtClean="0"/>
              <a:t>Penfold–Leiss </a:t>
            </a:r>
            <a:r>
              <a:rPr lang="en-US" sz="2400" dirty="0" smtClean="0"/>
              <a:t>Unfolding : </a:t>
            </a:r>
          </a:p>
          <a:p>
            <a:pPr marL="971550" lvl="1" indent="-514350">
              <a:buFont typeface="+mj-lt"/>
              <a:buAutoNum type="romanUcPeriod"/>
              <a:defRPr/>
            </a:pPr>
            <a:r>
              <a:rPr lang="en-US" sz="2400" dirty="0" smtClean="0"/>
              <a:t>Very steep; only </a:t>
            </a:r>
            <a:r>
              <a:rPr lang="en-US" sz="2400" dirty="0"/>
              <a:t>photons near </a:t>
            </a:r>
            <a:r>
              <a:rPr lang="en-US" sz="2400" dirty="0" smtClean="0"/>
              <a:t>endpoint </a:t>
            </a:r>
            <a:r>
              <a:rPr lang="en-US" sz="2400" dirty="0"/>
              <a:t>contribute to </a:t>
            </a:r>
            <a:r>
              <a:rPr lang="en-US" sz="2400" dirty="0" smtClean="0"/>
              <a:t>yield</a:t>
            </a:r>
          </a:p>
          <a:p>
            <a:pPr marL="971550" lvl="1" indent="-514350">
              <a:buFont typeface="+mj-lt"/>
              <a:buAutoNum type="romanUcPeriod"/>
              <a:defRPr/>
            </a:pPr>
            <a:r>
              <a:rPr lang="en-US" sz="2400" dirty="0" smtClean="0"/>
              <a:t>No-structure (resonances)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9565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68215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GEANT4 Simulation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20171"/>
            <a:ext cx="8710246" cy="5236179"/>
          </a:xfrm>
        </p:spPr>
        <p:txBody>
          <a:bodyPr>
            <a:normAutofit/>
          </a:bodyPr>
          <a:lstStyle/>
          <a:p>
            <a:pPr marL="400050">
              <a:buFont typeface="Wingdings" pitchFamily="2" charset="2"/>
              <a:buChar char="Ø"/>
            </a:pPr>
            <a:r>
              <a:rPr lang="en-US" sz="2000" dirty="0"/>
              <a:t>Both GEANT4 </a:t>
            </a:r>
            <a:r>
              <a:rPr lang="en-US" sz="2000" dirty="0" smtClean="0"/>
              <a:t>and FLUKA use </a:t>
            </a:r>
            <a:r>
              <a:rPr lang="en-US" sz="2000" dirty="0"/>
              <a:t>models that calculate </a:t>
            </a:r>
            <a:r>
              <a:rPr lang="en-US" sz="2000" dirty="0" smtClean="0"/>
              <a:t>wrong 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photo</a:t>
            </a:r>
            <a:r>
              <a:rPr lang="en-US" sz="2000" dirty="0" smtClean="0"/>
              <a:t>–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nuclear</a:t>
            </a:r>
            <a:r>
              <a:rPr lang="en-US" sz="2000" dirty="0" smtClean="0"/>
              <a:t> </a:t>
            </a:r>
            <a:r>
              <a:rPr lang="en-US" sz="2000" dirty="0"/>
              <a:t>cross sections. Both do not allow for user’s cross sections. </a:t>
            </a:r>
          </a:p>
          <a:p>
            <a:pPr marL="1028700" lvl="1" indent="-514350">
              <a:buFont typeface="+mj-lt"/>
              <a:buAutoNum type="romanUcPeriod"/>
            </a:pPr>
            <a:r>
              <a:rPr lang="en-US" sz="2000" dirty="0"/>
              <a:t>Use GEANT4 and FLUKA to produce the photon spectrum impinging on the </a:t>
            </a:r>
            <a:r>
              <a:rPr lang="en-US" sz="2000" dirty="0" smtClean="0"/>
              <a:t>superheated </a:t>
            </a:r>
            <a:r>
              <a:rPr lang="en-US" sz="2000" dirty="0"/>
              <a:t>liquid.</a:t>
            </a:r>
          </a:p>
          <a:p>
            <a:pPr marL="1028700" lvl="1" indent="-514350">
              <a:buFont typeface="+mj-lt"/>
              <a:buAutoNum type="romanUcPeriod"/>
            </a:pPr>
            <a:r>
              <a:rPr lang="en-US" sz="2000" dirty="0"/>
              <a:t>Fold the above photon spectrum with our cross sections in stand-alone codes</a:t>
            </a:r>
            <a:r>
              <a:rPr lang="en-US" sz="2000" dirty="0" smtClean="0"/>
              <a:t>.</a:t>
            </a:r>
          </a:p>
          <a:p>
            <a:pPr marL="514350" lvl="1" indent="0">
              <a:buNone/>
            </a:pPr>
            <a:endParaRPr lang="en-US" sz="2000" dirty="0"/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Use GEANT4 to design radiator, collimator, and dumps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Geometry in GEANT4: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endParaRPr lang="en-US" sz="2200" dirty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159" y="4264025"/>
            <a:ext cx="5962650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88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3415"/>
            <a:ext cx="9144000" cy="773723"/>
          </a:xfrm>
        </p:spPr>
        <p:txBody>
          <a:bodyPr>
            <a:no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Penfold-Leiss Cross Section Unfolding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44475" y="1137138"/>
            <a:ext cx="8229600" cy="4876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Measure Yields at:                                                    where,</a:t>
            </a:r>
          </a:p>
          <a:p>
            <a:pPr>
              <a:buNone/>
            </a:pPr>
            <a:endParaRPr lang="en-US" sz="2400" dirty="0" smtClean="0"/>
          </a:p>
          <a:p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 smtClean="0"/>
              <a:t>The solution can be written in two forms: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/>
              <a:t>Or, Matrix form</a:t>
            </a:r>
            <a:r>
              <a:rPr lang="en-US" sz="2400" dirty="0" smtClean="0"/>
              <a:t>:</a:t>
            </a:r>
            <a:endParaRPr lang="en-US" sz="24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0015688"/>
              </p:ext>
            </p:extLst>
          </p:nvPr>
        </p:nvGraphicFramePr>
        <p:xfrm>
          <a:off x="3350236" y="1137138"/>
          <a:ext cx="2921000" cy="531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03" name="Equation" r:id="rId5" imgW="1066680" imgH="228600" progId="Equation.3">
                  <p:embed/>
                </p:oleObj>
              </mc:Choice>
              <mc:Fallback>
                <p:oleObj name="Equation" r:id="rId5" imgW="10666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0236" y="1137138"/>
                        <a:ext cx="2921000" cy="531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4307884"/>
              </p:ext>
            </p:extLst>
          </p:nvPr>
        </p:nvGraphicFramePr>
        <p:xfrm>
          <a:off x="809625" y="1668950"/>
          <a:ext cx="344487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04" name="Equation" r:id="rId7" imgW="1257120" imgH="228600" progId="Equation.3">
                  <p:embed/>
                </p:oleObj>
              </mc:Choice>
              <mc:Fallback>
                <p:oleObj name="Equation" r:id="rId7" imgW="12571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625" y="1668950"/>
                        <a:ext cx="3444875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6984383"/>
              </p:ext>
            </p:extLst>
          </p:nvPr>
        </p:nvGraphicFramePr>
        <p:xfrm>
          <a:off x="809625" y="2238496"/>
          <a:ext cx="7239953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05" name="Equation" r:id="rId9" imgW="3225600" imgH="444240" progId="Equation.3">
                  <p:embed/>
                </p:oleObj>
              </mc:Choice>
              <mc:Fallback>
                <p:oleObj name="Equation" r:id="rId9" imgW="322560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625" y="2238496"/>
                        <a:ext cx="7239953" cy="8382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2279551"/>
              </p:ext>
            </p:extLst>
          </p:nvPr>
        </p:nvGraphicFramePr>
        <p:xfrm>
          <a:off x="809625" y="3751384"/>
          <a:ext cx="3187700" cy="827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06" name="Equation" r:id="rId11" imgW="1562040" imgH="482400" progId="Equation.3">
                  <p:embed/>
                </p:oleObj>
              </mc:Choice>
              <mc:Fallback>
                <p:oleObj name="Equation" r:id="rId11" imgW="156204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625" y="3751384"/>
                        <a:ext cx="3187700" cy="827088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1475697"/>
              </p:ext>
            </p:extLst>
          </p:nvPr>
        </p:nvGraphicFramePr>
        <p:xfrm>
          <a:off x="457200" y="5256090"/>
          <a:ext cx="3552798" cy="14653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07" name="Equation" r:id="rId13" imgW="2374560" imgH="939600" progId="Equation.3">
                  <p:embed/>
                </p:oleObj>
              </mc:Choice>
              <mc:Fallback>
                <p:oleObj name="Equation" r:id="rId13" imgW="237456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5256090"/>
                        <a:ext cx="3552798" cy="1465385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0582967"/>
              </p:ext>
            </p:extLst>
          </p:nvPr>
        </p:nvGraphicFramePr>
        <p:xfrm>
          <a:off x="4727575" y="4677507"/>
          <a:ext cx="3527425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08" name="Equation" r:id="rId15" imgW="850680" imgH="215640" progId="Equation.3">
                  <p:embed/>
                </p:oleObj>
              </mc:Choice>
              <mc:Fallback>
                <p:oleObj name="Equation" r:id="rId15" imgW="8506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7575" y="4677507"/>
                        <a:ext cx="3527425" cy="7620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465570"/>
              </p:ext>
            </p:extLst>
          </p:nvPr>
        </p:nvGraphicFramePr>
        <p:xfrm>
          <a:off x="4686300" y="5584825"/>
          <a:ext cx="4000500" cy="85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09" name="Equation" r:id="rId17" imgW="965160" imgH="241200" progId="Equation.3">
                  <p:embed/>
                </p:oleObj>
              </mc:Choice>
              <mc:Fallback>
                <p:oleObj name="Equation" r:id="rId17" imgW="9651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6300" y="5584825"/>
                        <a:ext cx="4000500" cy="852488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3855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64431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Statistical Error Propagation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76888" y="3382108"/>
            <a:ext cx="8229600" cy="457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With:                                             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6093160"/>
              </p:ext>
            </p:extLst>
          </p:nvPr>
        </p:nvGraphicFramePr>
        <p:xfrm>
          <a:off x="1712266" y="3686908"/>
          <a:ext cx="2646765" cy="8089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20" name="Equation" r:id="rId5" imgW="672840" imgH="241200" progId="Equation.3">
                  <p:embed/>
                </p:oleObj>
              </mc:Choice>
              <mc:Fallback>
                <p:oleObj name="Equation" r:id="rId5" imgW="6728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2266" y="3686908"/>
                        <a:ext cx="2646765" cy="8089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8137050"/>
              </p:ext>
            </p:extLst>
          </p:nvPr>
        </p:nvGraphicFramePr>
        <p:xfrm>
          <a:off x="1768231" y="4643263"/>
          <a:ext cx="3473450" cy="763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21" name="Equation" r:id="rId7" imgW="838080" imgH="215640" progId="Equation.3">
                  <p:embed/>
                </p:oleObj>
              </mc:Choice>
              <mc:Fallback>
                <p:oleObj name="Equation" r:id="rId7" imgW="8380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8231" y="4643263"/>
                        <a:ext cx="3473450" cy="763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ontent Placeholder 2"/>
          <p:cNvSpPr txBox="1">
            <a:spLocks/>
          </p:cNvSpPr>
          <p:nvPr/>
        </p:nvSpPr>
        <p:spPr>
          <a:xfrm>
            <a:off x="244231" y="5439508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Then:                                             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5086894"/>
              </p:ext>
            </p:extLst>
          </p:nvPr>
        </p:nvGraphicFramePr>
        <p:xfrm>
          <a:off x="1768231" y="5896708"/>
          <a:ext cx="6103938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22" name="Equation" r:id="rId9" imgW="1473120" imgH="241200" progId="Equation.3">
                  <p:embed/>
                </p:oleObj>
              </mc:Choice>
              <mc:Fallback>
                <p:oleObj name="Equation" r:id="rId9" imgW="147312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8231" y="5896708"/>
                        <a:ext cx="6103938" cy="854075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ontent Placeholder 2"/>
          <p:cNvSpPr txBox="1">
            <a:spLocks/>
          </p:cNvSpPr>
          <p:nvPr/>
        </p:nvSpPr>
        <p:spPr>
          <a:xfrm>
            <a:off x="244231" y="1096108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Note:                                             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5796824"/>
              </p:ext>
            </p:extLst>
          </p:nvPr>
        </p:nvGraphicFramePr>
        <p:xfrm>
          <a:off x="1539631" y="1019908"/>
          <a:ext cx="18796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23" name="Equation" r:id="rId11" imgW="685800" imgH="457200" progId="Equation.3">
                  <p:embed/>
                </p:oleObj>
              </mc:Choice>
              <mc:Fallback>
                <p:oleObj name="Equation" r:id="rId11" imgW="6858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9631" y="1019908"/>
                        <a:ext cx="18796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0216644"/>
              </p:ext>
            </p:extLst>
          </p:nvPr>
        </p:nvGraphicFramePr>
        <p:xfrm>
          <a:off x="4206631" y="2320070"/>
          <a:ext cx="2887662" cy="68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24" name="Equation" r:id="rId13" imgW="1054080" imgH="291960" progId="Equation.3">
                  <p:embed/>
                </p:oleObj>
              </mc:Choice>
              <mc:Fallback>
                <p:oleObj name="Equation" r:id="rId13" imgW="1054080" imgH="291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6631" y="2320070"/>
                        <a:ext cx="2887662" cy="681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ounded Rectangular Callout 12"/>
          <p:cNvSpPr/>
          <p:nvPr/>
        </p:nvSpPr>
        <p:spPr>
          <a:xfrm>
            <a:off x="7254631" y="2467708"/>
            <a:ext cx="1562100" cy="1066800"/>
          </a:xfrm>
          <a:prstGeom prst="wedgeRoundRectCallout">
            <a:avLst>
              <a:gd name="adj1" fmla="val -64746"/>
              <a:gd name="adj2" fmla="val -1914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 case of background Subtraction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0593209"/>
              </p:ext>
            </p:extLst>
          </p:nvPr>
        </p:nvGraphicFramePr>
        <p:xfrm>
          <a:off x="4273306" y="1027846"/>
          <a:ext cx="2852738" cy="1157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25" name="Equation" r:id="rId15" imgW="1041120" imgH="495000" progId="Equation.3">
                  <p:embed/>
                </p:oleObj>
              </mc:Choice>
              <mc:Fallback>
                <p:oleObj name="Equation" r:id="rId15" imgW="104112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3306" y="1027846"/>
                        <a:ext cx="2852738" cy="1157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4429338"/>
              </p:ext>
            </p:extLst>
          </p:nvPr>
        </p:nvGraphicFramePr>
        <p:xfrm>
          <a:off x="1579319" y="2348646"/>
          <a:ext cx="173990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26" name="Equation" r:id="rId17" imgW="634680" imgH="266400" progId="Equation.3">
                  <p:embed/>
                </p:oleObj>
              </mc:Choice>
              <mc:Fallback>
                <p:oleObj name="Equation" r:id="rId17" imgW="63468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9319" y="2348646"/>
                        <a:ext cx="1739900" cy="62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8668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007597"/>
              </p:ext>
            </p:extLst>
          </p:nvPr>
        </p:nvGraphicFramePr>
        <p:xfrm>
          <a:off x="2039084" y="629596"/>
          <a:ext cx="3530511" cy="17888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382" name="Equation" r:id="rId5" imgW="1625400" imgH="939600" progId="Equation.3">
                  <p:embed/>
                </p:oleObj>
              </mc:Choice>
              <mc:Fallback>
                <p:oleObj name="Equation" r:id="rId5" imgW="162540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9084" y="629596"/>
                        <a:ext cx="3530511" cy="178880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57176" y="517402"/>
            <a:ext cx="8229600" cy="4876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Where: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5946776" y="517402"/>
            <a:ext cx="2666999" cy="1219200"/>
          </a:xfrm>
          <a:prstGeom prst="wedgeRoundRectCallout">
            <a:avLst>
              <a:gd name="adj1" fmla="val -64297"/>
              <a:gd name="adj2" fmla="val -2577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0585888"/>
              </p:ext>
            </p:extLst>
          </p:nvPr>
        </p:nvGraphicFramePr>
        <p:xfrm>
          <a:off x="6010275" y="628010"/>
          <a:ext cx="2540000" cy="1068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383" name="Equation" r:id="rId7" imgW="927000" imgH="457200" progId="Equation.3">
                  <p:embed/>
                </p:oleObj>
              </mc:Choice>
              <mc:Fallback>
                <p:oleObj name="Equation" r:id="rId7" imgW="9270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0275" y="628010"/>
                        <a:ext cx="2540000" cy="1068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499971"/>
              </p:ext>
            </p:extLst>
          </p:nvPr>
        </p:nvGraphicFramePr>
        <p:xfrm>
          <a:off x="257176" y="2604110"/>
          <a:ext cx="5116362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384" name="Equation" r:id="rId9" imgW="3288960" imgH="939600" progId="Equation.3">
                  <p:embed/>
                </p:oleObj>
              </mc:Choice>
              <mc:Fallback>
                <p:oleObj name="Equation" r:id="rId9" imgW="328896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6" y="2604110"/>
                        <a:ext cx="5116362" cy="152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4484672"/>
              </p:ext>
            </p:extLst>
          </p:nvPr>
        </p:nvGraphicFramePr>
        <p:xfrm>
          <a:off x="3079751" y="5672644"/>
          <a:ext cx="3608388" cy="1063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385" name="Equation" r:id="rId11" imgW="1396800" imgH="507960" progId="Equation.3">
                  <p:embed/>
                </p:oleObj>
              </mc:Choice>
              <mc:Fallback>
                <p:oleObj name="Equation" r:id="rId11" imgW="139680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9751" y="5672644"/>
                        <a:ext cx="3608388" cy="1063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0842204"/>
              </p:ext>
            </p:extLst>
          </p:nvPr>
        </p:nvGraphicFramePr>
        <p:xfrm>
          <a:off x="257176" y="4482751"/>
          <a:ext cx="8213725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386" name="Equation" r:id="rId13" imgW="3670200" imgH="482400" progId="Equation.3">
                  <p:embed/>
                </p:oleObj>
              </mc:Choice>
              <mc:Fallback>
                <p:oleObj name="Equation" r:id="rId13" imgW="367020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6" y="4482751"/>
                        <a:ext cx="8213725" cy="9906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ounded Rectangular Callout 12"/>
          <p:cNvSpPr/>
          <p:nvPr/>
        </p:nvSpPr>
        <p:spPr>
          <a:xfrm>
            <a:off x="881674" y="5643110"/>
            <a:ext cx="1562100" cy="1066800"/>
          </a:xfrm>
          <a:prstGeom prst="wedgeRoundRectCallout">
            <a:avLst>
              <a:gd name="adj1" fmla="val 89849"/>
              <a:gd name="adj2" fmla="val 942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For mono-chromatic beam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5794375" y="2823954"/>
            <a:ext cx="2971800" cy="1513114"/>
          </a:xfrm>
          <a:prstGeom prst="wedgeRoundRectCallout">
            <a:avLst>
              <a:gd name="adj1" fmla="val -25793"/>
              <a:gd name="adj2" fmla="val 7850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Although,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2823657"/>
              </p:ext>
            </p:extLst>
          </p:nvPr>
        </p:nvGraphicFramePr>
        <p:xfrm>
          <a:off x="6073776" y="3209943"/>
          <a:ext cx="2644775" cy="112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387" name="Equation" r:id="rId15" imgW="965160" imgH="482400" progId="Equation.3">
                  <p:embed/>
                </p:oleObj>
              </mc:Choice>
              <mc:Fallback>
                <p:oleObj name="Equation" r:id="rId15" imgW="9651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3776" y="3209943"/>
                        <a:ext cx="2644775" cy="1127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1144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Results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738" y="1119219"/>
            <a:ext cx="8921262" cy="5236179"/>
          </a:xfrm>
        </p:spPr>
        <p:txBody>
          <a:bodyPr>
            <a:normAutofit/>
          </a:bodyPr>
          <a:lstStyle/>
          <a:p>
            <a:pPr marL="571500" indent="-571500">
              <a:buFont typeface="+mj-lt"/>
              <a:buAutoNum type="romanUcPeriod"/>
            </a:pPr>
            <a:r>
              <a:rPr lang="en-US" sz="2000" dirty="0"/>
              <a:t>Radiator Thickness = 0.02 mm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000" dirty="0"/>
              <a:t>Bubble Chamber Thickness = 3.0 </a:t>
            </a:r>
            <a:r>
              <a:rPr lang="en-US" sz="2000" dirty="0" smtClean="0"/>
              <a:t>cm. Number </a:t>
            </a:r>
            <a:r>
              <a:rPr lang="en-US" sz="2000" dirty="0"/>
              <a:t>of </a:t>
            </a:r>
            <a:r>
              <a:rPr lang="en-US" sz="2000" baseline="30000" dirty="0"/>
              <a:t>16</a:t>
            </a:r>
            <a:r>
              <a:rPr lang="en-US" sz="2000" dirty="0"/>
              <a:t>O nuclei = </a:t>
            </a:r>
            <a:r>
              <a:rPr lang="en-US" sz="2000" dirty="0" smtClean="0"/>
              <a:t>3.474 10</a:t>
            </a:r>
            <a:r>
              <a:rPr lang="en-US" sz="2000" baseline="30000" dirty="0" smtClean="0"/>
              <a:t>22</a:t>
            </a:r>
            <a:r>
              <a:rPr lang="en-US" sz="2000" dirty="0" smtClean="0"/>
              <a:t> </a:t>
            </a:r>
            <a:r>
              <a:rPr lang="en-US" sz="2000" dirty="0"/>
              <a:t>/cm</a:t>
            </a:r>
            <a:r>
              <a:rPr lang="en-US" sz="2000" baseline="30000" dirty="0"/>
              <a:t>2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000" dirty="0"/>
              <a:t>Background subtraction of </a:t>
            </a:r>
            <a:r>
              <a:rPr lang="en-US" sz="2000" baseline="30000" dirty="0" smtClean="0"/>
              <a:t>18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,</a:t>
            </a:r>
            <a:r>
              <a:rPr lang="en-US" sz="2000" dirty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14</a:t>
            </a:r>
            <a:r>
              <a:rPr lang="en-US" sz="2000" dirty="0" smtClean="0"/>
              <a:t>C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7982076"/>
              </p:ext>
            </p:extLst>
          </p:nvPr>
        </p:nvGraphicFramePr>
        <p:xfrm>
          <a:off x="304800" y="4344035"/>
          <a:ext cx="7479323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1275"/>
                <a:gridCol w="1041275"/>
                <a:gridCol w="1041275"/>
                <a:gridCol w="615834"/>
                <a:gridCol w="862998"/>
                <a:gridCol w="862998"/>
                <a:gridCol w="1006834"/>
                <a:gridCol w="1006834"/>
              </a:tblGrid>
              <a:tr h="25920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Electron</a:t>
                      </a:r>
                    </a:p>
                    <a:p>
                      <a:pPr algn="ctr"/>
                      <a:r>
                        <a:rPr lang="en-US" sz="1200" b="1" dirty="0" smtClean="0"/>
                        <a:t>Beam</a:t>
                      </a:r>
                      <a:r>
                        <a:rPr lang="en-US" sz="1200" b="1" baseline="0" dirty="0" smtClean="0"/>
                        <a:t> K. E.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Beam</a:t>
                      </a:r>
                    </a:p>
                    <a:p>
                      <a:pPr algn="ctr"/>
                      <a:r>
                        <a:rPr lang="en-US" sz="1200" b="1" dirty="0" smtClean="0"/>
                        <a:t>Current (µA)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Time</a:t>
                      </a:r>
                    </a:p>
                    <a:p>
                      <a:pPr algn="ctr"/>
                      <a:r>
                        <a:rPr lang="en-US" sz="1200" b="1" dirty="0" smtClean="0"/>
                        <a:t>(hour)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baseline="-25000" dirty="0" err="1" smtClean="0"/>
                        <a:t>i</a:t>
                      </a:r>
                      <a:r>
                        <a:rPr lang="en-US" sz="1200" b="1" dirty="0" smtClean="0"/>
                        <a:t> 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err="1" smtClean="0"/>
                        <a:t>d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dirty="0" smtClean="0"/>
                        <a:t> </a:t>
                      </a:r>
                    </a:p>
                    <a:p>
                      <a:pPr algn="ctr"/>
                      <a:r>
                        <a:rPr lang="en-US" sz="1200" b="1" dirty="0" smtClean="0"/>
                        <a:t>(no </a:t>
                      </a:r>
                      <a:r>
                        <a:rPr lang="en-US" sz="1200" b="1" dirty="0" err="1" smtClean="0"/>
                        <a:t>bg</a:t>
                      </a:r>
                      <a:r>
                        <a:rPr lang="en-US" sz="1200" b="1" dirty="0" smtClean="0"/>
                        <a:t>)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err="1" smtClean="0"/>
                        <a:t>d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i="1" baseline="0" dirty="0" smtClean="0"/>
                        <a:t>/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dirty="0" smtClean="0"/>
                        <a:t> </a:t>
                      </a:r>
                    </a:p>
                    <a:p>
                      <a:pPr algn="ctr"/>
                      <a:r>
                        <a:rPr lang="en-US" sz="1200" b="1" dirty="0" smtClean="0"/>
                        <a:t>(no </a:t>
                      </a:r>
                      <a:r>
                        <a:rPr lang="en-US" sz="1200" b="1" dirty="0" err="1" smtClean="0"/>
                        <a:t>bg</a:t>
                      </a:r>
                      <a:r>
                        <a:rPr lang="en-US" sz="1200" b="1" dirty="0" smtClean="0"/>
                        <a:t>, %)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err="1" smtClean="0"/>
                        <a:t>d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dirty="0" smtClean="0"/>
                        <a:t> </a:t>
                      </a:r>
                    </a:p>
                    <a:p>
                      <a:pPr algn="ctr"/>
                      <a:r>
                        <a:rPr lang="en-US" sz="1200" b="1" dirty="0" smtClean="0"/>
                        <a:t>(with </a:t>
                      </a:r>
                      <a:r>
                        <a:rPr lang="en-US" sz="1200" b="1" dirty="0" err="1" smtClean="0"/>
                        <a:t>bg</a:t>
                      </a:r>
                      <a:r>
                        <a:rPr lang="en-US" sz="1200" b="1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err="1" smtClean="0"/>
                        <a:t>d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i="1" baseline="0" dirty="0" smtClean="0"/>
                        <a:t>/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endParaRPr lang="en-US" sz="1200" b="1" dirty="0" smtClean="0"/>
                    </a:p>
                    <a:p>
                      <a:pPr algn="ctr"/>
                      <a:r>
                        <a:rPr lang="en-US" sz="1200" b="1" dirty="0" smtClean="0"/>
                        <a:t>(with </a:t>
                      </a:r>
                      <a:r>
                        <a:rPr lang="en-US" sz="1200" b="1" dirty="0" err="1" smtClean="0"/>
                        <a:t>bg</a:t>
                      </a:r>
                      <a:r>
                        <a:rPr lang="en-US" sz="1200" b="1" dirty="0" smtClean="0"/>
                        <a:t>, %)</a:t>
                      </a: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545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24.6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581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13.3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852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7.0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634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6.3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812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4.8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746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4.8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763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4.2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2812948"/>
              </p:ext>
            </p:extLst>
          </p:nvPr>
        </p:nvGraphicFramePr>
        <p:xfrm>
          <a:off x="304800" y="2513424"/>
          <a:ext cx="6471138" cy="1633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574" name="Equation" r:id="rId5" imgW="2577960" imgH="761760" progId="Equation.3">
                  <p:embed/>
                </p:oleObj>
              </mc:Choice>
              <mc:Fallback>
                <p:oleObj name="Equation" r:id="rId5" imgW="2577960" imgH="761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513424"/>
                        <a:ext cx="6471138" cy="16336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6887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703385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Systematic Error Propagation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61933" y="1066800"/>
            <a:ext cx="8848381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For absolute beam energy uncertainty of </a:t>
            </a:r>
            <a:r>
              <a:rPr lang="el-GR" sz="2400" i="1" dirty="0" smtClean="0"/>
              <a:t>δ</a:t>
            </a:r>
            <a:r>
              <a:rPr lang="en-US" sz="2400" i="1" dirty="0" smtClean="0"/>
              <a:t>E</a:t>
            </a:r>
            <a:r>
              <a:rPr lang="en-US" sz="2400" dirty="0" smtClean="0"/>
              <a:t> (= </a:t>
            </a:r>
            <a:r>
              <a:rPr lang="en-US" sz="2400" dirty="0"/>
              <a:t>0.1</a:t>
            </a:r>
            <a:r>
              <a:rPr lang="en-US" sz="2400" dirty="0" smtClean="0"/>
              <a:t>%) and zero </a:t>
            </a:r>
            <a:r>
              <a:rPr lang="en-US" sz="2400" dirty="0"/>
              <a:t>r</a:t>
            </a:r>
            <a:r>
              <a:rPr lang="en-US" sz="2400" dirty="0" smtClean="0"/>
              <a:t>elative beam energy uncertainty: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4244815"/>
              </p:ext>
            </p:extLst>
          </p:nvPr>
        </p:nvGraphicFramePr>
        <p:xfrm>
          <a:off x="4806462" y="2133600"/>
          <a:ext cx="3848559" cy="8510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30" name="Equation" r:id="rId5" imgW="1815840" imgH="469800" progId="Equation.3">
                  <p:embed/>
                </p:oleObj>
              </mc:Choice>
              <mc:Fallback>
                <p:oleObj name="Equation" r:id="rId5" imgW="181584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6462" y="2133600"/>
                        <a:ext cx="3848559" cy="8510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1252086"/>
              </p:ext>
            </p:extLst>
          </p:nvPr>
        </p:nvGraphicFramePr>
        <p:xfrm>
          <a:off x="259250" y="1981200"/>
          <a:ext cx="3699334" cy="8358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31" name="Equation" r:id="rId7" imgW="1625400" imgH="431640" progId="Equation.3">
                  <p:embed/>
                </p:oleObj>
              </mc:Choice>
              <mc:Fallback>
                <p:oleObj name="Equation" r:id="rId7" imgW="16254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250" y="1981200"/>
                        <a:ext cx="3699334" cy="8358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5753930"/>
              </p:ext>
            </p:extLst>
          </p:nvPr>
        </p:nvGraphicFramePr>
        <p:xfrm>
          <a:off x="2724733" y="3200400"/>
          <a:ext cx="3276600" cy="29667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92200"/>
                <a:gridCol w="1092200"/>
                <a:gridCol w="10922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 smtClean="0"/>
                        <a:t>E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dirty="0" smtClean="0"/>
                        <a:t> (MeV)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 smtClean="0"/>
                        <a:t>dy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i="1" dirty="0" smtClean="0"/>
                        <a:t>/</a:t>
                      </a:r>
                      <a:r>
                        <a:rPr lang="en-US" i="1" dirty="0" err="1" smtClean="0"/>
                        <a:t>y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dirty="0" smtClean="0"/>
                        <a:t> (%)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 smtClean="0"/>
                        <a:t>d</a:t>
                      </a:r>
                      <a:r>
                        <a:rPr lang="el-GR" i="1" dirty="0" smtClean="0"/>
                        <a:t>σ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i="1" dirty="0" smtClean="0"/>
                        <a:t>/</a:t>
                      </a:r>
                      <a:r>
                        <a:rPr lang="el-GR" i="1" dirty="0" smtClean="0"/>
                        <a:t>σ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i="1" dirty="0" smtClean="0"/>
                        <a:t> </a:t>
                      </a:r>
                      <a:r>
                        <a:rPr lang="en-US" dirty="0" smtClean="0"/>
                        <a:t>(%)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7.9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12.6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10.5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9.1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7.1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5.2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Rounded Rectangular Callout 8"/>
          <p:cNvSpPr/>
          <p:nvPr/>
        </p:nvSpPr>
        <p:spPr>
          <a:xfrm>
            <a:off x="6495715" y="3352800"/>
            <a:ext cx="2514600" cy="762000"/>
          </a:xfrm>
          <a:prstGeom prst="wedgeRoundRectCallout">
            <a:avLst>
              <a:gd name="adj1" fmla="val -66726"/>
              <a:gd name="adj2" fmla="val -3581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This is the cross section dependence on energy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48233" y="6324600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Accounted for </a:t>
            </a:r>
            <a:r>
              <a:rPr lang="en-US" sz="2400" i="1" dirty="0" err="1" smtClean="0"/>
              <a:t>dN</a:t>
            </a:r>
            <a:r>
              <a:rPr lang="en-US" sz="2400" i="1" baseline="-25000" dirty="0" err="1" smtClean="0"/>
              <a:t>ij</a:t>
            </a:r>
            <a:r>
              <a:rPr lang="en-US" sz="2400" dirty="0" smtClean="0"/>
              <a:t> due to energy error when calculating </a:t>
            </a:r>
            <a:r>
              <a:rPr lang="en-US" sz="2400" i="1" dirty="0" err="1" smtClean="0"/>
              <a:t>dy</a:t>
            </a:r>
            <a:r>
              <a:rPr lang="en-US" sz="2400" i="1" baseline="-25000" dirty="0" err="1" smtClean="0"/>
              <a:t>i</a:t>
            </a:r>
            <a:r>
              <a:rPr lang="en-US" sz="2400" dirty="0" smtClean="0"/>
              <a:t> 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121783"/>
              </p:ext>
            </p:extLst>
          </p:nvPr>
        </p:nvGraphicFramePr>
        <p:xfrm>
          <a:off x="143975" y="3214688"/>
          <a:ext cx="2332037" cy="534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32" name="Equation" r:id="rId9" imgW="850680" imgH="228600" progId="Equation.3">
                  <p:embed/>
                </p:oleObj>
              </mc:Choice>
              <mc:Fallback>
                <p:oleObj name="Equation" r:id="rId9" imgW="8506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975" y="3214688"/>
                        <a:ext cx="2332037" cy="534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4896043"/>
              </p:ext>
            </p:extLst>
          </p:nvPr>
        </p:nvGraphicFramePr>
        <p:xfrm>
          <a:off x="124925" y="3962400"/>
          <a:ext cx="21209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33" name="Equation" r:id="rId11" imgW="774360" imgH="228600" progId="Equation.3">
                  <p:embed/>
                </p:oleObj>
              </mc:Choice>
              <mc:Fallback>
                <p:oleObj name="Equation" r:id="rId11" imgW="7743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925" y="3962400"/>
                        <a:ext cx="21209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9731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10444" y="3390900"/>
            <a:ext cx="8229600" cy="457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With:                                             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3280195"/>
              </p:ext>
            </p:extLst>
          </p:nvPr>
        </p:nvGraphicFramePr>
        <p:xfrm>
          <a:off x="1545822" y="3695700"/>
          <a:ext cx="2646765" cy="8089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983" name="Equation" r:id="rId5" imgW="672840" imgH="241200" progId="Equation.3">
                  <p:embed/>
                </p:oleObj>
              </mc:Choice>
              <mc:Fallback>
                <p:oleObj name="Equation" r:id="rId5" imgW="6728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5822" y="3695700"/>
                        <a:ext cx="2646765" cy="8089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618699"/>
              </p:ext>
            </p:extLst>
          </p:nvPr>
        </p:nvGraphicFramePr>
        <p:xfrm>
          <a:off x="1601787" y="4652055"/>
          <a:ext cx="3473450" cy="763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984" name="Equation" r:id="rId7" imgW="838080" imgH="215640" progId="Equation.3">
                  <p:embed/>
                </p:oleObj>
              </mc:Choice>
              <mc:Fallback>
                <p:oleObj name="Equation" r:id="rId7" imgW="8380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1787" y="4652055"/>
                        <a:ext cx="3473450" cy="763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ntent Placeholder 2"/>
          <p:cNvSpPr txBox="1">
            <a:spLocks/>
          </p:cNvSpPr>
          <p:nvPr/>
        </p:nvSpPr>
        <p:spPr>
          <a:xfrm>
            <a:off x="77787" y="5448300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Then:                                             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2265879"/>
              </p:ext>
            </p:extLst>
          </p:nvPr>
        </p:nvGraphicFramePr>
        <p:xfrm>
          <a:off x="458787" y="5924085"/>
          <a:ext cx="8153168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985" name="Equation" r:id="rId9" imgW="2361960" imgH="241200" progId="Equation.3">
                  <p:embed/>
                </p:oleObj>
              </mc:Choice>
              <mc:Fallback>
                <p:oleObj name="Equation" r:id="rId9" imgW="23619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787" y="5924085"/>
                        <a:ext cx="8153168" cy="6858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7094683"/>
              </p:ext>
            </p:extLst>
          </p:nvPr>
        </p:nvGraphicFramePr>
        <p:xfrm>
          <a:off x="915987" y="647700"/>
          <a:ext cx="7770813" cy="2600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986" name="Equation" r:id="rId11" imgW="2286000" imgH="761760" progId="Equation.3">
                  <p:embed/>
                </p:oleObj>
              </mc:Choice>
              <mc:Fallback>
                <p:oleObj name="Equation" r:id="rId11" imgW="2286000" imgH="761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5987" y="647700"/>
                        <a:ext cx="7770813" cy="2600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ounded Rectangular Callout 11"/>
          <p:cNvSpPr/>
          <p:nvPr/>
        </p:nvSpPr>
        <p:spPr>
          <a:xfrm>
            <a:off x="135396" y="419100"/>
            <a:ext cx="1029618" cy="990600"/>
          </a:xfrm>
          <a:prstGeom prst="wedgeRoundRectCallout">
            <a:avLst>
              <a:gd name="adj1" fmla="val -4116"/>
              <a:gd name="adj2" fmla="val 7582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6334938"/>
              </p:ext>
            </p:extLst>
          </p:nvPr>
        </p:nvGraphicFramePr>
        <p:xfrm>
          <a:off x="230187" y="490537"/>
          <a:ext cx="859507" cy="919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987" name="Equation" r:id="rId13" imgW="355320" imgH="393480" progId="Equation.3">
                  <p:embed/>
                </p:oleObj>
              </mc:Choice>
              <mc:Fallback>
                <p:oleObj name="Equation" r:id="rId13" imgW="3553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187" y="490537"/>
                        <a:ext cx="859507" cy="919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1340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3415"/>
            <a:ext cx="9144000" cy="668217"/>
          </a:xfrm>
        </p:spPr>
        <p:txBody>
          <a:bodyPr>
            <a:normAutofit/>
          </a:bodyPr>
          <a:lstStyle/>
          <a:p>
            <a:pPr algn="l"/>
            <a:r>
              <a:rPr lang="en-US" sz="32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Relative Abundance of Elements by Weight</a:t>
            </a:r>
            <a:endParaRPr lang="en-US" sz="32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862" y="4137660"/>
            <a:ext cx="6096000" cy="2720340"/>
          </a:xfrm>
          <a:prstGeom prst="rect">
            <a:avLst/>
          </a:prstGeom>
        </p:spPr>
      </p:pic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514891917"/>
              </p:ext>
            </p:extLst>
          </p:nvPr>
        </p:nvGraphicFramePr>
        <p:xfrm>
          <a:off x="0" y="1031632"/>
          <a:ext cx="4009291" cy="3188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3396058669"/>
              </p:ext>
            </p:extLst>
          </p:nvPr>
        </p:nvGraphicFramePr>
        <p:xfrm>
          <a:off x="3716215" y="1031632"/>
          <a:ext cx="5427786" cy="3188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429241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6731383"/>
              </p:ext>
            </p:extLst>
          </p:nvPr>
        </p:nvGraphicFramePr>
        <p:xfrm>
          <a:off x="398090" y="1703023"/>
          <a:ext cx="4659866" cy="16470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003" name="Equation" r:id="rId5" imgW="2412720" imgH="965160" progId="Equation.3">
                  <p:embed/>
                </p:oleObj>
              </mc:Choice>
              <mc:Fallback>
                <p:oleObj name="Equation" r:id="rId5" imgW="2412720" imgH="965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090" y="1703023"/>
                        <a:ext cx="4659866" cy="164709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04800" y="618637"/>
            <a:ext cx="8229600" cy="4876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Where:</a:t>
            </a:r>
          </a:p>
          <a:p>
            <a:pPr marL="0" indent="0">
              <a:buNone/>
            </a:pPr>
            <a:r>
              <a:rPr lang="en-US" sz="2400" dirty="0" smtClean="0"/>
              <a:t>Note: Correlation Coefficient =1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5204481" y="853099"/>
            <a:ext cx="3054427" cy="990600"/>
          </a:xfrm>
          <a:prstGeom prst="wedgeRoundRectCallout">
            <a:avLst>
              <a:gd name="adj1" fmla="val -70592"/>
              <a:gd name="adj2" fmla="val 3408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3113124"/>
              </p:ext>
            </p:extLst>
          </p:nvPr>
        </p:nvGraphicFramePr>
        <p:xfrm>
          <a:off x="5369069" y="932474"/>
          <a:ext cx="2795588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004" name="Equation" r:id="rId7" imgW="1384200" imgH="507960" progId="Equation.3">
                  <p:embed/>
                </p:oleObj>
              </mc:Choice>
              <mc:Fallback>
                <p:oleObj name="Equation" r:id="rId7" imgW="138420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9069" y="932474"/>
                        <a:ext cx="2795588" cy="831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2733578"/>
              </p:ext>
            </p:extLst>
          </p:nvPr>
        </p:nvGraphicFramePr>
        <p:xfrm>
          <a:off x="398090" y="3660776"/>
          <a:ext cx="4821188" cy="14360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005" name="Equation" r:id="rId9" imgW="3288960" imgH="939600" progId="Equation.3">
                  <p:embed/>
                </p:oleObj>
              </mc:Choice>
              <mc:Fallback>
                <p:oleObj name="Equation" r:id="rId9" imgW="328896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090" y="3660776"/>
                        <a:ext cx="4821188" cy="14360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ounded Rectangular Callout 8"/>
          <p:cNvSpPr/>
          <p:nvPr/>
        </p:nvSpPr>
        <p:spPr>
          <a:xfrm>
            <a:off x="6848926" y="2195391"/>
            <a:ext cx="1451013" cy="1154723"/>
          </a:xfrm>
          <a:prstGeom prst="wedgeRoundRectCallout">
            <a:avLst>
              <a:gd name="adj1" fmla="val -15857"/>
              <a:gd name="adj2" fmla="val -77914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point-to-point systematic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4891597"/>
              </p:ext>
            </p:extLst>
          </p:nvPr>
        </p:nvGraphicFramePr>
        <p:xfrm>
          <a:off x="5899216" y="4614723"/>
          <a:ext cx="2945379" cy="1761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006" name="Equation" r:id="rId11" imgW="1638000" imgH="939600" progId="Equation.3">
                  <p:embed/>
                </p:oleObj>
              </mc:Choice>
              <mc:Fallback>
                <p:oleObj name="Equation" r:id="rId11" imgW="163800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9216" y="4614723"/>
                        <a:ext cx="2945379" cy="17614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489364"/>
              </p:ext>
            </p:extLst>
          </p:nvPr>
        </p:nvGraphicFramePr>
        <p:xfrm>
          <a:off x="398090" y="5274165"/>
          <a:ext cx="4032250" cy="158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007" name="Equation" r:id="rId13" imgW="2565400" imgH="965200" progId="Equation.3">
                  <p:embed/>
                </p:oleObj>
              </mc:Choice>
              <mc:Fallback>
                <p:oleObj name="Equation" r:id="rId13" imgW="2565400" imgH="9652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090" y="5274165"/>
                        <a:ext cx="4032250" cy="1581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2816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31994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Systematic Error Propagation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6334295"/>
              </p:ext>
            </p:extLst>
          </p:nvPr>
        </p:nvGraphicFramePr>
        <p:xfrm>
          <a:off x="558800" y="1095410"/>
          <a:ext cx="8128000" cy="356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252" name="Equation" r:id="rId5" imgW="2971800" imgH="1422360" progId="Equation.3">
                  <p:embed/>
                </p:oleObj>
              </mc:Choice>
              <mc:Fallback>
                <p:oleObj name="Equation" r:id="rId5" imgW="2971800" imgH="1422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800" y="1095410"/>
                        <a:ext cx="8128000" cy="3568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ounded Rectangular Callout 5"/>
          <p:cNvSpPr/>
          <p:nvPr/>
        </p:nvSpPr>
        <p:spPr>
          <a:xfrm>
            <a:off x="5816600" y="4744165"/>
            <a:ext cx="2971800" cy="1513114"/>
          </a:xfrm>
          <a:prstGeom prst="wedgeRoundRectCallout">
            <a:avLst>
              <a:gd name="adj1" fmla="val 18251"/>
              <a:gd name="adj2" fmla="val -7919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600202"/>
              </p:ext>
            </p:extLst>
          </p:nvPr>
        </p:nvGraphicFramePr>
        <p:xfrm>
          <a:off x="5980112" y="5130154"/>
          <a:ext cx="2644775" cy="112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253" name="Equation" r:id="rId7" imgW="965160" imgH="482400" progId="Equation.3">
                  <p:embed/>
                </p:oleObj>
              </mc:Choice>
              <mc:Fallback>
                <p:oleObj name="Equation" r:id="rId7" imgW="9651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80112" y="5130154"/>
                        <a:ext cx="2644775" cy="1127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ounded Rectangular Callout 7"/>
          <p:cNvSpPr/>
          <p:nvPr/>
        </p:nvSpPr>
        <p:spPr>
          <a:xfrm>
            <a:off x="6848230" y="1247810"/>
            <a:ext cx="1451013" cy="1154723"/>
          </a:xfrm>
          <a:prstGeom prst="wedgeRoundRectCallout">
            <a:avLst>
              <a:gd name="adj1" fmla="val -95034"/>
              <a:gd name="adj2" fmla="val -15985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point-to-point systematic</a:t>
            </a:r>
          </a:p>
        </p:txBody>
      </p:sp>
    </p:spTree>
    <p:extLst>
      <p:ext uri="{BB962C8B-B14F-4D97-AF65-F5344CB8AC3E}">
        <p14:creationId xmlns:p14="http://schemas.microsoft.com/office/powerpoint/2010/main" val="178857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81614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Other Systematic Errors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0428212"/>
              </p:ext>
            </p:extLst>
          </p:nvPr>
        </p:nvGraphicFramePr>
        <p:xfrm>
          <a:off x="533400" y="4537396"/>
          <a:ext cx="80772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274" name="Equation" r:id="rId5" imgW="3238200" imgH="533160" progId="Equation.3">
                  <p:embed/>
                </p:oleObj>
              </mc:Choice>
              <mc:Fallback>
                <p:oleObj name="Equation" r:id="rId5" imgW="3238200" imgH="533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4537396"/>
                        <a:ext cx="8077200" cy="10668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ontent Placeholder 2"/>
          <p:cNvSpPr txBox="1">
            <a:spLocks/>
          </p:cNvSpPr>
          <p:nvPr/>
        </p:nvSpPr>
        <p:spPr>
          <a:xfrm>
            <a:off x="76200" y="4073769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Then:                                             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360399"/>
              </p:ext>
            </p:extLst>
          </p:nvPr>
        </p:nvGraphicFramePr>
        <p:xfrm>
          <a:off x="533400" y="5673969"/>
          <a:ext cx="2776538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275" name="Equation" r:id="rId7" imgW="1180800" imgH="495000" progId="Equation.3">
                  <p:embed/>
                </p:oleObj>
              </mc:Choice>
              <mc:Fallback>
                <p:oleObj name="Equation" r:id="rId7" imgW="118080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5673969"/>
                        <a:ext cx="2776538" cy="990600"/>
                      </a:xfrm>
                      <a:prstGeom prst="rect">
                        <a:avLst/>
                      </a:prstGeom>
                      <a:gradFill>
                        <a:gsLst>
                          <a:gs pos="80000">
                            <a:srgbClr val="D5DFF2"/>
                          </a:gs>
                          <a:gs pos="85850">
                            <a:srgbClr val="D8E1F3"/>
                          </a:gs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ounded Rectangular Callout 7"/>
          <p:cNvSpPr/>
          <p:nvPr/>
        </p:nvSpPr>
        <p:spPr>
          <a:xfrm>
            <a:off x="6858000" y="2016369"/>
            <a:ext cx="1295400" cy="445119"/>
          </a:xfrm>
          <a:prstGeom prst="wedgeRoundRectCallout">
            <a:avLst>
              <a:gd name="adj1" fmla="val -72152"/>
              <a:gd name="adj2" fmla="val -620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Simulation</a:t>
            </a:r>
          </a:p>
        </p:txBody>
      </p:sp>
      <p:graphicFrame>
        <p:nvGraphicFramePr>
          <p:cNvPr id="9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9515152"/>
              </p:ext>
            </p:extLst>
          </p:nvPr>
        </p:nvGraphicFramePr>
        <p:xfrm>
          <a:off x="914400" y="1559169"/>
          <a:ext cx="5562600" cy="215900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3882020"/>
                <a:gridCol w="1680580"/>
              </a:tblGrid>
              <a:tr h="431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/>
                        <a:t>Beam</a:t>
                      </a:r>
                      <a:r>
                        <a:rPr lang="en-US" sz="2000" b="0" baseline="0" dirty="0" smtClean="0"/>
                        <a:t> Current, </a:t>
                      </a:r>
                      <a:r>
                        <a:rPr lang="el-GR" sz="2000" b="0" i="1" baseline="0" dirty="0" smtClean="0"/>
                        <a:t>δ</a:t>
                      </a:r>
                      <a:r>
                        <a:rPr lang="en-US" sz="2000" b="0" i="1" baseline="0" dirty="0" smtClean="0"/>
                        <a:t>I/I</a:t>
                      </a:r>
                      <a:endParaRPr lang="en-US" sz="2000" b="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/>
                        <a:t>3%</a:t>
                      </a:r>
                      <a:endParaRPr lang="en-US" sz="2000" b="0" dirty="0"/>
                    </a:p>
                  </a:txBody>
                  <a:tcPr/>
                </a:tc>
              </a:tr>
              <a:tr h="431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/>
                        <a:t>Photon</a:t>
                      </a:r>
                      <a:r>
                        <a:rPr lang="en-US" sz="2000" b="0" baseline="0" dirty="0" smtClean="0"/>
                        <a:t> Flux, </a:t>
                      </a:r>
                      <a:r>
                        <a:rPr lang="el-GR" sz="2000" b="0" i="1" baseline="0" dirty="0" smtClean="0"/>
                        <a:t>δ</a:t>
                      </a:r>
                      <a:r>
                        <a:rPr lang="en-US" sz="2000" b="0" i="1" baseline="0" dirty="0" smtClean="0"/>
                        <a:t>φ/</a:t>
                      </a:r>
                      <a:r>
                        <a:rPr lang="el-GR" sz="2000" b="0" i="1" baseline="0" dirty="0" smtClean="0"/>
                        <a:t>φ</a:t>
                      </a:r>
                      <a:endParaRPr lang="en-US" sz="2000" b="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5%</a:t>
                      </a:r>
                      <a:endParaRPr lang="en-US" sz="2000" dirty="0"/>
                    </a:p>
                  </a:txBody>
                  <a:tcPr/>
                </a:tc>
              </a:tr>
              <a:tr h="431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Radiator</a:t>
                      </a:r>
                      <a:r>
                        <a:rPr lang="en-US" sz="2000" baseline="0" dirty="0" smtClean="0"/>
                        <a:t> Thickness, </a:t>
                      </a:r>
                      <a:r>
                        <a:rPr lang="el-GR" sz="2000" i="1" baseline="0" dirty="0" smtClean="0"/>
                        <a:t>δ</a:t>
                      </a:r>
                      <a:r>
                        <a:rPr lang="en-US" sz="2000" i="1" baseline="0" dirty="0" smtClean="0"/>
                        <a:t>R/R</a:t>
                      </a:r>
                      <a:endParaRPr lang="en-US" sz="200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3%</a:t>
                      </a:r>
                      <a:endParaRPr lang="en-US" sz="2000" dirty="0"/>
                    </a:p>
                  </a:txBody>
                  <a:tcPr/>
                </a:tc>
              </a:tr>
              <a:tr h="431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Bubble</a:t>
                      </a:r>
                      <a:r>
                        <a:rPr lang="en-US" sz="2000" baseline="0" dirty="0" smtClean="0"/>
                        <a:t> Chamber Thickness, </a:t>
                      </a:r>
                      <a:r>
                        <a:rPr lang="el-GR" sz="2000" i="1" baseline="0" dirty="0" smtClean="0"/>
                        <a:t>δ</a:t>
                      </a:r>
                      <a:r>
                        <a:rPr lang="en-US" sz="2000" i="1" baseline="0" dirty="0" smtClean="0"/>
                        <a:t>T/T</a:t>
                      </a:r>
                      <a:endParaRPr lang="en-US" sz="200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3%</a:t>
                      </a:r>
                      <a:endParaRPr lang="en-US" sz="2000" dirty="0"/>
                    </a:p>
                  </a:txBody>
                  <a:tcPr/>
                </a:tc>
              </a:tr>
              <a:tr h="43180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Bubble</a:t>
                      </a:r>
                      <a:r>
                        <a:rPr lang="en-US" sz="2000" baseline="0" dirty="0" smtClean="0"/>
                        <a:t> Chamber Efficiency, </a:t>
                      </a:r>
                      <a:r>
                        <a:rPr lang="el-GR" sz="2000" i="1" baseline="0" dirty="0" smtClean="0"/>
                        <a:t>ε</a:t>
                      </a:r>
                      <a:endParaRPr lang="en-US" sz="20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5%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179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4025541"/>
              </p:ext>
            </p:extLst>
          </p:nvPr>
        </p:nvGraphicFramePr>
        <p:xfrm>
          <a:off x="152166" y="622309"/>
          <a:ext cx="3897924" cy="23774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74481"/>
                <a:gridCol w="974481"/>
                <a:gridCol w="974481"/>
                <a:gridCol w="974481"/>
              </a:tblGrid>
              <a:tr h="23596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Electron</a:t>
                      </a:r>
                    </a:p>
                    <a:p>
                      <a:pPr algn="ctr"/>
                      <a:r>
                        <a:rPr lang="en-US" sz="1200" dirty="0" smtClean="0"/>
                        <a:t>Beam</a:t>
                      </a:r>
                      <a:r>
                        <a:rPr lang="en-US" sz="1200" baseline="0" dirty="0" smtClean="0"/>
                        <a:t> K. E.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Cross</a:t>
                      </a:r>
                      <a:r>
                        <a:rPr lang="en-US" sz="1200" baseline="0" dirty="0" smtClean="0"/>
                        <a:t> Section </a:t>
                      </a:r>
                      <a:r>
                        <a:rPr lang="en-US" sz="1200" dirty="0" smtClean="0"/>
                        <a:t>(</a:t>
                      </a:r>
                      <a:r>
                        <a:rPr lang="en-US" sz="1200" dirty="0" err="1" smtClean="0"/>
                        <a:t>nb</a:t>
                      </a:r>
                      <a:r>
                        <a:rPr lang="en-US" sz="1200" dirty="0" smtClean="0"/>
                        <a:t>)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Stat</a:t>
                      </a:r>
                      <a:r>
                        <a:rPr lang="en-US" sz="1200" baseline="0" dirty="0" smtClean="0"/>
                        <a:t> Error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(no </a:t>
                      </a:r>
                      <a:r>
                        <a:rPr lang="en-US" sz="1200" dirty="0" err="1" smtClean="0"/>
                        <a:t>bg</a:t>
                      </a:r>
                      <a:r>
                        <a:rPr lang="en-US" sz="1200" dirty="0" smtClean="0"/>
                        <a:t>, %)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Stat</a:t>
                      </a:r>
                      <a:r>
                        <a:rPr lang="en-US" sz="1200" baseline="0" dirty="0" smtClean="0"/>
                        <a:t> Error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(with </a:t>
                      </a:r>
                      <a:r>
                        <a:rPr lang="en-US" sz="1200" dirty="0" err="1" smtClean="0"/>
                        <a:t>bg</a:t>
                      </a:r>
                      <a:r>
                        <a:rPr lang="en-US" sz="1200" dirty="0" smtClean="0"/>
                        <a:t>, %)</a:t>
                      </a:r>
                      <a:endParaRPr lang="en-US" sz="1200" b="0" dirty="0" smtClean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0.046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24.5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0.185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20.7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0.58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14.7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1.53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13.8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3.49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9.1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13.3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13.8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14.8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2048748"/>
              </p:ext>
            </p:extLst>
          </p:nvPr>
        </p:nvGraphicFramePr>
        <p:xfrm>
          <a:off x="152166" y="3921300"/>
          <a:ext cx="3897924" cy="23774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74481"/>
                <a:gridCol w="974481"/>
                <a:gridCol w="974481"/>
                <a:gridCol w="974481"/>
              </a:tblGrid>
              <a:tr h="36410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Electron</a:t>
                      </a:r>
                    </a:p>
                    <a:p>
                      <a:pPr algn="ctr"/>
                      <a:r>
                        <a:rPr lang="en-US" sz="1200" dirty="0" smtClean="0"/>
                        <a:t>Beam</a:t>
                      </a:r>
                      <a:r>
                        <a:rPr lang="en-US" sz="1200" baseline="0" dirty="0" smtClean="0"/>
                        <a:t> K. E.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Cross</a:t>
                      </a:r>
                      <a:r>
                        <a:rPr lang="en-US" sz="1200" baseline="0" dirty="0" smtClean="0"/>
                        <a:t> Section </a:t>
                      </a:r>
                      <a:r>
                        <a:rPr lang="en-US" sz="1200" dirty="0" smtClean="0"/>
                        <a:t>(</a:t>
                      </a:r>
                      <a:r>
                        <a:rPr lang="en-US" sz="1200" dirty="0" err="1" smtClean="0"/>
                        <a:t>nb</a:t>
                      </a:r>
                      <a:r>
                        <a:rPr lang="en-US" sz="1200" dirty="0" smtClean="0"/>
                        <a:t>)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/>
                        <a:t>Sys Error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(Energy, %)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Sys</a:t>
                      </a:r>
                      <a:r>
                        <a:rPr lang="en-US" sz="1200" baseline="0" dirty="0" smtClean="0"/>
                        <a:t> Error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(Total, %)</a:t>
                      </a:r>
                      <a:endParaRPr lang="en-US" sz="1200" b="0" dirty="0" smtClean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0.046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15.3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0.185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13.5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0.58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12.2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1.53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11.4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3.49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10.7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10.5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10.1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ounded Rectangular Callout 5"/>
          <p:cNvSpPr/>
          <p:nvPr/>
        </p:nvSpPr>
        <p:spPr>
          <a:xfrm>
            <a:off x="4279627" y="4061389"/>
            <a:ext cx="2960077" cy="1143000"/>
          </a:xfrm>
          <a:prstGeom prst="wedgeRoundRectCallout">
            <a:avLst>
              <a:gd name="adj1" fmla="val -56096"/>
              <a:gd name="adj2" fmla="val -34080"/>
              <a:gd name="adj3" fmla="val 16667"/>
            </a:avLst>
          </a:prstGeom>
          <a:ln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u="sng" dirty="0" smtClean="0"/>
              <a:t>Note</a:t>
            </a:r>
            <a:r>
              <a:rPr lang="en-US" dirty="0" smtClean="0"/>
              <a:t>: Relative systematic errors  do not get amplified in PL Unfolding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765" y="442428"/>
            <a:ext cx="4928235" cy="292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67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9057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JLab Projected </a:t>
            </a:r>
            <a:r>
              <a:rPr lang="en-US" sz="3600" kern="0" baseline="30000" dirty="0" smtClean="0">
                <a:solidFill>
                  <a:srgbClr val="2F4D8E"/>
                </a:solidFill>
                <a:latin typeface="Minion Pro"/>
              </a:rPr>
              <a:t>12</a:t>
            </a:r>
            <a:r>
              <a:rPr lang="en-US" sz="3600" kern="0" dirty="0" smtClean="0">
                <a:solidFill>
                  <a:srgbClr val="2F4D8E"/>
                </a:solidFill>
                <a:latin typeface="Minion Pro"/>
              </a:rPr>
              <a:t>C</a:t>
            </a:r>
            <a:r>
              <a:rPr lang="en-US" sz="36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(</a:t>
            </a:r>
            <a:r>
              <a:rPr lang="en-US" sz="3600" dirty="0" smtClean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3600" dirty="0" smtClean="0">
                <a:solidFill>
                  <a:srgbClr val="2F4D8E"/>
                </a:solidFill>
              </a:rPr>
              <a:t>,</a:t>
            </a:r>
            <a:r>
              <a:rPr lang="en-US" sz="3600" dirty="0" smtClean="0">
                <a:solidFill>
                  <a:srgbClr val="2F4D8E"/>
                </a:solidFill>
                <a:latin typeface="Symbol" panose="05050102010706020507" pitchFamily="18" charset="2"/>
              </a:rPr>
              <a:t>g</a:t>
            </a:r>
            <a:r>
              <a:rPr lang="en-US" sz="36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)</a:t>
            </a:r>
            <a:r>
              <a:rPr lang="en-US" sz="3600" kern="0" baseline="30000" dirty="0" smtClean="0">
                <a:solidFill>
                  <a:srgbClr val="2F4D8E"/>
                </a:solidFill>
                <a:latin typeface="Minion Pro"/>
              </a:rPr>
              <a:t>16</a:t>
            </a:r>
            <a:r>
              <a:rPr lang="en-US" sz="3600" kern="0" dirty="0" smtClean="0">
                <a:solidFill>
                  <a:srgbClr val="2F4D8E"/>
                </a:solidFill>
                <a:latin typeface="Minion Pro"/>
              </a:rPr>
              <a:t>O S-Factor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endParaRPr lang="en-US" sz="3600" dirty="0"/>
          </a:p>
        </p:txBody>
      </p:sp>
      <p:sp>
        <p:nvSpPr>
          <p:cNvPr id="8" name="Rectangle 7"/>
          <p:cNvSpPr/>
          <p:nvPr/>
        </p:nvSpPr>
        <p:spPr>
          <a:xfrm>
            <a:off x="0" y="956817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000229"/>
                </a:solidFill>
              </a:rPr>
              <a:t>Statistical Error: dominated by background subtraction from</a:t>
            </a:r>
            <a:r>
              <a:rPr lang="en-US" sz="2000" baseline="30000" dirty="0" smtClean="0">
                <a:solidFill>
                  <a:srgbClr val="000229"/>
                </a:solidFill>
              </a:rPr>
              <a:t> 18</a:t>
            </a:r>
            <a:r>
              <a:rPr lang="en-US" sz="2000" dirty="0" smtClean="0">
                <a:solidFill>
                  <a:srgbClr val="000229"/>
                </a:solidFill>
              </a:rPr>
              <a:t>O(</a:t>
            </a:r>
            <a:r>
              <a:rPr lang="en-US" sz="2000" dirty="0" smtClean="0">
                <a:solidFill>
                  <a:srgbClr val="000229"/>
                </a:solidFill>
                <a:latin typeface="Symbol" panose="05050102010706020507" pitchFamily="18" charset="2"/>
              </a:rPr>
              <a:t>g</a:t>
            </a:r>
            <a:r>
              <a:rPr lang="en-US" sz="2000" dirty="0" smtClean="0">
                <a:solidFill>
                  <a:srgbClr val="000229"/>
                </a:solidFill>
              </a:rPr>
              <a:t>,</a:t>
            </a:r>
            <a:r>
              <a:rPr lang="en-US" sz="2000" dirty="0">
                <a:solidFill>
                  <a:srgbClr val="000229"/>
                </a:solidFill>
                <a:latin typeface="Symbol" panose="05050102010706020507" pitchFamily="18" charset="2"/>
              </a:rPr>
              <a:t>a</a:t>
            </a:r>
            <a:r>
              <a:rPr lang="en-US" sz="2000" dirty="0" smtClean="0">
                <a:solidFill>
                  <a:srgbClr val="000229"/>
                </a:solidFill>
              </a:rPr>
              <a:t>)</a:t>
            </a:r>
            <a:r>
              <a:rPr lang="en-US" sz="2000" baseline="30000" dirty="0" smtClean="0">
                <a:solidFill>
                  <a:srgbClr val="000229"/>
                </a:solidFill>
              </a:rPr>
              <a:t>14</a:t>
            </a:r>
            <a:r>
              <a:rPr lang="en-US" sz="2000" dirty="0" smtClean="0">
                <a:solidFill>
                  <a:srgbClr val="000229"/>
                </a:solidFill>
              </a:rPr>
              <a:t>C (depletion = 5,000)</a:t>
            </a:r>
          </a:p>
        </p:txBody>
      </p:sp>
      <p:pic>
        <p:nvPicPr>
          <p:cNvPr id="9" name="Content Placeholder 1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82" y="3486150"/>
            <a:ext cx="5686424" cy="3371850"/>
          </a:xfrm>
        </p:spPr>
      </p:pic>
      <p:graphicFrame>
        <p:nvGraphicFramePr>
          <p:cNvPr id="7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6356406"/>
              </p:ext>
            </p:extLst>
          </p:nvPr>
        </p:nvGraphicFramePr>
        <p:xfrm>
          <a:off x="1506414" y="1533042"/>
          <a:ext cx="6295296" cy="21031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899328"/>
                <a:gridCol w="899328"/>
                <a:gridCol w="899328"/>
                <a:gridCol w="899328"/>
                <a:gridCol w="899328"/>
                <a:gridCol w="899328"/>
                <a:gridCol w="899328"/>
              </a:tblGrid>
              <a:tr h="344345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Electron</a:t>
                      </a:r>
                    </a:p>
                    <a:p>
                      <a:pPr algn="ctr"/>
                      <a:r>
                        <a:rPr lang="en-US" sz="1000" dirty="0" smtClean="0"/>
                        <a:t>Beam</a:t>
                      </a:r>
                      <a:r>
                        <a:rPr lang="en-US" sz="1000" baseline="0" dirty="0" smtClean="0"/>
                        <a:t> K. E.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/>
                        <a:t>Gamma</a:t>
                      </a:r>
                    </a:p>
                    <a:p>
                      <a:pPr algn="ctr"/>
                      <a:r>
                        <a:rPr lang="en-US" sz="1000" b="0" dirty="0" smtClean="0"/>
                        <a:t>Energy</a:t>
                      </a:r>
                      <a:r>
                        <a:rPr lang="en-US" sz="1000" b="0" baseline="0" dirty="0" smtClean="0"/>
                        <a:t> (MeV)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1" baseline="0" dirty="0" smtClean="0"/>
                        <a:t>E</a:t>
                      </a:r>
                      <a:r>
                        <a:rPr lang="en-US" sz="1000" i="1" baseline="-25000" dirty="0" smtClean="0"/>
                        <a:t>CM</a:t>
                      </a:r>
                    </a:p>
                    <a:p>
                      <a:pPr algn="ctr"/>
                      <a:r>
                        <a:rPr lang="en-US" sz="1000" baseline="0" dirty="0" smtClean="0"/>
                        <a:t> </a:t>
                      </a:r>
                      <a:r>
                        <a:rPr lang="en-US" sz="1000" dirty="0" smtClean="0"/>
                        <a:t>(MeV)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Cross</a:t>
                      </a:r>
                      <a:r>
                        <a:rPr lang="en-US" sz="1000" baseline="0" dirty="0" smtClean="0"/>
                        <a:t> Section </a:t>
                      </a:r>
                      <a:r>
                        <a:rPr lang="en-US" sz="1000" dirty="0" smtClean="0"/>
                        <a:t>(</a:t>
                      </a:r>
                      <a:r>
                        <a:rPr lang="en-US" sz="1000" dirty="0" err="1" smtClean="0"/>
                        <a:t>nb</a:t>
                      </a:r>
                      <a:r>
                        <a:rPr lang="en-US" sz="1000" dirty="0" smtClean="0"/>
                        <a:t>)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1" dirty="0" err="1" smtClean="0"/>
                        <a:t>S</a:t>
                      </a:r>
                      <a:r>
                        <a:rPr lang="en-US" sz="1000" i="1" baseline="-25000" dirty="0" err="1" smtClean="0"/>
                        <a:t>tot</a:t>
                      </a:r>
                      <a:r>
                        <a:rPr lang="en-US" sz="1000" baseline="0" dirty="0" smtClean="0"/>
                        <a:t> Factor</a:t>
                      </a:r>
                    </a:p>
                    <a:p>
                      <a:pPr algn="ctr"/>
                      <a:r>
                        <a:rPr lang="en-US" sz="1000" baseline="0" dirty="0" smtClean="0"/>
                        <a:t>(keV b)</a:t>
                      </a:r>
                      <a:endParaRPr lang="en-US" sz="1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Stat</a:t>
                      </a:r>
                      <a:r>
                        <a:rPr lang="en-US" sz="1000" baseline="0" dirty="0" smtClean="0"/>
                        <a:t> Error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en-US" sz="1000" dirty="0" smtClean="0"/>
                        <a:t>(%)</a:t>
                      </a:r>
                      <a:endParaRPr lang="en-US" sz="10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Sys</a:t>
                      </a:r>
                      <a:r>
                        <a:rPr lang="en-US" sz="1000" baseline="0" dirty="0" smtClean="0"/>
                        <a:t> Error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en-US" sz="1000" dirty="0" smtClean="0"/>
                        <a:t>(Total, %)</a:t>
                      </a:r>
                      <a:endParaRPr lang="en-US" sz="1000" b="0" dirty="0" smtClean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7.9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7.85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0.69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0.046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62.2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24.5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15.3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7.95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0.79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0.185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48.7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20.7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13.5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8.05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0.89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0.58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41.8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14.7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12.2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8.15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0.99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1.53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35.5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11.4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8.25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1.09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3.49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32.0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10.7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8.4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8.35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1.19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7.2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28.8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10.5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8.45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1.29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13.6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26.3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14.8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10.1</a:t>
                      </a:r>
                      <a:endParaRPr lang="en-US" sz="1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Rounded Rectangular Callout 9"/>
          <p:cNvSpPr/>
          <p:nvPr/>
        </p:nvSpPr>
        <p:spPr>
          <a:xfrm>
            <a:off x="6095490" y="4502260"/>
            <a:ext cx="2591310" cy="1143000"/>
          </a:xfrm>
          <a:prstGeom prst="wedgeRoundRectCallout">
            <a:avLst>
              <a:gd name="adj1" fmla="val -49677"/>
              <a:gd name="adj2" fmla="val -25768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  <a:ln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Bubble Chamber experiment measures total </a:t>
            </a:r>
            <a:r>
              <a:rPr lang="en-US" dirty="0" smtClean="0"/>
              <a:t>S-Factor, S</a:t>
            </a:r>
            <a:r>
              <a:rPr lang="en-US" baseline="-25000" dirty="0" smtClean="0"/>
              <a:t>E1</a:t>
            </a:r>
            <a:r>
              <a:rPr lang="en-US" dirty="0" smtClean="0"/>
              <a:t> </a:t>
            </a:r>
            <a:r>
              <a:rPr lang="en-US" dirty="0"/>
              <a:t>+ </a:t>
            </a:r>
            <a:r>
              <a:rPr lang="en-US" dirty="0" smtClean="0"/>
              <a:t>S</a:t>
            </a:r>
            <a:r>
              <a:rPr lang="en-US" baseline="-25000" dirty="0" smtClean="0"/>
              <a:t>E2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153455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0" y="914400"/>
            <a:ext cx="9144000" cy="5943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/>
              <a:buNone/>
            </a:pPr>
            <a:endParaRPr lang="en-US" sz="2000" dirty="0" smtClean="0"/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Background from oxygen </a:t>
            </a:r>
          </a:p>
          <a:p>
            <a:pPr marL="0" indent="0">
              <a:buNone/>
            </a:pPr>
            <a:r>
              <a:rPr lang="en-US" sz="2400" dirty="0" smtClean="0"/>
              <a:t>isotopes and nitrogen in N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O: </a:t>
            </a:r>
            <a:endParaRPr lang="en-US" dirty="0" smtClean="0"/>
          </a:p>
          <a:p>
            <a:pPr lvl="1"/>
            <a:r>
              <a:rPr lang="en-US" sz="2000" baseline="30000" dirty="0" smtClean="0"/>
              <a:t>18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charset="2"/>
                <a:cs typeface="Symbol" charset="2"/>
              </a:rPr>
              <a:t>g,a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14</a:t>
            </a:r>
            <a:r>
              <a:rPr lang="en-US" sz="2000" dirty="0" smtClean="0"/>
              <a:t>C</a:t>
            </a:r>
          </a:p>
          <a:p>
            <a:pPr lvl="1"/>
            <a:r>
              <a:rPr lang="en-US" sz="2000" baseline="30000" dirty="0" smtClean="0"/>
              <a:t>17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charset="2"/>
                <a:cs typeface="Symbol" charset="2"/>
              </a:rPr>
              <a:t>g,a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</a:t>
            </a:r>
          </a:p>
          <a:p>
            <a:pPr lvl="1"/>
            <a:r>
              <a:rPr lang="en-US" sz="2000" baseline="30000" dirty="0" smtClean="0"/>
              <a:t>14</a:t>
            </a:r>
            <a:r>
              <a:rPr lang="en-US" sz="2000" dirty="0" smtClean="0"/>
              <a:t>N(</a:t>
            </a:r>
            <a:r>
              <a:rPr lang="en-US" sz="2000" dirty="0" err="1" smtClean="0">
                <a:latin typeface="Symbol" panose="05050102010706020507" pitchFamily="18" charset="2"/>
              </a:rPr>
              <a:t>g</a:t>
            </a:r>
            <a:r>
              <a:rPr lang="en-US" sz="2000" dirty="0" err="1" smtClean="0"/>
              <a:t>,p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</a:t>
            </a:r>
            <a:endParaRPr lang="en-US" sz="2000" dirty="0" smtClean="0"/>
          </a:p>
          <a:p>
            <a:pPr lvl="1"/>
            <a:endParaRPr lang="en-US" sz="2000" dirty="0" smtClean="0"/>
          </a:p>
          <a:p>
            <a:pPr marL="628650" indent="-571500">
              <a:buFont typeface="Wingdings" panose="05000000000000000000" pitchFamily="2" charset="2"/>
              <a:buChar char="Ø"/>
            </a:pPr>
            <a:r>
              <a:rPr lang="en-US" sz="2400" dirty="0"/>
              <a:t>Natural Abundance:</a:t>
            </a:r>
          </a:p>
          <a:p>
            <a:pPr marL="1371600" lvl="2" indent="-514350">
              <a:buFont typeface="+mj-lt"/>
              <a:buAutoNum type="romanUcPeriod"/>
            </a:pPr>
            <a:r>
              <a:rPr lang="en-US" sz="2000" baseline="30000" dirty="0"/>
              <a:t>17</a:t>
            </a:r>
            <a:r>
              <a:rPr lang="en-US" sz="2000" dirty="0"/>
              <a:t>O: 0.038%</a:t>
            </a:r>
          </a:p>
          <a:p>
            <a:pPr marL="1371600" lvl="2" indent="-514350">
              <a:buFont typeface="+mj-lt"/>
              <a:buAutoNum type="romanUcPeriod"/>
            </a:pPr>
            <a:r>
              <a:rPr lang="en-US" sz="2000" baseline="30000" dirty="0"/>
              <a:t>18</a:t>
            </a:r>
            <a:r>
              <a:rPr lang="en-US" sz="2000" dirty="0"/>
              <a:t>O: </a:t>
            </a:r>
            <a:r>
              <a:rPr lang="en-US" sz="2000" dirty="0" smtClean="0"/>
              <a:t>0.205%</a:t>
            </a:r>
          </a:p>
          <a:p>
            <a:pPr marL="1371600" lvl="2" indent="-514350">
              <a:buFont typeface="+mj-lt"/>
              <a:buAutoNum type="romanUcPeriod"/>
            </a:pPr>
            <a:endParaRPr lang="en-US" sz="2000" dirty="0" smtClean="0"/>
          </a:p>
          <a:p>
            <a:pPr marL="571500" indent="-514350">
              <a:buFont typeface="Wingdings" panose="05000000000000000000" pitchFamily="2" charset="2"/>
              <a:buChar char="Ø"/>
            </a:pPr>
            <a:r>
              <a:rPr lang="en-US" sz="2400" dirty="0" smtClean="0"/>
              <a:t>Expected Rates: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 smtClean="0"/>
              <a:t>17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,</a:t>
            </a:r>
            <a:r>
              <a:rPr lang="en-US" sz="2000" dirty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C, depletion=5,000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 smtClean="0"/>
              <a:t>18</a:t>
            </a:r>
            <a:r>
              <a:rPr lang="en-US" sz="2000" dirty="0" smtClean="0"/>
              <a:t>O(</a:t>
            </a:r>
            <a:r>
              <a:rPr lang="en-US" sz="2000" dirty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,</a:t>
            </a:r>
            <a:r>
              <a:rPr lang="en-US" sz="2000" dirty="0" smtClean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14</a:t>
            </a:r>
            <a:r>
              <a:rPr lang="en-US" sz="2000" dirty="0" smtClean="0"/>
              <a:t>C, depletion=5,000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 smtClean="0"/>
              <a:t>14</a:t>
            </a:r>
            <a:r>
              <a:rPr lang="en-US" sz="2000" dirty="0" smtClean="0"/>
              <a:t>N(</a:t>
            </a:r>
            <a:r>
              <a:rPr lang="en-US" sz="2000" dirty="0" err="1">
                <a:latin typeface="Symbol" panose="05050102010706020507" pitchFamily="18" charset="2"/>
              </a:rPr>
              <a:t>g</a:t>
            </a:r>
            <a:r>
              <a:rPr lang="en-US" sz="2000" dirty="0" err="1" smtClean="0"/>
              <a:t>,p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C, </a:t>
            </a:r>
            <a:r>
              <a:rPr lang="en-US" sz="2000" dirty="0" smtClean="0"/>
              <a:t>Chamber</a:t>
            </a:r>
            <a:r>
              <a:rPr lang="en-US" sz="2000" dirty="0" smtClean="0"/>
              <a:t> </a:t>
            </a:r>
            <a:r>
              <a:rPr lang="en-US" sz="2000" dirty="0" smtClean="0"/>
              <a:t>eff.= 10</a:t>
            </a:r>
            <a:r>
              <a:rPr lang="en-US" sz="2000" baseline="30000" dirty="0" smtClean="0"/>
              <a:t>-8</a:t>
            </a:r>
            <a:r>
              <a:rPr lang="en-US" sz="2400" dirty="0" smtClean="0"/>
              <a:t> </a:t>
            </a:r>
          </a:p>
          <a:p>
            <a:pPr marL="971550" lvl="1" indent="-514350">
              <a:buFont typeface="+mj-lt"/>
              <a:buAutoNum type="romanUcPeriod"/>
            </a:pPr>
            <a:endParaRPr lang="en-US" sz="2400" dirty="0" smtClean="0"/>
          </a:p>
          <a:p>
            <a:pPr marL="1371600" lvl="2" indent="-514350">
              <a:buFont typeface="+mj-lt"/>
              <a:buAutoNum type="romanUcPeriod"/>
            </a:pP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Backgrounds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20" y="685800"/>
            <a:ext cx="4640580" cy="31470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20" y="3713577"/>
            <a:ext cx="4640580" cy="314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11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914400"/>
            <a:ext cx="9144000" cy="5943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/>
              <a:buNone/>
            </a:pPr>
            <a:endParaRPr lang="en-US" sz="2000" dirty="0" smtClean="0"/>
          </a:p>
          <a:p>
            <a:pPr marL="514350" indent="-514350">
              <a:buFont typeface="+mj-lt"/>
              <a:buAutoNum type="romanUcPeriod" startAt="2"/>
            </a:pPr>
            <a:r>
              <a:rPr lang="en-US" sz="2400" dirty="0" smtClean="0"/>
              <a:t>Background from:</a:t>
            </a:r>
            <a:endParaRPr lang="en-US" sz="2000" dirty="0" smtClean="0"/>
          </a:p>
          <a:p>
            <a:pPr lvl="1"/>
            <a:r>
              <a:rPr lang="en-US" sz="2000" baseline="30000" dirty="0" smtClean="0"/>
              <a:t>17</a:t>
            </a:r>
            <a:r>
              <a:rPr lang="en-US" sz="2000" dirty="0" smtClean="0"/>
              <a:t>O(</a:t>
            </a:r>
            <a:r>
              <a:rPr lang="en-US" sz="2000" dirty="0" err="1" smtClean="0">
                <a:latin typeface="Symbol" charset="2"/>
                <a:cs typeface="Symbol" charset="2"/>
              </a:rPr>
              <a:t>g</a:t>
            </a:r>
            <a:r>
              <a:rPr lang="en-US" sz="2000" dirty="0" err="1" smtClean="0">
                <a:cs typeface="Symbol" charset="2"/>
              </a:rPr>
              <a:t>,n</a:t>
            </a:r>
            <a:r>
              <a:rPr lang="en-US" sz="2000" dirty="0" smtClean="0">
                <a:cs typeface="Symbol" charset="2"/>
              </a:rPr>
              <a:t>)</a:t>
            </a:r>
            <a:r>
              <a:rPr lang="en-US" sz="2000" baseline="30000" dirty="0" smtClean="0">
                <a:cs typeface="Symbol" charset="2"/>
              </a:rPr>
              <a:t>16</a:t>
            </a:r>
            <a:r>
              <a:rPr lang="en-US" sz="2000" dirty="0" smtClean="0">
                <a:cs typeface="Symbol" charset="2"/>
              </a:rPr>
              <a:t>O and secondary (</a:t>
            </a:r>
            <a:r>
              <a:rPr lang="en-US" sz="2000" dirty="0" err="1" smtClean="0">
                <a:cs typeface="Symbol" charset="2"/>
              </a:rPr>
              <a:t>n,n</a:t>
            </a:r>
            <a:r>
              <a:rPr lang="en-US" sz="2000" dirty="0" smtClean="0">
                <a:cs typeface="Symbol" charset="2"/>
              </a:rPr>
              <a:t>)</a:t>
            </a:r>
          </a:p>
          <a:p>
            <a:pPr marL="457200" lvl="1" indent="0">
              <a:buNone/>
            </a:pPr>
            <a:r>
              <a:rPr lang="en-US" sz="2000" dirty="0" smtClean="0">
                <a:cs typeface="Symbol" charset="2"/>
              </a:rPr>
              <a:t> neutron</a:t>
            </a:r>
            <a:r>
              <a:rPr lang="en-US" sz="2000" dirty="0" smtClean="0"/>
              <a:t>–</a:t>
            </a:r>
            <a:r>
              <a:rPr lang="en-US" sz="2000" dirty="0" smtClean="0">
                <a:cs typeface="Symbol" charset="2"/>
              </a:rPr>
              <a:t>nucleus elastic scattering</a:t>
            </a:r>
          </a:p>
          <a:p>
            <a:pPr lvl="1"/>
            <a:endParaRPr lang="en-US" sz="2000" dirty="0">
              <a:cs typeface="Symbol" charset="2"/>
            </a:endParaRPr>
          </a:p>
          <a:p>
            <a:pPr marL="514350" indent="-514350">
              <a:buFont typeface="+mj-lt"/>
              <a:buAutoNum type="romanUcPeriod" startAt="3"/>
            </a:pPr>
            <a:r>
              <a:rPr lang="en-US" sz="2400" dirty="0" smtClean="0">
                <a:cs typeface="Symbol" charset="2"/>
              </a:rPr>
              <a:t>Cosmic</a:t>
            </a:r>
            <a:r>
              <a:rPr lang="en-US" sz="2400" dirty="0" smtClean="0"/>
              <a:t>–</a:t>
            </a:r>
            <a:r>
              <a:rPr lang="en-US" sz="2400" dirty="0" smtClean="0">
                <a:cs typeface="Symbol" charset="2"/>
              </a:rPr>
              <a:t>ray background:</a:t>
            </a:r>
            <a:endParaRPr lang="en-US" sz="2000" dirty="0" smtClean="0">
              <a:cs typeface="Symbol" charset="2"/>
            </a:endParaRPr>
          </a:p>
          <a:p>
            <a:pPr lvl="1"/>
            <a:r>
              <a:rPr lang="en-US" sz="2000" dirty="0" smtClean="0"/>
              <a:t>µ</a:t>
            </a:r>
            <a:r>
              <a:rPr lang="en-US" sz="2000" baseline="30000" dirty="0" smtClean="0"/>
              <a:t>±</a:t>
            </a:r>
            <a:r>
              <a:rPr lang="en-US" sz="2000" dirty="0" smtClean="0"/>
              <a:t>–nuclear </a:t>
            </a:r>
          </a:p>
          <a:p>
            <a:pPr lvl="1"/>
            <a:r>
              <a:rPr lang="en-US" sz="2000" dirty="0" smtClean="0"/>
              <a:t>neutron–nuclear</a:t>
            </a:r>
            <a:r>
              <a:rPr lang="en-US" sz="2000" dirty="0" smtClean="0">
                <a:cs typeface="Symbol" charset="2"/>
              </a:rPr>
              <a:t> elastic </a:t>
            </a:r>
            <a:r>
              <a:rPr lang="en-US" sz="2000" dirty="0">
                <a:cs typeface="Symbol" charset="2"/>
              </a:rPr>
              <a:t>scattering</a:t>
            </a:r>
            <a:endParaRPr lang="en-US" sz="2000" dirty="0" smtClean="0"/>
          </a:p>
          <a:p>
            <a:pPr lvl="1"/>
            <a:endParaRPr lang="en-US" sz="2000" dirty="0" smtClean="0"/>
          </a:p>
          <a:p>
            <a:pPr marL="628650" indent="-571500">
              <a:buFont typeface="Wingdings" panose="05000000000000000000" pitchFamily="2" charset="2"/>
              <a:buChar char="Ø"/>
            </a:pPr>
            <a:r>
              <a:rPr lang="en-US" sz="2400" dirty="0" smtClean="0"/>
              <a:t>Reject neutron background using</a:t>
            </a:r>
          </a:p>
          <a:p>
            <a:pPr marL="57150" indent="0">
              <a:buNone/>
            </a:pPr>
            <a:r>
              <a:rPr lang="en-US" sz="2400" dirty="0" smtClean="0"/>
              <a:t>acoustic </a:t>
            </a:r>
            <a:r>
              <a:rPr lang="en-US" sz="2400" dirty="0" smtClean="0"/>
              <a:t>signal </a:t>
            </a:r>
            <a:r>
              <a:rPr lang="en-US" sz="2400" dirty="0" smtClean="0"/>
              <a:t>(100 suppression factor</a:t>
            </a:r>
            <a:r>
              <a:rPr lang="en-US" sz="2400" dirty="0" smtClean="0"/>
              <a:t>)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003" y="533400"/>
            <a:ext cx="3790950" cy="2247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193" y="4661682"/>
            <a:ext cx="3032760" cy="17983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193" y="2863362"/>
            <a:ext cx="3032760" cy="179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47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0" y="1045029"/>
            <a:ext cx="9144000" cy="58129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>
              <a:buFont typeface="Wingdings" panose="05000000000000000000" pitchFamily="2" charset="2"/>
              <a:buChar char="Ø"/>
            </a:pPr>
            <a:r>
              <a:rPr lang="en-US" sz="2400" dirty="0" smtClean="0"/>
              <a:t>Suppress </a:t>
            </a:r>
            <a:r>
              <a:rPr lang="en-US" sz="2400" dirty="0"/>
              <a:t>background </a:t>
            </a:r>
          </a:p>
          <a:p>
            <a:pPr marL="57150" indent="0">
              <a:buNone/>
            </a:pPr>
            <a:r>
              <a:rPr lang="en-US" sz="2400" dirty="0"/>
              <a:t>with Bubble </a:t>
            </a:r>
            <a:r>
              <a:rPr lang="en-US" sz="2400" dirty="0" smtClean="0"/>
              <a:t>Chamber threshold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/>
              <a:t>Calculated with Depletion: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 smtClean="0"/>
              <a:t>17</a:t>
            </a:r>
            <a:r>
              <a:rPr lang="en-US" sz="2000" dirty="0" smtClean="0"/>
              <a:t>O depletion = 5,000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 smtClean="0"/>
              <a:t>18</a:t>
            </a:r>
            <a:r>
              <a:rPr lang="en-US" sz="2000" dirty="0" smtClean="0"/>
              <a:t>O depletion = 5,000</a:t>
            </a:r>
          </a:p>
          <a:p>
            <a:pPr marL="971550" lvl="1" indent="-514350">
              <a:buFont typeface="+mj-lt"/>
              <a:buAutoNum type="romanUcPeriod"/>
            </a:pPr>
            <a:endParaRPr lang="en-US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T</a:t>
            </a:r>
            <a:r>
              <a:rPr lang="en-US" sz="2400" dirty="0" smtClean="0"/>
              <a:t>hreshold Efficiency (function</a:t>
            </a:r>
          </a:p>
          <a:p>
            <a:pPr marL="0" indent="0">
              <a:buNone/>
            </a:pPr>
            <a:r>
              <a:rPr lang="en-US" sz="2400" dirty="0" smtClean="0"/>
              <a:t>of superheat):</a:t>
            </a:r>
            <a:endParaRPr lang="en-US" sz="2000" dirty="0" smtClean="0"/>
          </a:p>
          <a:p>
            <a:pPr marL="457200" lvl="1" indent="0">
              <a:buFont typeface="Arial"/>
              <a:buNone/>
            </a:pPr>
            <a:endParaRPr lang="en-US" sz="24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763" y="3721979"/>
            <a:ext cx="4928235" cy="29222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765" y="799709"/>
            <a:ext cx="4928235" cy="29222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550985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Ion Energy Distributions 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8079360"/>
              </p:ext>
            </p:extLst>
          </p:nvPr>
        </p:nvGraphicFramePr>
        <p:xfrm>
          <a:off x="628501" y="4927795"/>
          <a:ext cx="2794638" cy="14833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397319"/>
                <a:gridCol w="139731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Particle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Efficiency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r>
                        <a:rPr lang="en-US" baseline="30000" dirty="0" smtClean="0"/>
                        <a:t>±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&lt;10</a:t>
                      </a:r>
                      <a:r>
                        <a:rPr lang="en-US" baseline="30000" dirty="0" smtClean="0"/>
                        <a:t>-11</a:t>
                      </a:r>
                      <a:endParaRPr lang="en-US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Symbol" panose="05050102010706020507" pitchFamily="18" charset="2"/>
                        </a:rPr>
                        <a:t>g</a:t>
                      </a:r>
                      <a:endParaRPr lang="en-US" dirty="0">
                        <a:latin typeface="Symbol" panose="05050102010706020507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&lt;10</a:t>
                      </a:r>
                      <a:r>
                        <a:rPr lang="en-US" baseline="30000" dirty="0" smtClean="0"/>
                        <a:t>-11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(</a:t>
                      </a:r>
                      <a:r>
                        <a:rPr lang="en-US" dirty="0" err="1" smtClean="0">
                          <a:latin typeface="Symbol" panose="05050102010706020507" pitchFamily="18" charset="2"/>
                        </a:rPr>
                        <a:t>g</a:t>
                      </a:r>
                      <a:r>
                        <a:rPr lang="en-US" dirty="0" err="1" smtClean="0"/>
                        <a:t>,n</a:t>
                      </a:r>
                      <a:r>
                        <a:rPr lang="en-US" dirty="0" smtClean="0"/>
                        <a:t>), (</a:t>
                      </a:r>
                      <a:r>
                        <a:rPr lang="en-US" dirty="0" err="1" smtClean="0"/>
                        <a:t>n,n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&lt;10</a:t>
                      </a:r>
                      <a:r>
                        <a:rPr lang="en-US" baseline="30000" dirty="0" smtClean="0"/>
                        <a:t>-2</a:t>
                      </a:r>
                      <a:endParaRPr lang="en-US" baseline="30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009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Safety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400" dirty="0"/>
              <a:t>Super heated </a:t>
            </a:r>
            <a:r>
              <a:rPr lang="en-US" sz="2400" dirty="0" smtClean="0"/>
              <a:t>liquid N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</a:t>
            </a:r>
            <a:r>
              <a:rPr lang="en-US" sz="2400" dirty="0"/>
              <a:t>, Nitrous oxide </a:t>
            </a:r>
            <a:r>
              <a:rPr lang="en-US" sz="2400" dirty="0" smtClean="0"/>
              <a:t>(laughing gas)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/>
              <a:t>At room temperature, it is a </a:t>
            </a:r>
            <a:r>
              <a:rPr lang="en-US" sz="2000" dirty="0" smtClean="0"/>
              <a:t>colorless, </a:t>
            </a:r>
            <a:r>
              <a:rPr lang="en-US" sz="2000" dirty="0"/>
              <a:t>non-flammable gas, with a slightly sweet </a:t>
            </a:r>
            <a:r>
              <a:rPr lang="en-US" sz="2000" dirty="0" smtClean="0"/>
              <a:t>odor </a:t>
            </a:r>
            <a:r>
              <a:rPr lang="en-US" sz="2000" dirty="0"/>
              <a:t>and </a:t>
            </a:r>
            <a:r>
              <a:rPr lang="en-US" sz="2000" dirty="0" smtClean="0"/>
              <a:t>taste</a:t>
            </a:r>
          </a:p>
          <a:p>
            <a:pPr marL="971550" lvl="1" indent="-514350">
              <a:buFont typeface="+mj-lt"/>
              <a:buAutoNum type="romanUcPeriod"/>
            </a:pPr>
            <a:endParaRPr lang="en-US" sz="2400" dirty="0" smtClean="0"/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High </a:t>
            </a:r>
            <a:r>
              <a:rPr lang="en-US" sz="2400" dirty="0"/>
              <a:t>pressure </a:t>
            </a:r>
            <a:r>
              <a:rPr lang="en-US" sz="2400" dirty="0" smtClean="0"/>
              <a:t>system: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 smtClean="0"/>
              <a:t>Design Authority: Dave Meekins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/>
              <a:t>T = </a:t>
            </a:r>
            <a:r>
              <a:rPr lang="en-US" sz="2000" dirty="0" smtClean="0"/>
              <a:t>5˚C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400" dirty="0" smtClean="0"/>
              <a:t>P </a:t>
            </a:r>
            <a:r>
              <a:rPr lang="en-US" sz="2400" dirty="0"/>
              <a:t>= </a:t>
            </a:r>
            <a:r>
              <a:rPr lang="en-US" sz="2400" dirty="0" smtClean="0"/>
              <a:t>60</a:t>
            </a:r>
            <a:r>
              <a:rPr lang="en-US" sz="2400" dirty="0" smtClean="0"/>
              <a:t> </a:t>
            </a:r>
            <a:r>
              <a:rPr lang="en-US" sz="2400" dirty="0" smtClean="0"/>
              <a:t>atm </a:t>
            </a:r>
          </a:p>
          <a:p>
            <a:pPr marL="971550" lvl="1" indent="-514350">
              <a:buFont typeface="+mj-lt"/>
              <a:buAutoNum type="romanUcPeriod"/>
            </a:pPr>
            <a:endParaRPr lang="en-US" sz="2400" dirty="0" smtClean="0"/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Buffer liquid: Mercury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 smtClean="0"/>
              <a:t>Closed system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 smtClean="0"/>
              <a:t>Volume: 135 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754120" y="2118829"/>
            <a:ext cx="1428750" cy="1428750"/>
            <a:chOff x="6418016" y="1969841"/>
            <a:chExt cx="1428750" cy="142875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8016" y="1969841"/>
              <a:ext cx="1428750" cy="142875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948687" y="2016359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0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862926" y="2816541"/>
              <a:ext cx="5389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OX</a:t>
              </a:r>
              <a:endParaRPr lang="en-US" sz="24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284791" y="2418636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0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581279" y="2430369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2</a:t>
              </a:r>
              <a:endParaRPr lang="en-US" sz="28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310677" y="5339243"/>
            <a:ext cx="1428750" cy="1428750"/>
            <a:chOff x="6418016" y="1969841"/>
            <a:chExt cx="1428750" cy="142875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8016" y="1969841"/>
              <a:ext cx="1428750" cy="142875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948687" y="2016359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0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862926" y="2816541"/>
              <a:ext cx="1847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24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284791" y="2418636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0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581279" y="2430369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8202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69738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Summary and Outlook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02820" y="1033154"/>
            <a:ext cx="8841179" cy="5201391"/>
          </a:xfrm>
        </p:spPr>
        <p:txBody>
          <a:bodyPr>
            <a:noAutofit/>
          </a:bodyPr>
          <a:lstStyle/>
          <a:p>
            <a:r>
              <a:rPr lang="en-US" sz="2000" dirty="0" smtClean="0"/>
              <a:t>Test N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O </a:t>
            </a:r>
            <a:r>
              <a:rPr lang="en-US" sz="2000" dirty="0"/>
              <a:t>B</a:t>
            </a:r>
            <a:r>
              <a:rPr lang="en-US" sz="2000" dirty="0" smtClean="0"/>
              <a:t>ubble </a:t>
            </a:r>
            <a:r>
              <a:rPr lang="en-US" sz="2000" dirty="0"/>
              <a:t>C</a:t>
            </a:r>
            <a:r>
              <a:rPr lang="en-US" sz="2000" dirty="0" smtClean="0"/>
              <a:t>hamber at HIGS (February 2014)</a:t>
            </a:r>
            <a:endParaRPr lang="en-US" sz="2000" dirty="0"/>
          </a:p>
          <a:p>
            <a:r>
              <a:rPr lang="en-US" sz="2000" dirty="0" smtClean="0"/>
              <a:t>Measure cross sections of </a:t>
            </a:r>
            <a:r>
              <a:rPr lang="en-US" sz="2000" baseline="30000" dirty="0"/>
              <a:t>18</a:t>
            </a:r>
            <a:r>
              <a:rPr lang="en-US" sz="2000" dirty="0"/>
              <a:t>O(</a:t>
            </a:r>
            <a:r>
              <a:rPr lang="en-US" sz="2000" dirty="0">
                <a:latin typeface="Symbol" pitchFamily="18" charset="2"/>
              </a:rPr>
              <a:t>g,a</a:t>
            </a:r>
            <a:r>
              <a:rPr lang="en-US" sz="2000" dirty="0"/>
              <a:t>)</a:t>
            </a:r>
            <a:r>
              <a:rPr lang="en-US" sz="2000" baseline="30000" dirty="0"/>
              <a:t>14</a:t>
            </a:r>
            <a:r>
              <a:rPr lang="en-US" sz="2000" dirty="0"/>
              <a:t>C and </a:t>
            </a:r>
            <a:r>
              <a:rPr lang="en-US" sz="2000" baseline="30000" dirty="0" smtClean="0"/>
              <a:t>17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pitchFamily="18" charset="2"/>
              </a:rPr>
              <a:t>g,a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 </a:t>
            </a:r>
            <a:r>
              <a:rPr lang="en-US" sz="2000" dirty="0"/>
              <a:t>at </a:t>
            </a:r>
            <a:r>
              <a:rPr lang="en-US" sz="2000" dirty="0" smtClean="0"/>
              <a:t>HIGS (Summer </a:t>
            </a:r>
            <a:r>
              <a:rPr lang="en-US" sz="2000" dirty="0"/>
              <a:t>2014</a:t>
            </a:r>
            <a:r>
              <a:rPr lang="en-US" sz="2000" dirty="0" smtClean="0"/>
              <a:t>)</a:t>
            </a:r>
            <a:endParaRPr lang="en-US" sz="2000" dirty="0"/>
          </a:p>
          <a:p>
            <a:r>
              <a:rPr lang="en-US" sz="2000" dirty="0"/>
              <a:t>Test </a:t>
            </a:r>
            <a:r>
              <a:rPr lang="en-US" sz="2000" dirty="0" smtClean="0"/>
              <a:t>Bubble </a:t>
            </a:r>
            <a:r>
              <a:rPr lang="en-US" sz="2000" dirty="0"/>
              <a:t>Chamber at </a:t>
            </a:r>
            <a:r>
              <a:rPr lang="en-US" sz="2000" dirty="0" smtClean="0"/>
              <a:t>JLab with Bremsstrahlung beam (October </a:t>
            </a:r>
            <a:r>
              <a:rPr lang="en-US" sz="2000" dirty="0"/>
              <a:t>2014</a:t>
            </a:r>
            <a:r>
              <a:rPr lang="en-US" sz="2000" dirty="0" smtClean="0"/>
              <a:t>)</a:t>
            </a:r>
            <a:endParaRPr lang="en-US" sz="2000" dirty="0"/>
          </a:p>
          <a:p>
            <a:r>
              <a:rPr lang="en-US" sz="2000" dirty="0"/>
              <a:t>If successful, run depleted </a:t>
            </a:r>
            <a:r>
              <a:rPr lang="en-US" sz="2000" dirty="0" smtClean="0"/>
              <a:t>N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O </a:t>
            </a:r>
            <a:r>
              <a:rPr lang="en-US" sz="2000" dirty="0"/>
              <a:t>bubble chamber at </a:t>
            </a:r>
            <a:r>
              <a:rPr lang="en-US" sz="2000" dirty="0" smtClean="0"/>
              <a:t>JLab </a:t>
            </a:r>
            <a:r>
              <a:rPr lang="en-US" sz="2000" baseline="30000" dirty="0" smtClean="0"/>
              <a:t>16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pitchFamily="18" charset="2"/>
              </a:rPr>
              <a:t>g,a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12</a:t>
            </a:r>
            <a:r>
              <a:rPr lang="en-US" sz="2000" dirty="0" smtClean="0"/>
              <a:t>C</a:t>
            </a:r>
          </a:p>
          <a:p>
            <a:r>
              <a:rPr lang="en-US" sz="2400" dirty="0" smtClean="0"/>
              <a:t>Beam </a:t>
            </a:r>
            <a:r>
              <a:rPr lang="en-US" sz="2400" dirty="0"/>
              <a:t>issues:</a:t>
            </a:r>
          </a:p>
          <a:p>
            <a:pPr lvl="1"/>
            <a:r>
              <a:rPr lang="en-US" sz="1600" dirty="0" smtClean="0"/>
              <a:t>Design radiator, collimator, and dumps with GEANT4</a:t>
            </a:r>
          </a:p>
          <a:p>
            <a:pPr lvl="1"/>
            <a:r>
              <a:rPr lang="en-US" sz="1600" dirty="0" smtClean="0"/>
              <a:t>Simulate Photon </a:t>
            </a:r>
            <a:r>
              <a:rPr lang="en-US" sz="1600" dirty="0" smtClean="0"/>
              <a:t>Spectrum with GEANT4 and FLUKA</a:t>
            </a:r>
            <a:endParaRPr lang="en-US" sz="1600" dirty="0"/>
          </a:p>
          <a:p>
            <a:pPr lvl="1"/>
            <a:r>
              <a:rPr lang="en-US" sz="1600" dirty="0" smtClean="0"/>
              <a:t>Deliver 8.5 MeV K.E. electron beam to 5D Spectrometer with &lt;0.1% energy </a:t>
            </a:r>
            <a:r>
              <a:rPr lang="en-US" sz="1600" dirty="0" smtClean="0"/>
              <a:t>uncertainty</a:t>
            </a:r>
            <a:endParaRPr lang="en-US" sz="1600" dirty="0" smtClean="0"/>
          </a:p>
          <a:p>
            <a:r>
              <a:rPr lang="en-US" sz="2400" dirty="0" smtClean="0"/>
              <a:t>Bubble Chamber issues:</a:t>
            </a:r>
          </a:p>
          <a:p>
            <a:pPr lvl="1"/>
            <a:r>
              <a:rPr lang="en-US" sz="1600" dirty="0" smtClean="0"/>
              <a:t>Study acoustic </a:t>
            </a:r>
            <a:r>
              <a:rPr lang="en-US" sz="1600" dirty="0" smtClean="0"/>
              <a:t>signal and measure neutron suppression factor</a:t>
            </a:r>
            <a:endParaRPr lang="en-US" sz="1600" dirty="0"/>
          </a:p>
          <a:p>
            <a:pPr lvl="1"/>
            <a:r>
              <a:rPr lang="en-US" sz="1600" dirty="0" smtClean="0"/>
              <a:t>Deadtime measurement (now </a:t>
            </a:r>
            <a:r>
              <a:rPr lang="en-US" sz="1600" dirty="0" smtClean="0">
                <a:latin typeface="Symbol" panose="05050102010706020507" pitchFamily="18" charset="2"/>
              </a:rPr>
              <a:t>t</a:t>
            </a:r>
            <a:r>
              <a:rPr lang="en-US" sz="1600" dirty="0" smtClean="0"/>
              <a:t> ± </a:t>
            </a:r>
            <a:r>
              <a:rPr lang="en-US" sz="1600" dirty="0" err="1" smtClean="0"/>
              <a:t>d</a:t>
            </a:r>
            <a:r>
              <a:rPr lang="en-US" sz="1600" dirty="0" err="1" smtClean="0">
                <a:latin typeface="Symbol" panose="05050102010706020507" pitchFamily="18" charset="2"/>
              </a:rPr>
              <a:t>t</a:t>
            </a:r>
            <a:r>
              <a:rPr lang="en-US" sz="1600" dirty="0" smtClean="0"/>
              <a:t> = 10.0 ± 0.9 sec)</a:t>
            </a:r>
          </a:p>
          <a:p>
            <a:pPr lvl="1"/>
            <a:r>
              <a:rPr lang="en-US" sz="1600" dirty="0" smtClean="0"/>
              <a:t>Measure O-isotopes depletion</a:t>
            </a:r>
            <a:endParaRPr lang="en-US" sz="1600" dirty="0"/>
          </a:p>
          <a:p>
            <a:r>
              <a:rPr lang="en-US" sz="2400" dirty="0"/>
              <a:t>B</a:t>
            </a:r>
            <a:r>
              <a:rPr lang="en-US" sz="2400" dirty="0" smtClean="0"/>
              <a:t>ackground tests:</a:t>
            </a:r>
            <a:endParaRPr lang="en-US" sz="2400" dirty="0"/>
          </a:p>
          <a:p>
            <a:pPr lvl="1"/>
            <a:r>
              <a:rPr lang="en-US" sz="1600" dirty="0" smtClean="0"/>
              <a:t>Measure cosmic–ray background</a:t>
            </a:r>
            <a:endParaRPr lang="en-US" sz="1600" dirty="0"/>
          </a:p>
          <a:p>
            <a:pPr lvl="1"/>
            <a:r>
              <a:rPr lang="en-US" sz="1600" dirty="0" smtClean="0"/>
              <a:t>Study chamber efficiency vs. </a:t>
            </a:r>
            <a:r>
              <a:rPr lang="en-US" sz="1600" dirty="0" smtClean="0"/>
              <a:t>superheat and measure </a:t>
            </a:r>
            <a:r>
              <a:rPr lang="en-US" sz="1600" dirty="0" smtClean="0">
                <a:latin typeface="Symbol" panose="05050102010706020507" pitchFamily="18" charset="2"/>
              </a:rPr>
              <a:t>g</a:t>
            </a:r>
            <a:r>
              <a:rPr lang="en-US" sz="1600" dirty="0" smtClean="0"/>
              <a:t>-rays suppression factor</a:t>
            </a:r>
            <a:endParaRPr lang="en-US" sz="1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87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0" y="1020952"/>
            <a:ext cx="8888680" cy="5837047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Helium Reactions:</a:t>
            </a:r>
          </a:p>
          <a:p>
            <a:pPr marL="971550" lvl="1" indent="-514350"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romanUcPeriod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+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↔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8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Be (</a:t>
            </a:r>
            <a:r>
              <a:rPr lang="en-US" sz="2400" dirty="0"/>
              <a:t>T</a:t>
            </a:r>
            <a:r>
              <a:rPr lang="en-US" sz="2400" baseline="-25000" dirty="0" smtClean="0"/>
              <a:t>½ </a:t>
            </a:r>
            <a:r>
              <a:rPr lang="en-US" sz="2400" dirty="0">
                <a:latin typeface="Calibri"/>
              </a:rPr>
              <a:t>≈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10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-16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s)</a:t>
            </a:r>
            <a:endParaRPr lang="en-US" sz="2400" dirty="0">
              <a:solidFill>
                <a:srgbClr val="000229"/>
              </a:solidFill>
              <a:cs typeface="Century Gothic"/>
            </a:endParaRPr>
          </a:p>
          <a:p>
            <a:pPr marL="971550" lvl="1" indent="-514350"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romanUcPeriod"/>
            </a:pPr>
            <a:r>
              <a:rPr lang="en-US" sz="2400" dirty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+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8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Be →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12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C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+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g</a:t>
            </a:r>
            <a:endParaRPr lang="en-US" sz="2400" dirty="0">
              <a:solidFill>
                <a:srgbClr val="000229"/>
              </a:solidFill>
              <a:cs typeface="Century Gothic"/>
            </a:endParaRPr>
          </a:p>
          <a:p>
            <a:pPr marL="971550" lvl="1" indent="-514350"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romanUcPeriod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+ </a:t>
            </a:r>
            <a:r>
              <a:rPr lang="en-US" sz="2400" baseline="30000" dirty="0">
                <a:solidFill>
                  <a:srgbClr val="000229"/>
                </a:solidFill>
                <a:cs typeface="Century Gothic"/>
              </a:rPr>
              <a:t>12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C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→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16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O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+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g </a:t>
            </a:r>
          </a:p>
          <a:p>
            <a:pPr marL="457200" lvl="1" indent="0">
              <a:buClr>
                <a:schemeClr val="tx1">
                  <a:lumMod val="85000"/>
                  <a:lumOff val="15000"/>
                </a:schemeClr>
              </a:buClr>
              <a:buNone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(slow, otherwise no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12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C remains)</a:t>
            </a:r>
            <a:endParaRPr lang="en-US" sz="2400" dirty="0" smtClean="0">
              <a:solidFill>
                <a:srgbClr val="000229"/>
              </a:solidFill>
              <a:latin typeface="Symbol" panose="05050102010706020507" pitchFamily="18" charset="2"/>
              <a:cs typeface="Century Gothic"/>
            </a:endParaRPr>
          </a:p>
          <a:p>
            <a:pPr marL="971550" lvl="1" indent="-514350"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romanUcPeriod" startAt="3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+ </a:t>
            </a:r>
            <a:r>
              <a:rPr lang="en-US" sz="2400" baseline="30000" dirty="0">
                <a:solidFill>
                  <a:srgbClr val="000229"/>
                </a:solidFill>
                <a:cs typeface="Century Gothic"/>
              </a:rPr>
              <a:t>16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O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→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20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Ne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+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g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(very slow)</a:t>
            </a:r>
            <a:endParaRPr lang="en-US" sz="2400" dirty="0" smtClean="0">
              <a:solidFill>
                <a:srgbClr val="000229"/>
              </a:solidFill>
              <a:latin typeface="Symbol" panose="05050102010706020507" pitchFamily="18" charset="2"/>
              <a:cs typeface="Century Gothic"/>
            </a:endParaRPr>
          </a:p>
          <a:p>
            <a:pPr marL="971550" lvl="1" indent="-514350"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romanUcPeriod" startAt="3"/>
            </a:pPr>
            <a:endParaRPr lang="en-US" sz="2400" dirty="0">
              <a:solidFill>
                <a:srgbClr val="000229"/>
              </a:solidFill>
              <a:cs typeface="Century Gothic"/>
            </a:endParaRP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 </a:t>
            </a:r>
            <a:r>
              <a:rPr lang="en-US" sz="2400" dirty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 + </a:t>
            </a:r>
            <a:r>
              <a:rPr lang="en-US" sz="2400" baseline="30000" dirty="0">
                <a:solidFill>
                  <a:srgbClr val="000229"/>
                </a:solidFill>
                <a:cs typeface="Century Gothic"/>
              </a:rPr>
              <a:t>12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C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burning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at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very small cross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section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s </a:t>
            </a:r>
            <a:r>
              <a:rPr lang="en-US" sz="2400" dirty="0" smtClean="0">
                <a:solidFill>
                  <a:srgbClr val="000229"/>
                </a:solidFill>
                <a:latin typeface="Calibri"/>
                <a:cs typeface="Century Gothic"/>
              </a:rPr>
              <a:t>≈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10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-17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barn</a:t>
            </a:r>
          </a:p>
          <a:p>
            <a:pPr marL="0" indent="0">
              <a:buClr>
                <a:schemeClr val="tx1">
                  <a:lumMod val="85000"/>
                  <a:lumOff val="15000"/>
                </a:schemeClr>
              </a:buClr>
              <a:buNone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             Currently, reaction rate error is large (±35%)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Thermonuclear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reaction rate involving two nuclei is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: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6"/>
            <a:ext cx="8229600" cy="838514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>
                <a:solidFill>
                  <a:srgbClr val="2F4D8E"/>
                </a:solidFill>
                <a:latin typeface="Minion Pro"/>
                <a:cs typeface="Minion Pro"/>
              </a:rPr>
              <a:t>S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tellar </a:t>
            </a:r>
            <a:r>
              <a:rPr lang="en-US" sz="3600" cap="small" dirty="0">
                <a:solidFill>
                  <a:srgbClr val="2F4D8E"/>
                </a:solidFill>
                <a:latin typeface="Minion Pro"/>
                <a:cs typeface="Minion Pro"/>
              </a:rPr>
              <a:t>Helium Burning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6623619"/>
              </p:ext>
            </p:extLst>
          </p:nvPr>
        </p:nvGraphicFramePr>
        <p:xfrm>
          <a:off x="2720975" y="5835650"/>
          <a:ext cx="5040313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835" name="Equation" r:id="rId5" imgW="2184120" imgH="507960" progId="Equation.3">
                  <p:embed/>
                </p:oleObj>
              </mc:Choice>
              <mc:Fallback>
                <p:oleObj name="Equation" r:id="rId5" imgW="218412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0975" y="5835650"/>
                        <a:ext cx="5040313" cy="885825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  <a:lumMod val="10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  <a:tileRect/>
                      </a:gradFill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383" y="1139701"/>
            <a:ext cx="4209098" cy="1765935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93024" y="5835650"/>
            <a:ext cx="2163288" cy="885825"/>
          </a:xfrm>
          <a:prstGeom prst="wedgeRoundRectCallout">
            <a:avLst>
              <a:gd name="adj1" fmla="val 68325"/>
              <a:gd name="adj2" fmla="val -1428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dirty="0">
                <a:solidFill>
                  <a:srgbClr val="000229"/>
                </a:solidFill>
                <a:cs typeface="Century Gothic"/>
              </a:rPr>
              <a:t>Only narrow energy range </a:t>
            </a:r>
            <a:r>
              <a:rPr lang="en-US" dirty="0" smtClean="0">
                <a:solidFill>
                  <a:srgbClr val="000229"/>
                </a:solidFill>
                <a:cs typeface="Century Gothic"/>
              </a:rPr>
              <a:t>is important (Gamow Peak)</a:t>
            </a:r>
            <a:endParaRPr lang="en-US" dirty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8" name="Right Arrow 7"/>
          <p:cNvSpPr/>
          <p:nvPr/>
        </p:nvSpPr>
        <p:spPr bwMode="auto">
          <a:xfrm>
            <a:off x="550141" y="4655127"/>
            <a:ext cx="411480" cy="225632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sp>
      <p:sp>
        <p:nvSpPr>
          <p:cNvPr id="9" name="Rounded Rectangular Callout 8"/>
          <p:cNvSpPr/>
          <p:nvPr/>
        </p:nvSpPr>
        <p:spPr>
          <a:xfrm>
            <a:off x="7017970" y="4511852"/>
            <a:ext cx="1870710" cy="630164"/>
          </a:xfrm>
          <a:prstGeom prst="wedgeRoundRectCallout">
            <a:avLst>
              <a:gd name="adj1" fmla="val -74783"/>
              <a:gd name="adj2" fmla="val -20323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Goal &lt;±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10% </a:t>
            </a:r>
          </a:p>
        </p:txBody>
      </p:sp>
    </p:spTree>
    <p:extLst>
      <p:ext uri="{BB962C8B-B14F-4D97-AF65-F5344CB8AC3E}">
        <p14:creationId xmlns:p14="http://schemas.microsoft.com/office/powerpoint/2010/main" val="213216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7754" y="2901047"/>
            <a:ext cx="5451231" cy="9648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Backup Slides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31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5"/>
            <a:ext cx="8229600" cy="9648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Cost Estimate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400" dirty="0">
                <a:solidFill>
                  <a:prstClr val="black"/>
                </a:solidFill>
              </a:rPr>
              <a:t>New beamline components: 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>
                <a:solidFill>
                  <a:prstClr val="black"/>
                </a:solidFill>
              </a:rPr>
              <a:t>New Dipole </a:t>
            </a:r>
            <a:r>
              <a:rPr lang="en-US" sz="2000" dirty="0" smtClean="0">
                <a:solidFill>
                  <a:prstClr val="black"/>
                </a:solidFill>
              </a:rPr>
              <a:t>Magnet and Hall Probe</a:t>
            </a:r>
            <a:endParaRPr lang="en-US" sz="2000" dirty="0">
              <a:solidFill>
                <a:prstClr val="black"/>
              </a:solidFill>
            </a:endParaRP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>
                <a:solidFill>
                  <a:prstClr val="black"/>
                </a:solidFill>
              </a:rPr>
              <a:t>2 Super Harps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>
                <a:solidFill>
                  <a:prstClr val="black"/>
                </a:solidFill>
              </a:rPr>
              <a:t>Fast </a:t>
            </a:r>
            <a:r>
              <a:rPr lang="en-US" sz="2000" dirty="0" smtClean="0">
                <a:solidFill>
                  <a:prstClr val="black"/>
                </a:solidFill>
              </a:rPr>
              <a:t>Valve</a:t>
            </a:r>
            <a:endParaRPr lang="en-US" sz="2400" dirty="0">
              <a:solidFill>
                <a:prstClr val="black"/>
              </a:solidFill>
            </a:endParaRPr>
          </a:p>
          <a:p>
            <a:pPr marL="514350" indent="-514350">
              <a:buFont typeface="+mj-lt"/>
              <a:buAutoNum type="romanUcPeriod"/>
            </a:pPr>
            <a:r>
              <a:rPr lang="en-US" sz="2400" dirty="0">
                <a:solidFill>
                  <a:prstClr val="black"/>
                </a:solidFill>
              </a:rPr>
              <a:t>Summary of labor cost by group:</a:t>
            </a:r>
          </a:p>
          <a:p>
            <a:pPr marL="0" indent="0">
              <a:buClr>
                <a:schemeClr val="tx1">
                  <a:lumMod val="85000"/>
                  <a:lumOff val="15000"/>
                </a:schemeClr>
              </a:buClr>
              <a:buNone/>
            </a:pPr>
            <a:endParaRPr lang="en-US" sz="2400" dirty="0" smtClean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3287470"/>
              </p:ext>
            </p:extLst>
          </p:nvPr>
        </p:nvGraphicFramePr>
        <p:xfrm>
          <a:off x="4152900" y="3235569"/>
          <a:ext cx="4800600" cy="292490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914650"/>
                <a:gridCol w="1885950"/>
              </a:tblGrid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Group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Labor</a:t>
                      </a:r>
                      <a:endParaRPr lang="en-US" sz="2000" dirty="0"/>
                    </a:p>
                  </a:txBody>
                  <a:tcPr/>
                </a:tc>
              </a:tr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Survey</a:t>
                      </a:r>
                      <a:r>
                        <a:rPr lang="en-US" sz="2000" baseline="0" dirty="0" smtClean="0"/>
                        <a:t> &amp; Alignment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 wks</a:t>
                      </a:r>
                      <a:r>
                        <a:rPr lang="en-US" sz="2000" baseline="0" dirty="0" smtClean="0"/>
                        <a:t> x 2</a:t>
                      </a:r>
                      <a:endParaRPr lang="en-US" sz="2000" dirty="0"/>
                    </a:p>
                  </a:txBody>
                  <a:tcPr/>
                </a:tc>
              </a:tr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Magnet Test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 wk x 2</a:t>
                      </a:r>
                      <a:endParaRPr lang="en-US" sz="2000" dirty="0"/>
                    </a:p>
                  </a:txBody>
                  <a:tcPr/>
                </a:tc>
              </a:tr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Engineering Design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16 wks</a:t>
                      </a:r>
                      <a:endParaRPr lang="en-US" sz="2000" dirty="0"/>
                    </a:p>
                  </a:txBody>
                  <a:tcPr/>
                </a:tc>
              </a:tr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Software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 wks x 2</a:t>
                      </a:r>
                      <a:endParaRPr lang="en-US" sz="2000" dirty="0"/>
                    </a:p>
                  </a:txBody>
                  <a:tcPr/>
                </a:tc>
              </a:tr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EES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6 wk x 2</a:t>
                      </a:r>
                      <a:endParaRPr lang="en-US" sz="2000" dirty="0"/>
                    </a:p>
                  </a:txBody>
                  <a:tcPr/>
                </a:tc>
              </a:tr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EH&amp;Q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4 wks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505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D9B6C-6708-4470-8F58-B08AA3595B86}" type="slidenum">
              <a:rPr lang="en-US" smtClean="0"/>
              <a:t>52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099022"/>
              </p:ext>
            </p:extLst>
          </p:nvPr>
        </p:nvGraphicFramePr>
        <p:xfrm>
          <a:off x="152400" y="303472"/>
          <a:ext cx="8686800" cy="605287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71700"/>
                <a:gridCol w="2171700"/>
                <a:gridCol w="2171700"/>
                <a:gridCol w="2171700"/>
              </a:tblGrid>
              <a:tr h="31925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Item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Material</a:t>
                      </a:r>
                    </a:p>
                    <a:p>
                      <a:pPr algn="ctr"/>
                      <a:r>
                        <a:rPr lang="en-US" sz="1600" dirty="0" smtClean="0"/>
                        <a:t>Procurement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Shop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Labor</a:t>
                      </a:r>
                      <a:endParaRPr lang="en-US" sz="1600" dirty="0"/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New Dipole Magnet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Dipole </a:t>
                      </a:r>
                      <a:r>
                        <a:rPr lang="en-US" sz="1000" dirty="0" smtClean="0"/>
                        <a:t>Magnet ($8,000)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Hall Probe  System ($10,000)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Design (2</a:t>
                      </a:r>
                      <a:r>
                        <a:rPr lang="en-US" sz="1000" baseline="0" dirty="0" smtClean="0"/>
                        <a:t> week</a:t>
                      </a:r>
                      <a:r>
                        <a:rPr lang="en-US" sz="10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Mapping (1 week)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EESDC (1 week)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 Alignment</a:t>
                      </a:r>
                      <a:r>
                        <a:rPr lang="en-US" sz="1000" baseline="0" dirty="0" smtClean="0"/>
                        <a:t> (2 days)</a:t>
                      </a:r>
                      <a:endParaRPr lang="en-US" sz="1000" dirty="0" smtClean="0"/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New Beamline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 Super Harps (20,000)</a:t>
                      </a:r>
                    </a:p>
                    <a:p>
                      <a:r>
                        <a:rPr lang="en-US" sz="1000" dirty="0" smtClean="0"/>
                        <a:t>Fast</a:t>
                      </a:r>
                      <a:r>
                        <a:rPr lang="en-US" sz="1000" baseline="0" dirty="0" smtClean="0"/>
                        <a:t> </a:t>
                      </a:r>
                      <a:r>
                        <a:rPr lang="en-US" sz="1000" dirty="0" smtClean="0"/>
                        <a:t>Valve ($23,000)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Pipes + Pedestals ($20,000)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Design</a:t>
                      </a:r>
                      <a:r>
                        <a:rPr lang="en-US" sz="1000" baseline="0" dirty="0" smtClean="0"/>
                        <a:t> (6 weeks</a:t>
                      </a:r>
                      <a:r>
                        <a:rPr lang="en-US" sz="10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Alignment</a:t>
                      </a:r>
                      <a:r>
                        <a:rPr lang="en-US" sz="1000" baseline="0" dirty="0" smtClean="0"/>
                        <a:t> (1 week)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Software (6 weeks)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EES (6 weeks)</a:t>
                      </a:r>
                      <a:endParaRPr lang="en-US" sz="1000" dirty="0" smtClean="0"/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Radiator (cooled ladder,</a:t>
                      </a:r>
                    </a:p>
                    <a:p>
                      <a:r>
                        <a:rPr lang="en-US" sz="1000" dirty="0" smtClean="0"/>
                        <a:t>FSD)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0.02 and 0.10 mm</a:t>
                      </a:r>
                      <a:r>
                        <a:rPr lang="en-US" sz="1000" baseline="0" dirty="0" smtClean="0"/>
                        <a:t> Cu foils </a:t>
                      </a:r>
                      <a:r>
                        <a:rPr lang="en-US" sz="1000" dirty="0" smtClean="0"/>
                        <a:t>($2,000)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$4,000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Design (2</a:t>
                      </a:r>
                      <a:r>
                        <a:rPr lang="en-US" sz="1000" baseline="0" dirty="0" smtClean="0"/>
                        <a:t> week</a:t>
                      </a:r>
                      <a:r>
                        <a:rPr lang="en-US" sz="10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Alignment (2 days)</a:t>
                      </a:r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Sweep Dipole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 smtClean="0"/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Electron Dump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Pure Cu ($5,000)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Dump</a:t>
                      </a:r>
                      <a:r>
                        <a:rPr lang="en-US" sz="1000" baseline="0" dirty="0" smtClean="0"/>
                        <a:t> + Pipes </a:t>
                      </a:r>
                      <a:r>
                        <a:rPr lang="en-US" sz="1000" dirty="0" smtClean="0"/>
                        <a:t>($15,000)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Design (4</a:t>
                      </a:r>
                      <a:r>
                        <a:rPr lang="en-US" sz="1000" baseline="0" dirty="0" smtClean="0"/>
                        <a:t> weeks)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Alignment (1 day)</a:t>
                      </a:r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Cu Collimator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Pure Cu ($5,000)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Collimator + Stand </a:t>
                      </a:r>
                      <a:r>
                        <a:rPr lang="en-US" sz="1000" dirty="0" smtClean="0"/>
                        <a:t>($5,000)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Design (1</a:t>
                      </a:r>
                      <a:r>
                        <a:rPr lang="en-US" sz="1000" baseline="0" dirty="0" smtClean="0"/>
                        <a:t> week</a:t>
                      </a:r>
                      <a:r>
                        <a:rPr lang="en-US" sz="10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Alignment (1 day)</a:t>
                      </a:r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Photon</a:t>
                      </a:r>
                      <a:r>
                        <a:rPr lang="en-US" sz="1000" baseline="0" dirty="0" smtClean="0"/>
                        <a:t> Dump &amp; Stand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Pure Al ($3,000)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$4,000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Design (1</a:t>
                      </a:r>
                      <a:r>
                        <a:rPr lang="en-US" sz="1000" baseline="0" dirty="0" smtClean="0"/>
                        <a:t> week</a:t>
                      </a:r>
                      <a:r>
                        <a:rPr lang="en-US" sz="10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Alignment (1 day)</a:t>
                      </a:r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Safety Review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aseline="0" dirty="0" smtClean="0"/>
                        <a:t>4 weeks</a:t>
                      </a:r>
                      <a:endParaRPr lang="en-US" sz="1000" dirty="0"/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Install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6 weeks</a:t>
                      </a:r>
                      <a:endParaRPr lang="en-US" sz="1000" dirty="0"/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Bubble</a:t>
                      </a:r>
                      <a:r>
                        <a:rPr lang="en-US" sz="1000" baseline="0" dirty="0" smtClean="0"/>
                        <a:t> Chamber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Alignment</a:t>
                      </a:r>
                      <a:r>
                        <a:rPr lang="en-US" sz="1000" baseline="0" dirty="0" smtClean="0"/>
                        <a:t> (1 week)</a:t>
                      </a:r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Total</a:t>
                      </a:r>
                      <a:endParaRPr lang="en-US" sz="12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$76,000</a:t>
                      </a:r>
                      <a:endParaRPr lang="en-US" sz="12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$48,000</a:t>
                      </a:r>
                      <a:endParaRPr lang="en-US" sz="12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$80,000</a:t>
                      </a:r>
                      <a:endParaRPr lang="en-US" sz="12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Indirect</a:t>
                      </a:r>
                      <a:r>
                        <a:rPr lang="en-US" sz="1200" baseline="0" dirty="0" smtClean="0"/>
                        <a:t> G&amp;A (55.65%)</a:t>
                      </a:r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$42,300</a:t>
                      </a:r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$26,400</a:t>
                      </a:r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$42,500</a:t>
                      </a:r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Indirect Stat &amp; Fringe (57.15%)</a:t>
                      </a:r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$45,700</a:t>
                      </a:r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Total</a:t>
                      </a:r>
                      <a:endParaRPr lang="en-US" sz="1800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smtClean="0"/>
                        <a:t>$118,300</a:t>
                      </a:r>
                      <a:endParaRPr lang="en-US" sz="1800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$74,400</a:t>
                      </a:r>
                      <a:endParaRPr lang="en-US" sz="1800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$168,200</a:t>
                      </a:r>
                      <a:endParaRPr lang="en-US" sz="1800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52308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15107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CO</a:t>
            </a:r>
            <a:r>
              <a:rPr lang="en-US" sz="3600" cap="small" baseline="-25000" dirty="0" smtClean="0">
                <a:solidFill>
                  <a:srgbClr val="2F4D8E"/>
                </a:solidFill>
                <a:latin typeface="Minion Pro"/>
                <a:cs typeface="Minion Pro"/>
              </a:rPr>
              <a:t>2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Superheated Liquid?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20" y="961877"/>
            <a:ext cx="4640580" cy="2751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20" y="3713577"/>
            <a:ext cx="4640580" cy="3147059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0" y="914400"/>
            <a:ext cx="9144000" cy="5943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</a:rPr>
              <a:t>Similar Bubble Chamber operational</a:t>
            </a:r>
          </a:p>
          <a:p>
            <a:pPr marL="0" indent="0">
              <a:buNone/>
            </a:pPr>
            <a:r>
              <a:rPr lang="en-US" sz="2400" dirty="0">
                <a:solidFill>
                  <a:prstClr val="black"/>
                </a:solidFill>
              </a:rPr>
              <a:t>p</a:t>
            </a:r>
            <a:r>
              <a:rPr lang="en-US" sz="2400" dirty="0" smtClean="0">
                <a:solidFill>
                  <a:prstClr val="black"/>
                </a:solidFill>
              </a:rPr>
              <a:t>arameters as N</a:t>
            </a:r>
            <a:r>
              <a:rPr lang="en-US" sz="2400" baseline="-25000" dirty="0" smtClean="0">
                <a:solidFill>
                  <a:prstClr val="black"/>
                </a:solidFill>
              </a:rPr>
              <a:t>2</a:t>
            </a:r>
            <a:r>
              <a:rPr lang="en-US" sz="2400" dirty="0" smtClean="0">
                <a:solidFill>
                  <a:prstClr val="black"/>
                </a:solidFill>
              </a:rPr>
              <a:t>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</a:rPr>
              <a:t>Natural Abundance: </a:t>
            </a:r>
            <a:r>
              <a:rPr lang="en-US" sz="2000" baseline="30000" dirty="0" smtClean="0">
                <a:solidFill>
                  <a:prstClr val="black"/>
                </a:solidFill>
              </a:rPr>
              <a:t>13</a:t>
            </a:r>
            <a:r>
              <a:rPr lang="en-US" sz="2000" dirty="0" smtClean="0">
                <a:solidFill>
                  <a:prstClr val="black"/>
                </a:solidFill>
              </a:rPr>
              <a:t>C: 1.07%</a:t>
            </a:r>
            <a:endParaRPr lang="en-US" sz="2000" dirty="0">
              <a:solidFill>
                <a:prstClr val="black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</a:rPr>
              <a:t>Depletion: </a:t>
            </a:r>
            <a:r>
              <a:rPr lang="en-US" sz="2000" baseline="30000" dirty="0" smtClean="0">
                <a:solidFill>
                  <a:prstClr val="black"/>
                </a:solidFill>
              </a:rPr>
              <a:t>13</a:t>
            </a:r>
            <a:r>
              <a:rPr lang="en-US" sz="2000" dirty="0" smtClean="0">
                <a:solidFill>
                  <a:prstClr val="black"/>
                </a:solidFill>
              </a:rPr>
              <a:t>C depletion=1,000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en-US" sz="2400" baseline="30000" dirty="0" smtClean="0"/>
              <a:t>13</a:t>
            </a:r>
            <a:r>
              <a:rPr lang="en-US" sz="2400" dirty="0" smtClean="0"/>
              <a:t>C(</a:t>
            </a:r>
            <a:r>
              <a:rPr lang="en-US" sz="2400" dirty="0" err="1" smtClean="0">
                <a:latin typeface="Symbol" panose="05050102010706020507" pitchFamily="18" charset="2"/>
              </a:rPr>
              <a:t>g</a:t>
            </a:r>
            <a:r>
              <a:rPr lang="en-US" sz="2400" dirty="0" err="1" smtClean="0"/>
              <a:t>,n</a:t>
            </a:r>
            <a:r>
              <a:rPr lang="en-US" sz="2400" dirty="0" smtClean="0"/>
              <a:t>)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C Background</a:t>
            </a:r>
          </a:p>
          <a:p>
            <a:pPr marL="400050">
              <a:buFont typeface="Wingdings" panose="05000000000000000000" pitchFamily="2" charset="2"/>
              <a:buChar char="Ø"/>
            </a:pPr>
            <a:endParaRPr lang="en-US" sz="2400" dirty="0" smtClean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r>
              <a:rPr lang="en-US" sz="2000" dirty="0" smtClean="0">
                <a:solidFill>
                  <a:prstClr val="black"/>
                </a:solidFill>
              </a:rPr>
              <a:t>For comparison, </a:t>
            </a:r>
            <a:r>
              <a:rPr lang="en-US" sz="2000" baseline="30000" dirty="0" smtClean="0">
                <a:solidFill>
                  <a:prstClr val="black"/>
                </a:solidFill>
              </a:rPr>
              <a:t>17</a:t>
            </a:r>
            <a:r>
              <a:rPr lang="en-US" sz="2000" dirty="0" smtClean="0">
                <a:solidFill>
                  <a:prstClr val="black"/>
                </a:solidFill>
              </a:rPr>
              <a:t>O(</a:t>
            </a:r>
            <a:r>
              <a:rPr lang="en-US" sz="2000" dirty="0" err="1" smtClean="0">
                <a:solidFill>
                  <a:prstClr val="black"/>
                </a:solidFill>
                <a:latin typeface="Symbol" panose="05050102010706020507" pitchFamily="18" charset="2"/>
              </a:rPr>
              <a:t>g</a:t>
            </a:r>
            <a:r>
              <a:rPr lang="en-US" sz="2000" dirty="0" err="1" smtClean="0">
                <a:solidFill>
                  <a:prstClr val="black"/>
                </a:solidFill>
              </a:rPr>
              <a:t>,n</a:t>
            </a:r>
            <a:r>
              <a:rPr lang="en-US" sz="2000" dirty="0" smtClean="0">
                <a:solidFill>
                  <a:prstClr val="black"/>
                </a:solidFill>
              </a:rPr>
              <a:t>)</a:t>
            </a:r>
            <a:r>
              <a:rPr lang="en-US" sz="2000" baseline="30000" dirty="0" smtClean="0">
                <a:solidFill>
                  <a:prstClr val="black"/>
                </a:solidFill>
              </a:rPr>
              <a:t>16</a:t>
            </a:r>
            <a:r>
              <a:rPr lang="en-US" sz="2000" dirty="0" smtClean="0">
                <a:solidFill>
                  <a:prstClr val="black"/>
                </a:solidFill>
              </a:rPr>
              <a:t>O</a:t>
            </a:r>
          </a:p>
          <a:p>
            <a:pPr marL="57150" indent="0">
              <a:buFont typeface="Arial" pitchFamily="34" charset="0"/>
              <a:buNone/>
            </a:pPr>
            <a:endParaRPr lang="en-US" sz="2000" dirty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400050">
              <a:buFont typeface="Wingdings" panose="05000000000000000000" pitchFamily="2" charset="2"/>
              <a:buChar char="Ø"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400050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en-US" sz="2000" baseline="30000" dirty="0" smtClean="0"/>
              <a:t>12</a:t>
            </a:r>
            <a:r>
              <a:rPr lang="en-US" sz="2000" dirty="0" smtClean="0"/>
              <a:t>C(</a:t>
            </a:r>
            <a:r>
              <a:rPr lang="en-US" sz="2000" dirty="0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,2</a:t>
            </a:r>
            <a:r>
              <a:rPr lang="en-US" sz="2000" dirty="0" smtClean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)</a:t>
            </a:r>
            <a:r>
              <a:rPr lang="en-US" sz="2000" dirty="0" smtClean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 Background</a:t>
            </a:r>
            <a:endParaRPr lang="en-US" sz="2000" dirty="0" smtClean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 smtClean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86" y="3989839"/>
            <a:ext cx="33147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02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Water Superheated Liquid?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200" dirty="0">
                <a:solidFill>
                  <a:srgbClr val="000229"/>
                </a:solidFill>
                <a:latin typeface="Century Gothic"/>
                <a:cs typeface="Century Gothic"/>
              </a:rPr>
              <a:t>E</a:t>
            </a:r>
            <a:r>
              <a:rPr lang="en-US" sz="2200" dirty="0" smtClean="0">
                <a:solidFill>
                  <a:srgbClr val="000229"/>
                </a:solidFill>
                <a:latin typeface="Century Gothic"/>
                <a:cs typeface="Century Gothic"/>
              </a:rPr>
              <a:t>tching of glass vessel by superheated H</a:t>
            </a:r>
            <a:r>
              <a:rPr lang="en-US" sz="2200" baseline="-25000" dirty="0" smtClean="0">
                <a:solidFill>
                  <a:srgbClr val="000229"/>
                </a:solidFill>
                <a:latin typeface="Century Gothic"/>
                <a:cs typeface="Century Gothic"/>
              </a:rPr>
              <a:t>2</a:t>
            </a:r>
            <a:r>
              <a:rPr lang="en-US" sz="2200" dirty="0" smtClean="0">
                <a:solidFill>
                  <a:srgbClr val="000229"/>
                </a:solidFill>
                <a:latin typeface="Century Gothic"/>
                <a:cs typeface="Century Gothic"/>
              </a:rPr>
              <a:t>O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/>
              <a:t>T = 250˚C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/>
              <a:t>P = 75 atm</a:t>
            </a:r>
            <a:endParaRPr lang="en-US" sz="2400" dirty="0"/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/>
              <a:t>Background from </a:t>
            </a:r>
            <a:r>
              <a:rPr lang="en-US" sz="2400" dirty="0"/>
              <a:t>s</a:t>
            </a:r>
            <a:r>
              <a:rPr lang="en-US" sz="2400" dirty="0" smtClean="0">
                <a:cs typeface="Symbol" charset="2"/>
              </a:rPr>
              <a:t>econdary neutron</a:t>
            </a:r>
            <a:r>
              <a:rPr lang="en-US" sz="2400" dirty="0" smtClean="0"/>
              <a:t>–</a:t>
            </a:r>
            <a:r>
              <a:rPr lang="en-US" sz="2400" dirty="0" smtClean="0">
                <a:cs typeface="Symbol" charset="2"/>
              </a:rPr>
              <a:t>nucleus </a:t>
            </a:r>
            <a:r>
              <a:rPr lang="en-US" sz="2400" dirty="0">
                <a:cs typeface="Symbol" charset="2"/>
              </a:rPr>
              <a:t>elastic </a:t>
            </a:r>
            <a:r>
              <a:rPr lang="en-US" sz="2400" dirty="0" smtClean="0">
                <a:cs typeface="Symbol" charset="2"/>
              </a:rPr>
              <a:t>scattering by neutrons from </a:t>
            </a:r>
            <a:r>
              <a:rPr lang="en-US" sz="2400" dirty="0" smtClean="0">
                <a:solidFill>
                  <a:prstClr val="black"/>
                </a:solidFill>
              </a:rPr>
              <a:t>d</a:t>
            </a:r>
            <a:r>
              <a:rPr lang="en-US" sz="2400" dirty="0" smtClean="0"/>
              <a:t>(</a:t>
            </a:r>
            <a:r>
              <a:rPr lang="en-US" sz="2400" dirty="0" err="1" smtClean="0">
                <a:latin typeface="Symbol" panose="05050102010706020507" pitchFamily="18" charset="2"/>
              </a:rPr>
              <a:t>g</a:t>
            </a:r>
            <a:r>
              <a:rPr lang="en-US" sz="2400" dirty="0" err="1" smtClean="0"/>
              <a:t>,n</a:t>
            </a:r>
            <a:r>
              <a:rPr lang="en-US" sz="2400" dirty="0" smtClean="0"/>
              <a:t>)p</a:t>
            </a:r>
            <a:endParaRPr lang="en-US" sz="2400" dirty="0">
              <a:solidFill>
                <a:srgbClr val="000229"/>
              </a:solidFill>
              <a:latin typeface="Century Gothic"/>
              <a:cs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87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68" y="574675"/>
            <a:ext cx="8229600" cy="61468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59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0" y="914400"/>
            <a:ext cx="9060953" cy="5247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34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HeBurning_sequenc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009" y="752415"/>
            <a:ext cx="7077471" cy="58780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" y="5752996"/>
            <a:ext cx="2359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Rolfs and Rodney, 1988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53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5"/>
            <a:ext cx="8229600" cy="964841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The </a:t>
            </a:r>
            <a:r>
              <a:rPr lang="en-US" sz="3600" kern="0" baseline="30000" dirty="0" smtClean="0">
                <a:solidFill>
                  <a:srgbClr val="2F4D8E"/>
                </a:solidFill>
                <a:latin typeface="Minion Pro"/>
              </a:rPr>
              <a:t>12</a:t>
            </a:r>
            <a:r>
              <a:rPr lang="en-US" sz="3600" kern="0" dirty="0" smtClean="0">
                <a:solidFill>
                  <a:srgbClr val="2F4D8E"/>
                </a:solidFill>
                <a:latin typeface="Minion Pro"/>
              </a:rPr>
              <a:t>C</a:t>
            </a:r>
            <a:r>
              <a:rPr lang="en-US" sz="36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(</a:t>
            </a:r>
            <a:r>
              <a:rPr lang="en-US" sz="3600" dirty="0" smtClean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3600" dirty="0" smtClean="0">
                <a:solidFill>
                  <a:srgbClr val="2F4D8E"/>
                </a:solidFill>
              </a:rPr>
              <a:t>,</a:t>
            </a:r>
            <a:r>
              <a:rPr lang="en-US" sz="3600" dirty="0" smtClean="0">
                <a:solidFill>
                  <a:srgbClr val="2F4D8E"/>
                </a:solidFill>
                <a:latin typeface="Symbol" panose="05050102010706020507" pitchFamily="18" charset="2"/>
              </a:rPr>
              <a:t>g</a:t>
            </a:r>
            <a:r>
              <a:rPr lang="en-US" sz="36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)</a:t>
            </a:r>
            <a:r>
              <a:rPr lang="en-US" sz="3600" kern="0" baseline="30000" dirty="0" smtClean="0">
                <a:solidFill>
                  <a:srgbClr val="2F4D8E"/>
                </a:solidFill>
                <a:latin typeface="Minion Pro"/>
              </a:rPr>
              <a:t>16</a:t>
            </a:r>
            <a:r>
              <a:rPr lang="en-US" sz="3600" kern="0" dirty="0" smtClean="0">
                <a:solidFill>
                  <a:srgbClr val="2F4D8E"/>
                </a:solidFill>
                <a:latin typeface="Minion Pro"/>
              </a:rPr>
              <a:t>O Reaction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The </a:t>
            </a:r>
            <a:r>
              <a:rPr lang="en-US" sz="2400" i="1" dirty="0" smtClean="0">
                <a:solidFill>
                  <a:srgbClr val="000229"/>
                </a:solidFill>
                <a:cs typeface="Century Gothic"/>
              </a:rPr>
              <a:t>holy grail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of nuclear astrophysics</a:t>
            </a:r>
            <a:endParaRPr lang="en-US" sz="2400" dirty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292892" y="6258100"/>
            <a:ext cx="6076215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/>
              <a:t>S. Woosley, A. Heger, Phys. Rep. </a:t>
            </a:r>
            <a:r>
              <a:rPr lang="en-US" sz="2400" b="1" dirty="0"/>
              <a:t>442</a:t>
            </a:r>
            <a:r>
              <a:rPr lang="en-US" sz="2400" dirty="0"/>
              <a:t> (2007) 269</a:t>
            </a:r>
          </a:p>
        </p:txBody>
      </p:sp>
      <p:sp>
        <p:nvSpPr>
          <p:cNvPr id="22" name="TextBox 20"/>
          <p:cNvSpPr txBox="1">
            <a:spLocks noChangeArrowheads="1"/>
          </p:cNvSpPr>
          <p:nvPr/>
        </p:nvSpPr>
        <p:spPr bwMode="auto">
          <a:xfrm>
            <a:off x="2256693" y="1973468"/>
            <a:ext cx="187569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1600" dirty="0">
                <a:ea typeface="MS PGothic" pitchFamily="34" charset="-128"/>
              </a:rPr>
              <a:t>Affects the synthesis of most of the elements of the periodic table</a:t>
            </a:r>
          </a:p>
        </p:txBody>
      </p:sp>
      <p:sp>
        <p:nvSpPr>
          <p:cNvPr id="23" name="TextBox 14"/>
          <p:cNvSpPr txBox="1">
            <a:spLocks noChangeArrowheads="1"/>
          </p:cNvSpPr>
          <p:nvPr/>
        </p:nvSpPr>
        <p:spPr bwMode="auto">
          <a:xfrm>
            <a:off x="2256693" y="3670012"/>
            <a:ext cx="191379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1600" dirty="0">
                <a:ea typeface="MS PGothic" pitchFamily="34" charset="-128"/>
              </a:rPr>
              <a:t>Sets the </a:t>
            </a:r>
            <a:r>
              <a:rPr lang="en-US" sz="1600" dirty="0" smtClean="0">
                <a:ea typeface="MS PGothic" pitchFamily="34" charset="-128"/>
              </a:rPr>
              <a:t>N(</a:t>
            </a:r>
            <a:r>
              <a:rPr lang="en-US" sz="1600" baseline="30000" dirty="0" smtClean="0">
                <a:ea typeface="MS PGothic" pitchFamily="34" charset="-128"/>
              </a:rPr>
              <a:t>12</a:t>
            </a:r>
            <a:r>
              <a:rPr lang="en-US" sz="1600" dirty="0" smtClean="0">
                <a:ea typeface="MS PGothic" pitchFamily="34" charset="-128"/>
              </a:rPr>
              <a:t>C)/N(</a:t>
            </a:r>
            <a:r>
              <a:rPr lang="en-US" sz="1600" baseline="30000" dirty="0" smtClean="0">
                <a:ea typeface="MS PGothic" pitchFamily="34" charset="-128"/>
              </a:rPr>
              <a:t>16</a:t>
            </a:r>
            <a:r>
              <a:rPr lang="en-US" sz="1600" dirty="0" smtClean="0">
                <a:ea typeface="MS PGothic" pitchFamily="34" charset="-128"/>
              </a:rPr>
              <a:t>O) (</a:t>
            </a:r>
            <a:r>
              <a:rPr lang="en-US" sz="1600" dirty="0" smtClean="0">
                <a:latin typeface="Calibri"/>
                <a:ea typeface="MS PGothic" pitchFamily="34" charset="-128"/>
              </a:rPr>
              <a:t>≈</a:t>
            </a:r>
            <a:r>
              <a:rPr lang="en-US" sz="1600" dirty="0" smtClean="0">
                <a:ea typeface="MS PGothic" pitchFamily="34" charset="-128"/>
              </a:rPr>
              <a:t>0.4) ratio </a:t>
            </a:r>
            <a:r>
              <a:rPr lang="en-US" sz="1600" dirty="0">
                <a:ea typeface="MS PGothic" pitchFamily="34" charset="-128"/>
              </a:rPr>
              <a:t>in the universe</a:t>
            </a:r>
          </a:p>
        </p:txBody>
      </p:sp>
      <p:pic>
        <p:nvPicPr>
          <p:cNvPr id="25" name="Picture 18" descr="sn1987a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1851" y="4879180"/>
            <a:ext cx="1524000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17"/>
          <p:cNvSpPr txBox="1">
            <a:spLocks noChangeArrowheads="1"/>
          </p:cNvSpPr>
          <p:nvPr/>
        </p:nvSpPr>
        <p:spPr bwMode="auto">
          <a:xfrm>
            <a:off x="2256693" y="4813568"/>
            <a:ext cx="208967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1600" dirty="0">
                <a:ea typeface="MS PGothic" pitchFamily="34" charset="-128"/>
              </a:rPr>
              <a:t>Determines the minimum mass a star requires to become a supernova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4538663" y="1600200"/>
            <a:ext cx="4567237" cy="4224338"/>
            <a:chOff x="4538663" y="1600200"/>
            <a:chExt cx="4567237" cy="4224338"/>
          </a:xfrm>
        </p:grpSpPr>
        <p:graphicFrame>
          <p:nvGraphicFramePr>
            <p:cNvPr id="30" name="Object 2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97548118"/>
                </p:ext>
              </p:extLst>
            </p:nvPr>
          </p:nvGraphicFramePr>
          <p:xfrm>
            <a:off x="4538663" y="1600200"/>
            <a:ext cx="4567237" cy="3886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244" name="Photo Editor Photo" r:id="rId6" imgW="10390476" imgH="6335009" progId="MSPhotoEd.3">
                    <p:embed/>
                  </p:oleObj>
                </mc:Choice>
                <mc:Fallback>
                  <p:oleObj name="Photo Editor Photo" r:id="rId6" imgW="10390476" imgH="6335009" progId="MSPhotoEd.3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38663" y="1600200"/>
                          <a:ext cx="4567237" cy="3886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" name="Object 3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19236898"/>
                </p:ext>
              </p:extLst>
            </p:nvPr>
          </p:nvGraphicFramePr>
          <p:xfrm>
            <a:off x="4572000" y="5475288"/>
            <a:ext cx="4495800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245" name="Photo Editor Photo" r:id="rId8" imgW="10390476" imgH="714286" progId="MSPhotoEd.3">
                    <p:embed/>
                  </p:oleObj>
                </mc:Choice>
                <mc:Fallback>
                  <p:oleObj name="Photo Editor Photo" r:id="rId8" imgW="10390476" imgH="714286" progId="MSPhotoEd.3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72000" y="5475288"/>
                          <a:ext cx="4495800" cy="349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5" name="Picture 22" descr="periodic-table.gif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6763" y="1956169"/>
            <a:ext cx="1589088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 descr="C:\Documents and Settings\Claudio\My Documents\presentation\DNA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31851" y="3376962"/>
            <a:ext cx="152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The Gamow Peak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0" y="1180263"/>
            <a:ext cx="8864929" cy="5677736"/>
          </a:xfrm>
        </p:spPr>
        <p:txBody>
          <a:bodyPr>
            <a:normAutofit/>
          </a:bodyPr>
          <a:lstStyle/>
          <a:p>
            <a:r>
              <a:rPr lang="en-US" sz="2400" dirty="0" smtClean="0"/>
              <a:t>Narrow energy range where thermonuclear reactions </a:t>
            </a:r>
            <a:r>
              <a:rPr lang="en-US" sz="2400" dirty="0"/>
              <a:t>is most likely to </a:t>
            </a:r>
            <a:r>
              <a:rPr lang="en-US" sz="2400" dirty="0" smtClean="0"/>
              <a:t>occur in stellar plasma is a product of two distributions: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1800" dirty="0" smtClean="0"/>
              <a:t>Maxwell-Boltzmann energy distribution with e</a:t>
            </a:r>
            <a:r>
              <a:rPr lang="en-US" sz="1800" baseline="30000" dirty="0" smtClean="0"/>
              <a:t>-E/</a:t>
            </a:r>
            <a:r>
              <a:rPr lang="en-US" sz="1800" baseline="30000" dirty="0" err="1" smtClean="0"/>
              <a:t>k</a:t>
            </a:r>
            <a:r>
              <a:rPr lang="en-US" sz="1800" baseline="10000" dirty="0" err="1" smtClean="0"/>
              <a:t>B</a:t>
            </a:r>
            <a:r>
              <a:rPr lang="en-US" sz="1800" baseline="30000" dirty="0" err="1" smtClean="0"/>
              <a:t>T</a:t>
            </a:r>
            <a:endParaRPr lang="en-US" sz="1800" baseline="30000" dirty="0" smtClean="0"/>
          </a:p>
          <a:p>
            <a:pPr marL="971550" lvl="1" indent="-514350">
              <a:buFont typeface="+mj-lt"/>
              <a:buAutoNum type="romanUcPeriod"/>
            </a:pPr>
            <a:r>
              <a:rPr lang="en-US" sz="1800" dirty="0" smtClean="0"/>
              <a:t>Penetration through Coulomb barrier with e</a:t>
            </a:r>
            <a:r>
              <a:rPr lang="en-US" sz="1800" baseline="30000" dirty="0" smtClean="0"/>
              <a:t>-b/E</a:t>
            </a:r>
            <a:r>
              <a:rPr lang="en-US" sz="1800" baseline="60000" dirty="0" smtClean="0"/>
              <a:t>½</a:t>
            </a:r>
            <a:endParaRPr lang="en-US" sz="2800" baseline="60000" dirty="0" smtClean="0"/>
          </a:p>
          <a:p>
            <a:pPr marL="57150" indent="0">
              <a:buNone/>
            </a:pPr>
            <a:endParaRPr lang="en-US" sz="2800" dirty="0"/>
          </a:p>
          <a:p>
            <a:pPr marL="57150" indent="0">
              <a:buNone/>
            </a:pPr>
            <a:endParaRPr lang="en-US" sz="2800" dirty="0" smtClean="0"/>
          </a:p>
          <a:p>
            <a:pPr marL="57150" indent="0">
              <a:buNone/>
            </a:pPr>
            <a:endParaRPr lang="en-US" sz="2400" dirty="0" smtClean="0"/>
          </a:p>
          <a:p>
            <a:pPr marL="57150" indent="0">
              <a:buNone/>
            </a:pPr>
            <a:endParaRPr lang="en-US" sz="2400" dirty="0" smtClean="0"/>
          </a:p>
          <a:p>
            <a:pPr marL="571500" indent="-514350">
              <a:buFont typeface="Arial" panose="020B0604020202020204" pitchFamily="34" charset="0"/>
              <a:buChar char="•"/>
            </a:pPr>
            <a:r>
              <a:rPr lang="en-US" sz="2400" dirty="0" smtClean="0"/>
              <a:t>For </a:t>
            </a:r>
            <a:r>
              <a:rPr lang="en-US" sz="2400" dirty="0" smtClean="0">
                <a:latin typeface="Symbol" panose="05050102010706020507" pitchFamily="18" charset="2"/>
              </a:rPr>
              <a:t>a</a:t>
            </a:r>
            <a:r>
              <a:rPr lang="en-US" sz="2400" dirty="0" smtClean="0"/>
              <a:t> + 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C (Z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=2, Z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=6, A=3), </a:t>
            </a:r>
          </a:p>
          <a:p>
            <a:pPr marL="57150" indent="0">
              <a:buNone/>
            </a:pPr>
            <a:r>
              <a:rPr lang="en-US" sz="2400" dirty="0" smtClean="0"/>
              <a:t>and stellar </a:t>
            </a:r>
            <a:r>
              <a:rPr lang="en-US" sz="2400" dirty="0" smtClean="0"/>
              <a:t>T=200</a:t>
            </a:r>
            <a:r>
              <a:rPr lang="en-US" sz="2400" dirty="0">
                <a:latin typeface="Times" pitchFamily="18" charset="0"/>
                <a:cs typeface="Arial" panose="020B0604020202020204" pitchFamily="34" charset="0"/>
              </a:rPr>
              <a:t> </a:t>
            </a:r>
            <a:r>
              <a:rPr lang="en-US" sz="2400" dirty="0" smtClean="0"/>
              <a:t>10</a:t>
            </a:r>
            <a:r>
              <a:rPr lang="en-US" sz="2400" baseline="30000" dirty="0" smtClean="0"/>
              <a:t>6</a:t>
            </a:r>
            <a:r>
              <a:rPr lang="en-US" sz="2400" dirty="0" smtClean="0"/>
              <a:t> K</a:t>
            </a:r>
            <a:r>
              <a:rPr lang="en-US" sz="2400" dirty="0" smtClean="0"/>
              <a:t>: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1800" b="1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b="1" dirty="0" smtClean="0"/>
              <a:t>Gamow Peak, E</a:t>
            </a:r>
            <a:r>
              <a:rPr lang="en-US" sz="1800" b="1" baseline="-25000" dirty="0" smtClean="0"/>
              <a:t>0</a:t>
            </a:r>
            <a:r>
              <a:rPr lang="en-US" sz="1800" b="1" dirty="0" smtClean="0"/>
              <a:t> </a:t>
            </a:r>
            <a:r>
              <a:rPr lang="en-US" sz="1800" b="1" dirty="0" smtClean="0">
                <a:latin typeface="Calibri"/>
              </a:rPr>
              <a:t>≈</a:t>
            </a:r>
            <a:r>
              <a:rPr lang="en-US" sz="1800" b="1" dirty="0" smtClean="0"/>
              <a:t> 300 keV, W </a:t>
            </a:r>
            <a:r>
              <a:rPr lang="en-US" sz="1800" b="1" dirty="0" smtClean="0">
                <a:latin typeface="Calibri"/>
              </a:rPr>
              <a:t>≈</a:t>
            </a:r>
            <a:r>
              <a:rPr lang="en-US" sz="1800" b="1" dirty="0" smtClean="0"/>
              <a:t> 50 keV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dirty="0" smtClean="0"/>
              <a:t>Maximum </a:t>
            </a:r>
            <a:r>
              <a:rPr lang="en-US" sz="1800" dirty="0"/>
              <a:t>of </a:t>
            </a:r>
            <a:r>
              <a:rPr lang="en-US" sz="1800" dirty="0" smtClean="0"/>
              <a:t>Maxwell–Boltzmann </a:t>
            </a:r>
          </a:p>
          <a:p>
            <a:pPr marL="457200" lvl="1" indent="0">
              <a:buNone/>
            </a:pPr>
            <a:r>
              <a:rPr lang="en-US" sz="1800" dirty="0" smtClean="0"/>
              <a:t>energy distribution, </a:t>
            </a:r>
            <a:r>
              <a:rPr lang="en-US" sz="1800" dirty="0" err="1" smtClean="0"/>
              <a:t>k</a:t>
            </a:r>
            <a:r>
              <a:rPr lang="en-US" sz="1800" baseline="-25000" dirty="0" err="1" smtClean="0"/>
              <a:t>B</a:t>
            </a:r>
            <a:r>
              <a:rPr lang="en-US" sz="1800" dirty="0" err="1" smtClean="0"/>
              <a:t>T</a:t>
            </a:r>
            <a:r>
              <a:rPr lang="en-US" sz="1800" dirty="0" smtClean="0"/>
              <a:t> = 17 keV</a:t>
            </a:r>
            <a:endParaRPr lang="en-US" sz="1800" dirty="0"/>
          </a:p>
        </p:txBody>
      </p:sp>
      <p:grpSp>
        <p:nvGrpSpPr>
          <p:cNvPr id="10" name="Group 9"/>
          <p:cNvGrpSpPr/>
          <p:nvPr/>
        </p:nvGrpSpPr>
        <p:grpSpPr>
          <a:xfrm>
            <a:off x="457200" y="2784581"/>
            <a:ext cx="4447309" cy="727903"/>
            <a:chOff x="4310742" y="3840921"/>
            <a:chExt cx="3871225" cy="727903"/>
          </a:xfrm>
        </p:grpSpPr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39420737"/>
                </p:ext>
              </p:extLst>
            </p:nvPr>
          </p:nvGraphicFramePr>
          <p:xfrm>
            <a:off x="4310742" y="3840921"/>
            <a:ext cx="3287032" cy="7279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244" name="Equation" r:id="rId5" imgW="1422360" imgH="304560" progId="Equation.3">
                    <p:embed/>
                  </p:oleObj>
                </mc:Choice>
                <mc:Fallback>
                  <p:oleObj name="Equation" r:id="rId5" imgW="1422360" imgH="304560" progId="Equation.3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10742" y="3840921"/>
                          <a:ext cx="3287032" cy="72790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Rectangle 8"/>
            <p:cNvSpPr/>
            <p:nvPr/>
          </p:nvSpPr>
          <p:spPr>
            <a:xfrm>
              <a:off x="7481454" y="4002751"/>
              <a:ext cx="70051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57150"/>
              <a:r>
                <a:rPr lang="en-US" sz="2400" dirty="0"/>
                <a:t>keV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88950" y="3551238"/>
            <a:ext cx="4498687" cy="728662"/>
            <a:chOff x="4251206" y="3840482"/>
            <a:chExt cx="3930761" cy="728662"/>
          </a:xfrm>
        </p:grpSpPr>
        <p:graphicFrame>
          <p:nvGraphicFramePr>
            <p:cNvPr id="1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31202915"/>
                </p:ext>
              </p:extLst>
            </p:nvPr>
          </p:nvGraphicFramePr>
          <p:xfrm>
            <a:off x="4251206" y="3840482"/>
            <a:ext cx="3405306" cy="7286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245" name="Equation" r:id="rId7" imgW="1473120" imgH="304560" progId="Equation.3">
                    <p:embed/>
                  </p:oleObj>
                </mc:Choice>
                <mc:Fallback>
                  <p:oleObj name="Equation" r:id="rId7" imgW="1473120" imgH="3045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51206" y="3840482"/>
                          <a:ext cx="3405306" cy="7286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Rectangle 12"/>
            <p:cNvSpPr/>
            <p:nvPr/>
          </p:nvSpPr>
          <p:spPr>
            <a:xfrm>
              <a:off x="7481454" y="4002751"/>
              <a:ext cx="70051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57150"/>
              <a:r>
                <a:rPr lang="en-US" sz="2400" dirty="0"/>
                <a:t>keV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1" y="2388534"/>
            <a:ext cx="3314698" cy="22478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890" y="4610100"/>
            <a:ext cx="3314700" cy="224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48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81615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r>
              <a:rPr lang="en-US" sz="4000" dirty="0">
                <a:latin typeface="Symbol" panose="05050102010706020507" pitchFamily="18" charset="2"/>
              </a:rPr>
              <a:t>a </a:t>
            </a:r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+ </a:t>
            </a:r>
            <a:r>
              <a:rPr lang="en-US" sz="4000" cap="small" baseline="30000" dirty="0" smtClean="0">
                <a:solidFill>
                  <a:srgbClr val="2F4D8E"/>
                </a:solidFill>
                <a:latin typeface="Minion Pro"/>
                <a:cs typeface="Minion Pro"/>
              </a:rPr>
              <a:t>12</a:t>
            </a:r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C Radiative Capture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094" y="1362992"/>
            <a:ext cx="4350278" cy="5081125"/>
          </a:xfrm>
        </p:spPr>
      </p:pic>
      <p:sp>
        <p:nvSpPr>
          <p:cNvPr id="8" name="Rectangle 7"/>
          <p:cNvSpPr/>
          <p:nvPr/>
        </p:nvSpPr>
        <p:spPr bwMode="auto">
          <a:xfrm>
            <a:off x="4663094" y="4240479"/>
            <a:ext cx="3792137" cy="152400"/>
          </a:xfrm>
          <a:prstGeom prst="rect">
            <a:avLst/>
          </a:prstGeom>
          <a:solidFill>
            <a:srgbClr val="92D050">
              <a:alpha val="4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92D050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1103393"/>
              </p:ext>
            </p:extLst>
          </p:nvPr>
        </p:nvGraphicFramePr>
        <p:xfrm>
          <a:off x="243443" y="5509557"/>
          <a:ext cx="5373586" cy="118872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686793"/>
                <a:gridCol w="2686793"/>
              </a:tblGrid>
              <a:tr h="2960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/>
                        <a:t>Transition  → 0 (E1)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/>
                        <a:t>S</a:t>
                      </a:r>
                      <a:r>
                        <a:rPr lang="en-US" sz="2000" b="0" baseline="-25000" dirty="0" smtClean="0"/>
                        <a:t>E1</a:t>
                      </a:r>
                      <a:r>
                        <a:rPr lang="en-US" sz="2000" b="0" dirty="0" smtClean="0"/>
                        <a:t>(300)</a:t>
                      </a:r>
                      <a:r>
                        <a:rPr lang="en-US" sz="2000" b="0" baseline="0" dirty="0" smtClean="0"/>
                        <a:t> = </a:t>
                      </a:r>
                      <a:r>
                        <a:rPr lang="en-US" sz="2000" b="0" dirty="0" smtClean="0"/>
                        <a:t>1–</a:t>
                      </a:r>
                      <a:r>
                        <a:rPr lang="en-US" sz="2000" b="0" baseline="0" dirty="0" smtClean="0"/>
                        <a:t>288 keV b</a:t>
                      </a:r>
                      <a:endParaRPr lang="en-US" sz="2000" b="0" dirty="0"/>
                    </a:p>
                  </a:txBody>
                  <a:tcPr/>
                </a:tc>
              </a:tr>
              <a:tr h="2960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Transition  → 0 (E2)</a:t>
                      </a:r>
                      <a:endParaRPr lang="en-US" sz="20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S</a:t>
                      </a:r>
                      <a:r>
                        <a:rPr lang="en-US" sz="2000" baseline="-25000" dirty="0" smtClean="0"/>
                        <a:t>E2</a:t>
                      </a:r>
                      <a:r>
                        <a:rPr lang="en-US" sz="2000" dirty="0" smtClean="0"/>
                        <a:t>(300)</a:t>
                      </a:r>
                      <a:r>
                        <a:rPr lang="en-US" sz="2000" baseline="0" dirty="0" smtClean="0"/>
                        <a:t> = 7</a:t>
                      </a:r>
                      <a:r>
                        <a:rPr lang="en-US" sz="2000" dirty="0" smtClean="0"/>
                        <a:t>–</a:t>
                      </a:r>
                      <a:r>
                        <a:rPr lang="en-US" sz="2000" baseline="0" dirty="0" smtClean="0"/>
                        <a:t>120 keV b</a:t>
                      </a:r>
                      <a:endParaRPr lang="en-US" sz="2000" b="0" dirty="0" smtClean="0"/>
                    </a:p>
                  </a:txBody>
                  <a:tcPr/>
                </a:tc>
              </a:tr>
              <a:tr h="29604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Total</a:t>
                      </a:r>
                      <a:endParaRPr lang="en-US" sz="2000" b="0" dirty="0" smtClean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 smtClean="0"/>
                        <a:t>S</a:t>
                      </a:r>
                      <a:r>
                        <a:rPr lang="en-US" sz="2000" baseline="-25000" dirty="0" err="1" smtClean="0"/>
                        <a:t>tot</a:t>
                      </a:r>
                      <a:r>
                        <a:rPr lang="en-US" sz="2000" dirty="0" smtClean="0"/>
                        <a:t>(300)</a:t>
                      </a:r>
                      <a:r>
                        <a:rPr lang="en-US" sz="2000" baseline="0" dirty="0" smtClean="0"/>
                        <a:t> = 40</a:t>
                      </a:r>
                      <a:r>
                        <a:rPr lang="en-US" sz="2000" dirty="0" smtClean="0"/>
                        <a:t>–</a:t>
                      </a:r>
                      <a:r>
                        <a:rPr lang="en-US" sz="2000" baseline="0" dirty="0" smtClean="0"/>
                        <a:t>430 keV b</a:t>
                      </a:r>
                      <a:endParaRPr lang="en-US" sz="2000" b="0" dirty="0" smtClean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5" name="Rectangle 14"/>
          <p:cNvSpPr/>
          <p:nvPr/>
        </p:nvSpPr>
        <p:spPr>
          <a:xfrm>
            <a:off x="91094" y="1045030"/>
            <a:ext cx="437402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Symbol" panose="05050102010706020507" pitchFamily="18" charset="2"/>
              </a:rPr>
              <a:t>s</a:t>
            </a:r>
            <a:r>
              <a:rPr lang="en-US" sz="2000" dirty="0" smtClean="0"/>
              <a:t>(E</a:t>
            </a:r>
            <a:r>
              <a:rPr lang="en-US" sz="2000" baseline="-25000" dirty="0" smtClean="0"/>
              <a:t>0</a:t>
            </a:r>
            <a:r>
              <a:rPr lang="en-US" sz="2000" dirty="0"/>
              <a:t>) is </a:t>
            </a:r>
            <a:r>
              <a:rPr lang="en-US" sz="2000" dirty="0" smtClean="0"/>
              <a:t>dominated by </a:t>
            </a:r>
            <a:r>
              <a:rPr lang="en-US" sz="2000" i="1" dirty="0" smtClean="0"/>
              <a:t>p</a:t>
            </a:r>
            <a:r>
              <a:rPr lang="en-US" sz="2000" dirty="0" smtClean="0"/>
              <a:t>–wave </a:t>
            </a:r>
            <a:r>
              <a:rPr lang="en-US" sz="2000" dirty="0"/>
              <a:t>(E1) and </a:t>
            </a:r>
            <a:r>
              <a:rPr lang="en-US" sz="2000" i="1" dirty="0" smtClean="0"/>
              <a:t>d</a:t>
            </a:r>
            <a:r>
              <a:rPr lang="en-US" sz="2000" dirty="0" smtClean="0"/>
              <a:t>–wave </a:t>
            </a:r>
            <a:r>
              <a:rPr lang="en-US" sz="2000" dirty="0"/>
              <a:t>(E2) </a:t>
            </a:r>
            <a:r>
              <a:rPr lang="en-US" sz="2000" dirty="0" smtClean="0"/>
              <a:t>radiative capture to </a:t>
            </a:r>
            <a:r>
              <a:rPr lang="en-US" sz="2000" dirty="0"/>
              <a:t>(</a:t>
            </a:r>
            <a:r>
              <a:rPr lang="en-US" sz="2000" dirty="0" err="1" smtClean="0"/>
              <a:t>J</a:t>
            </a:r>
            <a:r>
              <a:rPr lang="en-US" sz="2000" baseline="30000" dirty="0" err="1" smtClean="0">
                <a:latin typeface="Symbol" panose="05050102010706020507" pitchFamily="18" charset="2"/>
              </a:rPr>
              <a:t>p</a:t>
            </a:r>
            <a:r>
              <a:rPr lang="en-US" sz="2000" dirty="0" smtClean="0"/>
              <a:t>=0</a:t>
            </a:r>
            <a:r>
              <a:rPr lang="en-US" sz="2000" baseline="30000" dirty="0"/>
              <a:t>+</a:t>
            </a:r>
            <a:r>
              <a:rPr lang="en-US" sz="2000" dirty="0"/>
              <a:t>) </a:t>
            </a:r>
            <a:r>
              <a:rPr lang="en-US" sz="2000" baseline="30000" dirty="0"/>
              <a:t>16</a:t>
            </a:r>
            <a:r>
              <a:rPr lang="en-US" sz="2000" dirty="0"/>
              <a:t>O ground </a:t>
            </a:r>
            <a:r>
              <a:rPr lang="en-US" sz="2000" dirty="0" smtClean="0"/>
              <a:t>state</a:t>
            </a:r>
            <a:endParaRPr lang="en-US" sz="2000" dirty="0"/>
          </a:p>
          <a:p>
            <a:pPr marL="400050" indent="-400050">
              <a:buFont typeface="Wingdings" panose="05000000000000000000" pitchFamily="2" charset="2"/>
              <a:buChar char="Ø"/>
            </a:pPr>
            <a:endParaRPr lang="en-US" sz="2000" dirty="0" smtClean="0"/>
          </a:p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000" dirty="0" smtClean="0"/>
              <a:t>Two </a:t>
            </a:r>
            <a:r>
              <a:rPr lang="en-US" sz="2000" dirty="0"/>
              <a:t>bound states, at 6.92 </a:t>
            </a:r>
            <a:r>
              <a:rPr lang="en-US" sz="2000" dirty="0" smtClean="0"/>
              <a:t>MeV (</a:t>
            </a:r>
            <a:r>
              <a:rPr lang="en-US" sz="2000" dirty="0" err="1" smtClean="0"/>
              <a:t>J</a:t>
            </a:r>
            <a:r>
              <a:rPr lang="en-US" sz="2000" baseline="30000" dirty="0" err="1" smtClean="0">
                <a:latin typeface="Symbol" panose="05050102010706020507" pitchFamily="18" charset="2"/>
              </a:rPr>
              <a:t>p</a:t>
            </a:r>
            <a:r>
              <a:rPr lang="en-US" sz="2000" dirty="0" smtClean="0"/>
              <a:t>=2</a:t>
            </a:r>
            <a:r>
              <a:rPr lang="en-US" sz="2000" baseline="30000" dirty="0" smtClean="0"/>
              <a:t>+</a:t>
            </a:r>
            <a:r>
              <a:rPr lang="en-US" sz="2000" dirty="0" smtClean="0"/>
              <a:t>) and </a:t>
            </a:r>
            <a:r>
              <a:rPr lang="en-US" sz="2000" dirty="0"/>
              <a:t>7.12 MeV </a:t>
            </a:r>
            <a:r>
              <a:rPr lang="en-US" sz="2000" dirty="0" smtClean="0"/>
              <a:t>(</a:t>
            </a:r>
            <a:r>
              <a:rPr lang="en-US" sz="2000" dirty="0" err="1" smtClean="0"/>
              <a:t>J</a:t>
            </a:r>
            <a:r>
              <a:rPr lang="en-US" sz="2000" baseline="30000" dirty="0" err="1" smtClean="0">
                <a:latin typeface="Symbol" panose="05050102010706020507" pitchFamily="18" charset="2"/>
              </a:rPr>
              <a:t>p</a:t>
            </a:r>
            <a:r>
              <a:rPr lang="en-US" sz="2000" dirty="0" smtClean="0"/>
              <a:t>=1</a:t>
            </a:r>
            <a:r>
              <a:rPr lang="en-US" sz="2000" baseline="30000" dirty="0" smtClean="0"/>
              <a:t>–</a:t>
            </a:r>
            <a:r>
              <a:rPr lang="en-US" sz="2000" dirty="0" smtClean="0"/>
              <a:t>), with sub</a:t>
            </a:r>
            <a:r>
              <a:rPr lang="en-US" sz="2000" dirty="0"/>
              <a:t>–</a:t>
            </a:r>
            <a:r>
              <a:rPr lang="en-US" sz="2000" dirty="0" smtClean="0"/>
              <a:t>threshold </a:t>
            </a:r>
            <a:r>
              <a:rPr lang="en-US" sz="2000" dirty="0"/>
              <a:t>resonances at </a:t>
            </a:r>
            <a:r>
              <a:rPr lang="en-US" sz="2000" dirty="0" smtClean="0"/>
              <a:t>E</a:t>
            </a:r>
            <a:r>
              <a:rPr lang="en-US" sz="2000" baseline="-25000" dirty="0" smtClean="0"/>
              <a:t>R</a:t>
            </a:r>
            <a:r>
              <a:rPr lang="en-US" sz="2000" dirty="0" smtClean="0"/>
              <a:t>=-0.245 and -0.045 </a:t>
            </a:r>
            <a:r>
              <a:rPr lang="en-US" sz="2000" dirty="0"/>
              <a:t>M</a:t>
            </a:r>
            <a:r>
              <a:rPr lang="en-US" sz="2000" dirty="0" smtClean="0"/>
              <a:t>eV, provide most of </a:t>
            </a:r>
            <a:r>
              <a:rPr lang="en-US" sz="2000" dirty="0">
                <a:latin typeface="Symbol" panose="05050102010706020507" pitchFamily="18" charset="2"/>
              </a:rPr>
              <a:t>s</a:t>
            </a:r>
            <a:r>
              <a:rPr lang="en-US" sz="2000" dirty="0"/>
              <a:t>(E</a:t>
            </a:r>
            <a:r>
              <a:rPr lang="en-US" sz="2000" baseline="-25000" dirty="0"/>
              <a:t>0</a:t>
            </a:r>
            <a:r>
              <a:rPr lang="en-US" sz="2000" dirty="0" smtClean="0"/>
              <a:t>) through their finite widths</a:t>
            </a:r>
          </a:p>
          <a:p>
            <a:pPr marL="400050" indent="-400050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000" dirty="0" smtClean="0"/>
              <a:t>Distinguish E1 and E2 by measuring </a:t>
            </a:r>
            <a:r>
              <a:rPr lang="en-US" sz="2000" dirty="0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 </a:t>
            </a:r>
            <a:r>
              <a:rPr lang="en-US" sz="2000" dirty="0"/>
              <a:t>a</a:t>
            </a:r>
            <a:r>
              <a:rPr lang="en-US" sz="2000" dirty="0" smtClean="0"/>
              <a:t>ngular distributions</a:t>
            </a:r>
            <a:endParaRPr lang="en-US" sz="2000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7790212" y="4702629"/>
            <a:ext cx="0" cy="14012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7194468" y="4607626"/>
            <a:ext cx="0" cy="14962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6780572" y="5415148"/>
            <a:ext cx="413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E1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790212" y="5403273"/>
            <a:ext cx="413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E2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19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961902"/>
            <a:ext cx="91440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 smtClean="0"/>
              <a:t>Previous Experiments: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sz="2400" dirty="0" smtClean="0"/>
              <a:t>Direct </a:t>
            </a:r>
            <a:r>
              <a:rPr lang="en-US" sz="2400" dirty="0" smtClean="0"/>
              <a:t>Measurements: </a:t>
            </a:r>
            <a:endParaRPr lang="en-US" sz="2400" dirty="0" smtClean="0"/>
          </a:p>
          <a:p>
            <a:pPr marL="1428750" lvl="2" indent="-514350">
              <a:buFont typeface="+mj-lt"/>
              <a:buAutoNum type="romanUcPeriod"/>
            </a:pPr>
            <a:r>
              <a:rPr lang="en-US" dirty="0" smtClean="0"/>
              <a:t>Helium ions on carbon target: </a:t>
            </a:r>
            <a:r>
              <a:rPr lang="en-US" baseline="30000" dirty="0" smtClean="0"/>
              <a:t>12</a:t>
            </a:r>
            <a:r>
              <a:rPr lang="en-US" dirty="0" smtClean="0"/>
              <a:t>C(</a:t>
            </a:r>
            <a:r>
              <a:rPr lang="en-US" dirty="0" smtClean="0">
                <a:latin typeface="Symbol" pitchFamily="18" charset="2"/>
              </a:rPr>
              <a:t>a</a:t>
            </a:r>
            <a:r>
              <a:rPr lang="en-US" dirty="0" smtClean="0"/>
              <a:t>,</a:t>
            </a:r>
            <a:r>
              <a:rPr lang="en-US" dirty="0" smtClean="0">
                <a:latin typeface="Symbol" pitchFamily="18" charset="2"/>
              </a:rPr>
              <a:t>g</a:t>
            </a:r>
            <a:r>
              <a:rPr lang="en-US" dirty="0" smtClean="0"/>
              <a:t>)</a:t>
            </a:r>
            <a:r>
              <a:rPr lang="en-US" baseline="30000" dirty="0" smtClean="0"/>
              <a:t>16</a:t>
            </a:r>
            <a:r>
              <a:rPr lang="en-US" dirty="0" smtClean="0"/>
              <a:t>O</a:t>
            </a:r>
          </a:p>
          <a:p>
            <a:pPr marL="1428750" lvl="2" indent="-514350">
              <a:buFont typeface="+mj-lt"/>
              <a:buAutoNum type="romanUcPeriod"/>
            </a:pPr>
            <a:r>
              <a:rPr lang="en-US" dirty="0" smtClean="0"/>
              <a:t>Carbon ions on helium gas: </a:t>
            </a:r>
            <a:r>
              <a:rPr lang="en-US" baseline="30000" dirty="0" smtClean="0"/>
              <a:t>4</a:t>
            </a:r>
            <a:r>
              <a:rPr lang="en-US" dirty="0" smtClean="0"/>
              <a:t>He(</a:t>
            </a:r>
            <a:r>
              <a:rPr lang="en-US" baseline="30000" dirty="0" smtClean="0"/>
              <a:t>12</a:t>
            </a:r>
            <a:r>
              <a:rPr lang="en-US" dirty="0" smtClean="0"/>
              <a:t>C,</a:t>
            </a:r>
            <a:r>
              <a:rPr lang="en-US" baseline="30000" dirty="0" smtClean="0"/>
              <a:t> </a:t>
            </a:r>
            <a:r>
              <a:rPr lang="en-US" dirty="0" smtClean="0">
                <a:latin typeface="Symbol" pitchFamily="18" charset="2"/>
              </a:rPr>
              <a:t>g</a:t>
            </a:r>
            <a:r>
              <a:rPr lang="en-US" dirty="0" smtClean="0"/>
              <a:t>)</a:t>
            </a:r>
            <a:r>
              <a:rPr lang="en-US" baseline="30000" dirty="0" smtClean="0"/>
              <a:t>16</a:t>
            </a:r>
            <a:r>
              <a:rPr lang="en-US" dirty="0" smtClean="0"/>
              <a:t>O or </a:t>
            </a:r>
            <a:r>
              <a:rPr lang="en-US" sz="2000" baseline="30000" dirty="0" smtClean="0"/>
              <a:t>4</a:t>
            </a:r>
            <a:r>
              <a:rPr lang="en-US" sz="2000" dirty="0" smtClean="0"/>
              <a:t>He(</a:t>
            </a:r>
            <a:r>
              <a:rPr lang="en-US" sz="2000" baseline="30000" dirty="0" smtClean="0"/>
              <a:t>12</a:t>
            </a:r>
            <a:r>
              <a:rPr lang="en-US" sz="2000" dirty="0" smtClean="0"/>
              <a:t>C,</a:t>
            </a:r>
            <a:r>
              <a:rPr lang="en-US" sz="2000" baseline="30000" dirty="0" smtClean="0"/>
              <a:t>16</a:t>
            </a:r>
            <a:r>
              <a:rPr lang="en-US" sz="2000" dirty="0" smtClean="0"/>
              <a:t>O)</a:t>
            </a:r>
            <a:r>
              <a:rPr lang="en-US" sz="2000" dirty="0" smtClean="0">
                <a:latin typeface="Symbol" pitchFamily="18" charset="2"/>
              </a:rPr>
              <a:t>g </a:t>
            </a:r>
            <a:r>
              <a:rPr lang="en-US" sz="2000" dirty="0" smtClean="0"/>
              <a:t>(</a:t>
            </a:r>
            <a:r>
              <a:rPr lang="en-US" sz="2000" dirty="0" smtClean="0">
                <a:solidFill>
                  <a:schemeClr val="dk1"/>
                </a:solidFill>
              </a:rPr>
              <a:t>Schürmann</a:t>
            </a:r>
            <a:r>
              <a:rPr lang="en-US" sz="2000" dirty="0" smtClean="0"/>
              <a:t>)</a:t>
            </a:r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>
              <a:latin typeface="Symbol" pitchFamily="18" charset="2"/>
            </a:endParaRPr>
          </a:p>
          <a:p>
            <a:pPr lvl="2"/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>
              <a:latin typeface="Symbol" pitchFamily="18" charset="2"/>
            </a:endParaRPr>
          </a:p>
          <a:p>
            <a:pPr lvl="2"/>
            <a:endParaRPr lang="en-US" sz="2000" dirty="0">
              <a:latin typeface="Symbol" pitchFamily="18" charset="2"/>
            </a:endParaRPr>
          </a:p>
          <a:p>
            <a:pPr lvl="2"/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 smtClean="0">
              <a:latin typeface="Symbol" pitchFamily="18" charset="2"/>
            </a:endParaRPr>
          </a:p>
          <a:p>
            <a:pPr lvl="2"/>
            <a:endParaRPr lang="en-US" sz="2000" dirty="0" smtClean="0"/>
          </a:p>
          <a:p>
            <a:pPr marL="971550" lvl="1" indent="-514350">
              <a:buFont typeface="+mj-lt"/>
              <a:buAutoNum type="alphaUcPeriod"/>
            </a:pPr>
            <a:r>
              <a:rPr lang="en-US" sz="2400" dirty="0" smtClean="0"/>
              <a:t>Indirect </a:t>
            </a:r>
            <a:r>
              <a:rPr lang="en-US" sz="2400" dirty="0" smtClean="0"/>
              <a:t>Measurements:</a:t>
            </a:r>
            <a:endParaRPr lang="en-US" sz="2400" dirty="0" smtClean="0"/>
          </a:p>
          <a:p>
            <a:pPr marL="1428750" lvl="2" indent="-514350">
              <a:buFont typeface="+mj-lt"/>
              <a:buAutoNum type="romanUcPeriod"/>
            </a:pPr>
            <a:r>
              <a:rPr lang="en-US" dirty="0" smtClean="0"/>
              <a:t> </a:t>
            </a:r>
            <a:r>
              <a:rPr lang="en-US" dirty="0" smtClean="0">
                <a:latin typeface="Symbol" panose="05050102010706020507" pitchFamily="18" charset="2"/>
              </a:rPr>
              <a:t>b</a:t>
            </a:r>
            <a:r>
              <a:rPr lang="en-US" dirty="0" smtClean="0"/>
              <a:t>–delayed </a:t>
            </a:r>
            <a:r>
              <a:rPr lang="en-US" dirty="0" smtClean="0">
                <a:latin typeface="Symbol" panose="05050102010706020507" pitchFamily="18" charset="2"/>
              </a:rPr>
              <a:t>a</a:t>
            </a:r>
            <a:r>
              <a:rPr lang="en-US" dirty="0" smtClean="0"/>
              <a:t> decay of </a:t>
            </a:r>
            <a:r>
              <a:rPr lang="en-US" baseline="30000" dirty="0" smtClean="0"/>
              <a:t>16</a:t>
            </a:r>
            <a:r>
              <a:rPr lang="en-US" dirty="0" smtClean="0"/>
              <a:t>N (</a:t>
            </a:r>
            <a:r>
              <a:rPr lang="en-US" dirty="0" err="1" smtClean="0"/>
              <a:t>J</a:t>
            </a:r>
            <a:r>
              <a:rPr lang="en-US" baseline="30000" dirty="0" err="1" smtClean="0">
                <a:latin typeface="Symbol" panose="05050102010706020507" pitchFamily="18" charset="2"/>
              </a:rPr>
              <a:t>p</a:t>
            </a:r>
            <a:r>
              <a:rPr lang="en-US" dirty="0" smtClean="0"/>
              <a:t>=2</a:t>
            </a:r>
            <a:r>
              <a:rPr lang="en-US" baseline="30000" dirty="0" smtClean="0"/>
              <a:t>–</a:t>
            </a:r>
            <a:r>
              <a:rPr lang="en-US" dirty="0" smtClean="0"/>
              <a:t>, T</a:t>
            </a:r>
            <a:r>
              <a:rPr lang="en-US" baseline="-25000" dirty="0" smtClean="0"/>
              <a:t>½</a:t>
            </a:r>
            <a:r>
              <a:rPr lang="en-US" dirty="0" smtClean="0"/>
              <a:t>=7.13 s, BR=0.12%)</a:t>
            </a:r>
          </a:p>
          <a:p>
            <a:pPr lvl="2"/>
            <a:r>
              <a:rPr lang="en-US" dirty="0" smtClean="0"/>
              <a:t> </a:t>
            </a:r>
            <a:r>
              <a:rPr lang="en-US" baseline="30000" dirty="0" smtClean="0"/>
              <a:t>16</a:t>
            </a:r>
            <a:r>
              <a:rPr lang="en-US" dirty="0" smtClean="0"/>
              <a:t>N </a:t>
            </a:r>
            <a:r>
              <a:rPr lang="en-US" dirty="0" smtClean="0">
                <a:latin typeface="Calibri"/>
              </a:rPr>
              <a:t>→</a:t>
            </a:r>
            <a:r>
              <a:rPr lang="en-US" dirty="0" smtClean="0"/>
              <a:t> </a:t>
            </a:r>
            <a:r>
              <a:rPr lang="en-US" dirty="0" smtClean="0">
                <a:latin typeface="Symbol" panose="05050102010706020507" pitchFamily="18" charset="2"/>
              </a:rPr>
              <a:t>b</a:t>
            </a:r>
            <a:r>
              <a:rPr lang="en-US" baseline="30000" dirty="0"/>
              <a:t>–</a:t>
            </a:r>
            <a:r>
              <a:rPr lang="en-US" dirty="0" smtClean="0"/>
              <a:t> + </a:t>
            </a:r>
            <a:r>
              <a:rPr lang="en-US" baseline="30000" dirty="0" smtClean="0"/>
              <a:t>16</a:t>
            </a:r>
            <a:r>
              <a:rPr lang="en-US" dirty="0" smtClean="0"/>
              <a:t>O*  (</a:t>
            </a:r>
            <a:r>
              <a:rPr lang="en-US" dirty="0" err="1" smtClean="0"/>
              <a:t>J</a:t>
            </a:r>
            <a:r>
              <a:rPr lang="en-US" baseline="30000" dirty="0" err="1" smtClean="0">
                <a:latin typeface="Symbol" panose="05050102010706020507" pitchFamily="18" charset="2"/>
              </a:rPr>
              <a:t>p</a:t>
            </a:r>
            <a:r>
              <a:rPr lang="en-US" dirty="0" smtClean="0"/>
              <a:t>=1</a:t>
            </a:r>
            <a:r>
              <a:rPr lang="en-US" baseline="30000" dirty="0" smtClean="0"/>
              <a:t>–</a:t>
            </a:r>
            <a:r>
              <a:rPr lang="en-US" dirty="0" smtClean="0"/>
              <a:t>) → </a:t>
            </a:r>
            <a:r>
              <a:rPr lang="en-US" dirty="0" smtClean="0">
                <a:latin typeface="Symbol" panose="05050102010706020507" pitchFamily="18" charset="2"/>
              </a:rPr>
              <a:t>a</a:t>
            </a:r>
            <a:r>
              <a:rPr lang="en-US" dirty="0" smtClean="0"/>
              <a:t> + </a:t>
            </a:r>
            <a:r>
              <a:rPr lang="en-US" baseline="30000" dirty="0" smtClean="0"/>
              <a:t>12</a:t>
            </a:r>
            <a:r>
              <a:rPr lang="en-US" dirty="0" smtClean="0"/>
              <a:t>C </a:t>
            </a:r>
            <a:endParaRPr lang="en-US" baseline="30000" dirty="0" smtClean="0">
              <a:latin typeface="Symbol" panose="05050102010706020507" pitchFamily="18" charset="2"/>
            </a:endParaRPr>
          </a:p>
          <a:p>
            <a:pPr marL="1428750" lvl="2" indent="-514350">
              <a:buFont typeface="+mj-lt"/>
              <a:buAutoNum type="romanUcPeriod" startAt="2"/>
            </a:pPr>
            <a:r>
              <a:rPr lang="en-US" dirty="0" smtClean="0"/>
              <a:t>Elastic </a:t>
            </a:r>
            <a:r>
              <a:rPr lang="en-US" dirty="0" smtClean="0">
                <a:latin typeface="Symbol" panose="05050102010706020507" pitchFamily="18" charset="2"/>
              </a:rPr>
              <a:t>a </a:t>
            </a:r>
            <a:r>
              <a:rPr lang="en-US" dirty="0" smtClean="0"/>
              <a:t>– </a:t>
            </a:r>
            <a:r>
              <a:rPr lang="en-US" baseline="30000" dirty="0" smtClean="0"/>
              <a:t>12</a:t>
            </a:r>
            <a:r>
              <a:rPr lang="en-US" dirty="0" smtClean="0"/>
              <a:t>C scattering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52865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rgbClr val="2F4D8E"/>
                </a:solidFill>
                <a:latin typeface="Minion Pro"/>
              </a:rPr>
              <a:t>Heroic </a:t>
            </a:r>
            <a:r>
              <a:rPr lang="en-US" sz="3600" dirty="0">
                <a:solidFill>
                  <a:srgbClr val="2F4D8E"/>
                </a:solidFill>
                <a:latin typeface="Minion Pro"/>
              </a:rPr>
              <a:t>efforts in search </a:t>
            </a:r>
            <a:r>
              <a:rPr lang="en-US" sz="3600" dirty="0" smtClean="0">
                <a:solidFill>
                  <a:srgbClr val="2F4D8E"/>
                </a:solidFill>
                <a:latin typeface="Minion Pro"/>
              </a:rPr>
              <a:t>of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r>
              <a:rPr lang="en-US" sz="3600" kern="0" baseline="30000" dirty="0">
                <a:solidFill>
                  <a:srgbClr val="2F4D8E"/>
                </a:solidFill>
                <a:latin typeface="Minion Pro"/>
              </a:rPr>
              <a:t>12</a:t>
            </a:r>
            <a:r>
              <a:rPr lang="en-US" sz="3600" kern="0" dirty="0">
                <a:solidFill>
                  <a:srgbClr val="2F4D8E"/>
                </a:solidFill>
                <a:latin typeface="Minion Pro"/>
              </a:rPr>
              <a:t>C</a:t>
            </a:r>
            <a:r>
              <a:rPr lang="en-US" sz="3600" kern="0" dirty="0">
                <a:solidFill>
                  <a:srgbClr val="2F4D8E"/>
                </a:solidFill>
                <a:latin typeface="Symbol" panose="05050102010706020507" pitchFamily="18" charset="2"/>
              </a:rPr>
              <a:t>(</a:t>
            </a:r>
            <a:r>
              <a:rPr lang="en-US" sz="3600" dirty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3600" dirty="0">
                <a:solidFill>
                  <a:srgbClr val="2F4D8E"/>
                </a:solidFill>
              </a:rPr>
              <a:t>,</a:t>
            </a:r>
            <a:r>
              <a:rPr lang="en-US" sz="3600" dirty="0">
                <a:solidFill>
                  <a:srgbClr val="2F4D8E"/>
                </a:solidFill>
                <a:latin typeface="Symbol" panose="05050102010706020507" pitchFamily="18" charset="2"/>
              </a:rPr>
              <a:t>g</a:t>
            </a:r>
            <a:r>
              <a:rPr lang="en-US" sz="3600" kern="0" dirty="0">
                <a:solidFill>
                  <a:srgbClr val="2F4D8E"/>
                </a:solidFill>
                <a:latin typeface="Symbol" panose="05050102010706020507" pitchFamily="18" charset="2"/>
              </a:rPr>
              <a:t>)</a:t>
            </a:r>
            <a:r>
              <a:rPr lang="en-US" sz="3600" kern="0" baseline="30000" dirty="0">
                <a:solidFill>
                  <a:srgbClr val="2F4D8E"/>
                </a:solidFill>
                <a:latin typeface="Minion Pro"/>
              </a:rPr>
              <a:t>16</a:t>
            </a:r>
            <a:r>
              <a:rPr lang="en-US" sz="3600" kern="0" dirty="0">
                <a:solidFill>
                  <a:srgbClr val="2F4D8E"/>
                </a:solidFill>
                <a:latin typeface="Minion Pro"/>
              </a:rPr>
              <a:t>O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graphicFrame>
        <p:nvGraphicFramePr>
          <p:cNvPr id="5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3414619"/>
              </p:ext>
            </p:extLst>
          </p:nvPr>
        </p:nvGraphicFramePr>
        <p:xfrm>
          <a:off x="3612989" y="2469518"/>
          <a:ext cx="5394705" cy="29566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1680"/>
                <a:gridCol w="1216260"/>
                <a:gridCol w="1367525"/>
                <a:gridCol w="1189240"/>
              </a:tblGrid>
              <a:tr h="51157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Experiment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Beam Current</a:t>
                      </a:r>
                      <a:r>
                        <a:rPr lang="en-US" sz="1400" baseline="0" dirty="0" smtClean="0"/>
                        <a:t> (mA)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Target</a:t>
                      </a:r>
                    </a:p>
                    <a:p>
                      <a:pPr algn="ctr"/>
                      <a:r>
                        <a:rPr lang="en-US" sz="1400" dirty="0" smtClean="0"/>
                        <a:t>(nuclei/cm</a:t>
                      </a:r>
                      <a:r>
                        <a:rPr lang="en-US" sz="1400" baseline="30000" dirty="0" smtClean="0"/>
                        <a:t>2</a:t>
                      </a:r>
                      <a:r>
                        <a:rPr lang="en-US" sz="1400" dirty="0" smtClean="0"/>
                        <a:t>)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Time</a:t>
                      </a:r>
                    </a:p>
                    <a:p>
                      <a:pPr algn="ctr"/>
                      <a:r>
                        <a:rPr lang="en-US" sz="1400" dirty="0" smtClean="0"/>
                        <a:t>(h)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Redder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0.7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 </a:t>
                      </a:r>
                      <a:r>
                        <a:rPr lang="en-US" sz="1400" baseline="0" dirty="0" smtClean="0"/>
                        <a:t>3 10</a:t>
                      </a:r>
                      <a:r>
                        <a:rPr lang="en-US" sz="1400" baseline="30000" dirty="0" smtClean="0"/>
                        <a:t>18</a:t>
                      </a:r>
                      <a:endParaRPr lang="en-US" sz="1400" baseline="300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900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Ouellet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0.03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 5</a:t>
                      </a:r>
                      <a:r>
                        <a:rPr lang="en-US" sz="1400" baseline="0" dirty="0" smtClean="0"/>
                        <a:t> 10</a:t>
                      </a:r>
                      <a:r>
                        <a:rPr lang="en-US" sz="1400" baseline="30000" dirty="0" smtClean="0"/>
                        <a:t>18</a:t>
                      </a:r>
                      <a:endParaRPr lang="en-US" sz="1400" baseline="300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1950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Roters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0.02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baseline="30000" dirty="0" smtClean="0"/>
                        <a:t>4</a:t>
                      </a:r>
                      <a:r>
                        <a:rPr lang="en-US" sz="1400" dirty="0" smtClean="0"/>
                        <a:t>He,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1</a:t>
                      </a:r>
                      <a:r>
                        <a:rPr lang="en-US" sz="1400" baseline="0" dirty="0" smtClean="0"/>
                        <a:t> 10</a:t>
                      </a:r>
                      <a:r>
                        <a:rPr lang="en-US" sz="1400" baseline="30000" dirty="0" smtClean="0"/>
                        <a:t>19</a:t>
                      </a:r>
                      <a:endParaRPr lang="en-US" sz="1400" baseline="300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5000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Kunz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0.5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3 10</a:t>
                      </a:r>
                      <a:r>
                        <a:rPr lang="en-US" sz="1400" baseline="30000" dirty="0" smtClean="0"/>
                        <a:t>18</a:t>
                      </a:r>
                      <a:endParaRPr lang="en-US" sz="1400" baseline="300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700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EUROGAM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0.34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1</a:t>
                      </a:r>
                      <a:r>
                        <a:rPr lang="en-US" sz="1400" baseline="0" dirty="0" smtClean="0"/>
                        <a:t> 10</a:t>
                      </a:r>
                      <a:r>
                        <a:rPr lang="en-US" sz="1400" baseline="30000" dirty="0" smtClean="0"/>
                        <a:t>19</a:t>
                      </a:r>
                      <a:endParaRPr lang="en-US" sz="1400" baseline="300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2100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GANDI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0.6 (?)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</a:t>
                      </a:r>
                      <a:r>
                        <a:rPr lang="en-US" sz="1400" baseline="0" dirty="0" smtClean="0"/>
                        <a:t> 2 10</a:t>
                      </a:r>
                      <a:r>
                        <a:rPr lang="en-US" sz="1400" baseline="30000" dirty="0" smtClean="0"/>
                        <a:t>18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?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Schürmann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0.01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30000" dirty="0" smtClean="0"/>
                        <a:t>4</a:t>
                      </a:r>
                      <a:r>
                        <a:rPr lang="en-US" sz="1400" dirty="0" smtClean="0"/>
                        <a:t>He,</a:t>
                      </a:r>
                      <a:r>
                        <a:rPr lang="en-US" sz="1400" baseline="0" dirty="0" smtClean="0"/>
                        <a:t> 4 10</a:t>
                      </a:r>
                      <a:r>
                        <a:rPr lang="en-US" sz="1400" baseline="30000" dirty="0" smtClean="0"/>
                        <a:t>17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smtClean="0"/>
                        <a:t>?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Plag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0.005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</a:t>
                      </a:r>
                      <a:r>
                        <a:rPr lang="en-US" sz="1400" baseline="0" dirty="0" smtClean="0"/>
                        <a:t> 6 10</a:t>
                      </a:r>
                      <a:r>
                        <a:rPr lang="en-US" sz="1400" baseline="30000" dirty="0" smtClean="0"/>
                        <a:t>18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278</a:t>
                      </a:r>
                      <a:endParaRPr lang="en-US" sz="1400" dirty="0"/>
                    </a:p>
                  </a:txBody>
                  <a:tcPr marT="45723" marB="45723"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71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JLabPresentation_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4954</TotalTime>
  <Words>3746</Words>
  <Application>Microsoft Office PowerPoint</Application>
  <PresentationFormat>On-screen Show (4:3)</PresentationFormat>
  <Paragraphs>1076</Paragraphs>
  <Slides>57</Slides>
  <Notes>57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57</vt:i4>
      </vt:variant>
    </vt:vector>
  </HeadingPairs>
  <TitlesOfParts>
    <vt:vector size="61" baseType="lpstr">
      <vt:lpstr>2_JLabPresentation_4</vt:lpstr>
      <vt:lpstr>Equation</vt:lpstr>
      <vt:lpstr>Photo Editor Photo</vt:lpstr>
      <vt:lpstr>Microsoft Equation 3.0</vt:lpstr>
      <vt:lpstr>Measurement of 16O(g,a)12C with a Bubble Chamber and a Bremsstrahlung Beam at Jefferson Lab Injector</vt:lpstr>
      <vt:lpstr>PowerPoint Presentation</vt:lpstr>
      <vt:lpstr>Outline</vt:lpstr>
      <vt:lpstr>Relative Abundance of Elements by Weight</vt:lpstr>
      <vt:lpstr>Stellar Helium Burning</vt:lpstr>
      <vt:lpstr>The 12C(a,g)16O Reaction </vt:lpstr>
      <vt:lpstr>The Gamow Peak</vt:lpstr>
      <vt:lpstr> a + 12C Radiative Capture</vt:lpstr>
      <vt:lpstr>Heroic efforts in search of 12C(a,g)16O</vt:lpstr>
      <vt:lpstr>Astrophysical S-Factor 12C(a,g)16O</vt:lpstr>
      <vt:lpstr>PowerPoint Presentation</vt:lpstr>
      <vt:lpstr>Time Reversal Reaction</vt:lpstr>
      <vt:lpstr>New Approach: Reversal Reaction + Bubble Chamber</vt:lpstr>
      <vt:lpstr>The Bubble Chamber</vt:lpstr>
      <vt:lpstr>Bubble Growth and Quenching</vt:lpstr>
      <vt:lpstr>Bubble Chamber Principle</vt:lpstr>
      <vt:lpstr>Acoustic Signal Discrimination</vt:lpstr>
      <vt:lpstr>Efficiency Curve</vt:lpstr>
      <vt:lpstr>Bubble Chamber at HIGS</vt:lpstr>
      <vt:lpstr>Measuring 19F(g,a)15N at HIGS</vt:lpstr>
      <vt:lpstr>PowerPoint Presentation</vt:lpstr>
      <vt:lpstr>Bremsstrahlung Background at HIGS</vt:lpstr>
      <vt:lpstr>Recent Work</vt:lpstr>
      <vt:lpstr>Superheated Targets</vt:lpstr>
      <vt:lpstr>Experimental Setup at JLab Injector</vt:lpstr>
      <vt:lpstr>PowerPoint Presentation</vt:lpstr>
      <vt:lpstr>Beamline</vt:lpstr>
      <vt:lpstr>Schematics</vt:lpstr>
      <vt:lpstr>Beam Requirements</vt:lpstr>
      <vt:lpstr>Absolute Beam Energy</vt:lpstr>
      <vt:lpstr>PowerPoint Presentation</vt:lpstr>
      <vt:lpstr>Bremsstrahlung Beam</vt:lpstr>
      <vt:lpstr>GEANT4 Simulation</vt:lpstr>
      <vt:lpstr>Penfold-Leiss Cross Section Unfolding</vt:lpstr>
      <vt:lpstr>Statistical Error Propagation</vt:lpstr>
      <vt:lpstr>PowerPoint Presentation</vt:lpstr>
      <vt:lpstr>Results</vt:lpstr>
      <vt:lpstr>Systematic Error Propagation</vt:lpstr>
      <vt:lpstr>PowerPoint Presentation</vt:lpstr>
      <vt:lpstr>PowerPoint Presentation</vt:lpstr>
      <vt:lpstr>Systematic Error Propagation</vt:lpstr>
      <vt:lpstr>Other Systematic Errors</vt:lpstr>
      <vt:lpstr>PowerPoint Presentation</vt:lpstr>
      <vt:lpstr>JLab Projected 12C(a,g)16O S-Factor </vt:lpstr>
      <vt:lpstr>Backgrounds</vt:lpstr>
      <vt:lpstr>PowerPoint Presentation</vt:lpstr>
      <vt:lpstr>Ion Energy Distributions </vt:lpstr>
      <vt:lpstr>Safety</vt:lpstr>
      <vt:lpstr>Summary and Outlook</vt:lpstr>
      <vt:lpstr>Backup Slides</vt:lpstr>
      <vt:lpstr>Cost Estimate</vt:lpstr>
      <vt:lpstr>PowerPoint Presentation</vt:lpstr>
      <vt:lpstr>CO2 Superheated Liquid?</vt:lpstr>
      <vt:lpstr>Water Superheated Liquid?</vt:lpstr>
      <vt:lpstr>PowerPoint Presentation</vt:lpstr>
      <vt:lpstr>PowerPoint Presentation</vt:lpstr>
      <vt:lpstr>PowerPoint Presentation</vt:lpstr>
    </vt:vector>
  </TitlesOfParts>
  <Company>Jefferson 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HERE</dc:title>
  <dc:creator>suleiman</dc:creator>
  <cp:lastModifiedBy>suleiman</cp:lastModifiedBy>
  <cp:revision>628</cp:revision>
  <cp:lastPrinted>2013-12-13T17:29:36Z</cp:lastPrinted>
  <dcterms:created xsi:type="dcterms:W3CDTF">2013-11-14T19:16:36Z</dcterms:created>
  <dcterms:modified xsi:type="dcterms:W3CDTF">2013-12-26T21:38:46Z</dcterms:modified>
</cp:coreProperties>
</file>