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17" r:id="rId18"/>
    <p:sldId id="433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35" r:id="rId56"/>
    <p:sldId id="455" r:id="rId57"/>
    <p:sldId id="458" r:id="rId58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statement in green correct? If we linearly polarized gammas, do we need also to measure the alpha-carbon angular distribution or only E1 contributes. What about right-handed or left-handed circularly polarized gammas? At JLab Injector we can produce left-handed or right-handed gammas (our electron beam in linearly polarized). To produce linear polarized gammas, we need to use a crystal radiator.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Should I change the number to 10^15 instead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that a writing on the glass?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)?</a:t>
            </a:r>
          </a:p>
          <a:p>
            <a:r>
              <a:rPr lang="en-US" baseline="0" dirty="0" smtClean="0"/>
              <a:t>When we talk about neutrons, we only worry about elastic scattering (?). What about inelastic scattering or neutron </a:t>
            </a:r>
            <a:r>
              <a:rPr lang="en-US" baseline="0" dirty="0" err="1" smtClean="0"/>
              <a:t>absoption</a:t>
            </a:r>
            <a:r>
              <a:rPr lang="en-US" baseline="0" dirty="0" smtClean="0"/>
              <a:t>? </a:t>
            </a:r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s that a wire in the background of the bubble photo on the left?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then we can acoustic signal. This background is real events but produced by gammas at higher energies?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Add</a:t>
            </a:r>
            <a:r>
              <a:rPr lang="en-US" baseline="0" smtClean="0"/>
              <a:t> a better GEANT4 </a:t>
            </a:r>
            <a:r>
              <a:rPr lang="en-US" baseline="0" dirty="0" smtClean="0"/>
              <a:t>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Pie Chart of “Universe” is not taking decimal numbers. Still need to fix.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aggressive, I need a realistic timeline?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Be dip and C/O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I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5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3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2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80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8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5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9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gif"/><Relationship Id="rId4" Type="http://schemas.openxmlformats.org/officeDocument/2006/relationships/image" Target="../media/image10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image" Target="../media/image11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68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69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918950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74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75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76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77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78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79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9370" y="3602972"/>
            <a:ext cx="4235338" cy="504825"/>
            <a:chOff x="4654550" y="4308475"/>
            <a:chExt cx="4235338" cy="50482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630881"/>
                </p:ext>
              </p:extLst>
            </p:nvPr>
          </p:nvGraphicFramePr>
          <p:xfrm>
            <a:off x="4654550" y="4308475"/>
            <a:ext cx="345916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80" name="Equation" r:id="rId17" imgW="1562040" imgH="228600" progId="Equation.3">
                    <p:embed/>
                  </p:oleObj>
                </mc:Choice>
                <mc:Fallback>
                  <p:oleObj name="Equation" r:id="rId17" imgW="156204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550" y="4308475"/>
                          <a:ext cx="345916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81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 smtClean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</a:t>
            </a:r>
            <a:r>
              <a:rPr lang="en-US" sz="2000" dirty="0">
                <a:ea typeface="ＭＳ Ｐゴシック" charset="-128"/>
                <a:cs typeface="Arial" charset="0"/>
              </a:rPr>
              <a:t>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water is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762" y="1013727"/>
            <a:ext cx="413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Fast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romanUcPeriod" startAt="3"/>
            </a:pPr>
            <a:r>
              <a:rPr lang="en-US" sz="2000" dirty="0" smtClean="0"/>
              <a:t>Particle </a:t>
            </a:r>
            <a:r>
              <a:rPr lang="en-US" sz="2000" dirty="0"/>
              <a:t>must be </a:t>
            </a:r>
            <a:r>
              <a:rPr lang="en-US" sz="2000" dirty="0" smtClean="0"/>
              <a:t>over thresholds </a:t>
            </a:r>
            <a:r>
              <a:rPr lang="en-US" sz="2000" dirty="0"/>
              <a:t>in both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r>
              <a:rPr lang="en-US" sz="2000" dirty="0" smtClean="0"/>
              <a:t> and </a:t>
            </a:r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06878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530064"/>
              </p:ext>
            </p:extLst>
          </p:nvPr>
        </p:nvGraphicFramePr>
        <p:xfrm>
          <a:off x="996435" y="2025433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8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2025433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03186"/>
              </p:ext>
            </p:extLst>
          </p:nvPr>
        </p:nvGraphicFramePr>
        <p:xfrm>
          <a:off x="996435" y="4134511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9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4134511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847658"/>
              </p:ext>
            </p:extLst>
          </p:nvPr>
        </p:nvGraphicFramePr>
        <p:xfrm>
          <a:off x="4619625" y="564515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90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64515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>
                <a:solidFill>
                  <a:prstClr val="black"/>
                </a:solidFill>
              </a:rPr>
              <a:t>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659797" y="753698"/>
            <a:ext cx="1413510" cy="630164"/>
          </a:xfrm>
          <a:prstGeom prst="wedgeRoundRectCallout">
            <a:avLst>
              <a:gd name="adj1" fmla="val -43043"/>
              <a:gd name="adj2" fmla="val 795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 should be louder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</a:t>
            </a:r>
            <a:r>
              <a:rPr lang="en-US" sz="2400" dirty="0" smtClean="0"/>
              <a:t>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1100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14</a:t>
              </a:r>
              <a:r>
                <a:rPr lang="en-US" sz="2000" dirty="0" smtClean="0"/>
                <a:t>N and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60414"/>
              <a:gd name="adj2" fmla="val -19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efficiency curve, </a:t>
            </a:r>
            <a:endParaRPr lang="en-US" sz="2400" dirty="0" smtClean="0"/>
          </a:p>
          <a:p>
            <a:r>
              <a:rPr lang="en-US" sz="2400" dirty="0" smtClean="0"/>
              <a:t>HIGS </a:t>
            </a:r>
            <a:r>
              <a:rPr lang="en-US" sz="2400" dirty="0"/>
              <a:t>April </a:t>
            </a:r>
            <a:r>
              <a:rPr lang="en-US" sz="2400" dirty="0" smtClean="0"/>
              <a:t>2013</a:t>
            </a:r>
            <a:r>
              <a:rPr lang="en-US" sz="2400" dirty="0"/>
              <a:t>,</a:t>
            </a:r>
            <a:endParaRPr lang="en-US" sz="2400" dirty="0" smtClean="0"/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</a:t>
            </a:r>
            <a:r>
              <a:rPr lang="en-US" sz="2400" dirty="0"/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256195" y="1667313"/>
            <a:ext cx="2817498" cy="1323251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thresholds, Superheat = </a:t>
            </a:r>
            <a:r>
              <a:rPr lang="en-US" sz="2400" dirty="0" smtClean="0"/>
              <a:t>3.3</a:t>
            </a:r>
            <a:r>
              <a:rPr lang="en-US" sz="2400" baseline="30000" dirty="0" smtClean="0"/>
              <a:t>˚</a:t>
            </a:r>
            <a:r>
              <a:rPr lang="en-US" sz="2400" dirty="0" smtClean="0"/>
              <a:t>C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dirty="0"/>
              <a:t>=8.5 </a:t>
            </a:r>
            <a:r>
              <a:rPr lang="en-US" sz="2400" dirty="0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</a:t>
            </a:r>
            <a:r>
              <a:rPr lang="en-US" sz="3200" dirty="0" smtClean="0"/>
              <a:t>Bubble </a:t>
            </a:r>
            <a:r>
              <a:rPr lang="en-US" sz="3200" dirty="0" smtClean="0"/>
              <a:t>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/>
              <a:t>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</a:t>
            </a:r>
            <a:r>
              <a:rPr lang="en-US" sz="2800" dirty="0" smtClean="0"/>
              <a:t>60 </a:t>
            </a:r>
            <a:r>
              <a:rPr lang="en-US" sz="2800" dirty="0" smtClean="0"/>
              <a:t>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</a:t>
            </a:r>
            <a:r>
              <a:rPr lang="en-US" sz="2000" dirty="0" smtClean="0"/>
              <a:t>neutron and alpha </a:t>
            </a:r>
            <a:r>
              <a:rPr lang="en-US" sz="2000" dirty="0" smtClean="0"/>
              <a:t>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</a:t>
            </a:r>
            <a:r>
              <a:rPr lang="en-US" sz="2000" dirty="0" smtClean="0"/>
              <a:t>HIGS</a:t>
            </a:r>
          </a:p>
          <a:p>
            <a:pPr algn="ctr"/>
            <a:r>
              <a:rPr lang="en-US" sz="2000" dirty="0" smtClean="0"/>
              <a:t>April 2013</a:t>
            </a:r>
            <a:endParaRPr lang="en-US" sz="2000" dirty="0" smtClean="0"/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32808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0415" y="1588450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6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 smtClean="0"/>
              <a:t>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 </a:t>
            </a:r>
            <a:endParaRPr lang="en-US" sz="2000" dirty="0" smtClean="0"/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Relative beam energy error: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  <a:r>
              <a:rPr lang="en-US" sz="2000" dirty="0" smtClean="0"/>
              <a:t>What to do?</a:t>
            </a:r>
            <a:endParaRPr lang="en-US" sz="20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9" y="4264025"/>
            <a:ext cx="5962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4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5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6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7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8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9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00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1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2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3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4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5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6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7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60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61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62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63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64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65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7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2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3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4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5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48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49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50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51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52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14891917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68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69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7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</a:t>
            </a:r>
            <a:r>
              <a:rPr lang="en-US" dirty="0" smtClean="0"/>
              <a:t>energy</a:t>
            </a:r>
            <a:r>
              <a:rPr lang="en-US" dirty="0" smtClean="0"/>
              <a:t>-to-energy change in systematic error</a:t>
            </a:r>
            <a:endParaRPr lang="en-US" dirty="0" smtClean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71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72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78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79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</a:t>
            </a:r>
            <a:r>
              <a:rPr lang="en-US" dirty="0" smtClean="0"/>
              <a:t>energy</a:t>
            </a:r>
            <a:r>
              <a:rPr lang="en-US" dirty="0" smtClean="0"/>
              <a:t>-to-energy change in systematic error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00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01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</a:t>
            </a:r>
            <a:r>
              <a:rPr lang="en-US" dirty="0" smtClean="0"/>
              <a:t>magnified </a:t>
            </a:r>
            <a:r>
              <a:rPr lang="en-US" dirty="0" smtClean="0"/>
              <a:t>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</a:t>
            </a:r>
            <a:r>
              <a:rPr lang="en-US" sz="2400" dirty="0" smtClean="0"/>
              <a:t>events</a:t>
            </a:r>
            <a:r>
              <a:rPr lang="en-US" sz="2400" dirty="0" smtClean="0"/>
              <a:t>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</a:t>
            </a:r>
            <a:r>
              <a:rPr lang="en-US" sz="2400" dirty="0" smtClean="0"/>
              <a:t>thresholds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79360"/>
              </p:ext>
            </p:extLst>
          </p:nvPr>
        </p:nvGraphicFramePr>
        <p:xfrm>
          <a:off x="628501" y="4927795"/>
          <a:ext cx="2794638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</a:t>
            </a:r>
            <a:r>
              <a:rPr lang="en-US" sz="2400" dirty="0" smtClean="0"/>
              <a:t>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dirty="0" smtClean="0"/>
              <a:t>P </a:t>
            </a:r>
            <a:r>
              <a:rPr lang="en-US" sz="2400" dirty="0"/>
              <a:t>= </a:t>
            </a:r>
            <a:r>
              <a:rPr lang="en-US" sz="24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</a:t>
            </a:r>
            <a:r>
              <a:rPr lang="en-US" sz="1600" dirty="0" smtClean="0"/>
              <a:t>photon </a:t>
            </a:r>
            <a:r>
              <a:rPr lang="en-US" sz="1600" dirty="0" smtClean="0"/>
              <a:t>s</a:t>
            </a:r>
            <a:r>
              <a:rPr lang="en-US" sz="1600" dirty="0" smtClean="0"/>
              <a:t>pectra </a:t>
            </a:r>
            <a:r>
              <a:rPr lang="en-US" sz="1600" dirty="0" smtClean="0"/>
              <a:t>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</a:t>
            </a:r>
            <a:r>
              <a:rPr lang="en-US" sz="1600" dirty="0" smtClean="0"/>
              <a:t>beam </a:t>
            </a:r>
            <a:r>
              <a:rPr lang="en-US" sz="1600" dirty="0" smtClean="0"/>
              <a:t>to 5D Spectrometer with &lt;0.1% </a:t>
            </a:r>
            <a:r>
              <a:rPr lang="en-US" sz="1600" dirty="0" smtClean="0"/>
              <a:t>absolute energy </a:t>
            </a:r>
            <a:r>
              <a:rPr lang="en-US" sz="1600" dirty="0" smtClean="0"/>
              <a:t>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</a:t>
            </a:r>
            <a:r>
              <a:rPr lang="en-US" sz="1600" dirty="0" smtClean="0"/>
              <a:t>events suppression </a:t>
            </a:r>
            <a:r>
              <a:rPr lang="en-US" sz="1600" dirty="0" smtClean="0"/>
              <a:t>factor</a:t>
            </a:r>
            <a:endParaRPr lang="en-US" sz="1600" dirty="0"/>
          </a:p>
          <a:p>
            <a:pPr lvl="1"/>
            <a:r>
              <a:rPr lang="en-US" sz="1600" dirty="0" smtClean="0"/>
              <a:t>Deadtime </a:t>
            </a:r>
            <a:r>
              <a:rPr lang="en-US" sz="1600" dirty="0" smtClean="0"/>
              <a:t>measurements </a:t>
            </a:r>
            <a:r>
              <a:rPr lang="en-US" sz="1600" dirty="0" smtClean="0"/>
              <a:t>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</a:t>
            </a:r>
            <a:r>
              <a:rPr lang="en-US" sz="1600" dirty="0" smtClean="0"/>
              <a:t>thresholds efficiency </a:t>
            </a:r>
            <a:r>
              <a:rPr lang="en-US" sz="1600" dirty="0" smtClean="0"/>
              <a:t>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(</a:t>
            </a:r>
            <a:r>
              <a:rPr lang="en-US" sz="2400" dirty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8" name="Equation" r:id="rId5" imgW="2184120" imgH="507960" progId="Equation.3">
                  <p:embed/>
                </p:oleObj>
              </mc:Choice>
              <mc:Fallback>
                <p:oleObj name="Equation" r:id="rId5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3" y="1139701"/>
            <a:ext cx="4209098" cy="176593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70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71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 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70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71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388534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4610100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5002</TotalTime>
  <Words>3766</Words>
  <Application>Microsoft Office PowerPoint</Application>
  <PresentationFormat>On-screen Show (4:3)</PresentationFormat>
  <Paragraphs>1079</Paragraphs>
  <Slides>57</Slides>
  <Notes>57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2_JLabPresentation_4</vt:lpstr>
      <vt:lpstr>Equation</vt:lpstr>
      <vt:lpstr>Photo Editor Photo</vt:lpstr>
      <vt:lpstr>Microsoft Equation 3.0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a+12C Reaction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Acoustic Signal Discrimination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637</cp:revision>
  <cp:lastPrinted>2013-12-26T21:43:24Z</cp:lastPrinted>
  <dcterms:created xsi:type="dcterms:W3CDTF">2013-11-14T19:16:36Z</dcterms:created>
  <dcterms:modified xsi:type="dcterms:W3CDTF">2013-12-27T15:48:28Z</dcterms:modified>
</cp:coreProperties>
</file>