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1"/>
  </p:notesMasterIdLst>
  <p:handoutMasterIdLst>
    <p:handoutMasterId r:id="rId62"/>
  </p:handoutMasterIdLst>
  <p:sldIdLst>
    <p:sldId id="256" r:id="rId2"/>
    <p:sldId id="298" r:id="rId3"/>
    <p:sldId id="257" r:id="rId4"/>
    <p:sldId id="406" r:id="rId5"/>
    <p:sldId id="436" r:id="rId6"/>
    <p:sldId id="258" r:id="rId7"/>
    <p:sldId id="416" r:id="rId8"/>
    <p:sldId id="456" r:id="rId9"/>
    <p:sldId id="395" r:id="rId10"/>
    <p:sldId id="382" r:id="rId11"/>
    <p:sldId id="302" r:id="rId12"/>
    <p:sldId id="457" r:id="rId13"/>
    <p:sldId id="371" r:id="rId14"/>
    <p:sldId id="372" r:id="rId15"/>
    <p:sldId id="373" r:id="rId16"/>
    <p:sldId id="459" r:id="rId17"/>
    <p:sldId id="417" r:id="rId18"/>
    <p:sldId id="433" r:id="rId19"/>
    <p:sldId id="375" r:id="rId20"/>
    <p:sldId id="392" r:id="rId21"/>
    <p:sldId id="393" r:id="rId22"/>
    <p:sldId id="439" r:id="rId23"/>
    <p:sldId id="376" r:id="rId24"/>
    <p:sldId id="411" r:id="rId25"/>
    <p:sldId id="412" r:id="rId26"/>
    <p:sldId id="434" r:id="rId27"/>
    <p:sldId id="410" r:id="rId28"/>
    <p:sldId id="378" r:id="rId29"/>
    <p:sldId id="427" r:id="rId30"/>
    <p:sldId id="431" r:id="rId31"/>
    <p:sldId id="432" r:id="rId32"/>
    <p:sldId id="430" r:id="rId33"/>
    <p:sldId id="437" r:id="rId34"/>
    <p:sldId id="444" r:id="rId35"/>
    <p:sldId id="445" r:id="rId36"/>
    <p:sldId id="446" r:id="rId37"/>
    <p:sldId id="420" r:id="rId38"/>
    <p:sldId id="447" r:id="rId39"/>
    <p:sldId id="448" r:id="rId40"/>
    <p:sldId id="449" r:id="rId41"/>
    <p:sldId id="452" r:id="rId42"/>
    <p:sldId id="453" r:id="rId43"/>
    <p:sldId id="450" r:id="rId44"/>
    <p:sldId id="454" r:id="rId45"/>
    <p:sldId id="422" r:id="rId46"/>
    <p:sldId id="423" r:id="rId47"/>
    <p:sldId id="424" r:id="rId48"/>
    <p:sldId id="418" r:id="rId49"/>
    <p:sldId id="384" r:id="rId50"/>
    <p:sldId id="394" r:id="rId51"/>
    <p:sldId id="390" r:id="rId52"/>
    <p:sldId id="388" r:id="rId53"/>
    <p:sldId id="414" r:id="rId54"/>
    <p:sldId id="415" r:id="rId55"/>
    <p:sldId id="455" r:id="rId56"/>
    <p:sldId id="435" r:id="rId57"/>
    <p:sldId id="460" r:id="rId58"/>
    <p:sldId id="461" r:id="rId59"/>
    <p:sldId id="458" r:id="rId60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3" autoAdjust="0"/>
    <p:restoredTop sz="91963" autoAdjust="0"/>
  </p:normalViewPr>
  <p:slideViewPr>
    <p:cSldViewPr snapToGrid="0" snapToObjects="1">
      <p:cViewPr>
        <p:scale>
          <a:sx n="90" d="100"/>
          <a:sy n="90" d="100"/>
        </p:scale>
        <p:origin x="36" y="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Hydrogen
</a:t>
                    </a:r>
                    <a:r>
                      <a:rPr lang="en-US" dirty="0" smtClean="0"/>
                      <a:t>73.9%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Helium
</a:t>
                    </a:r>
                    <a:r>
                      <a:rPr lang="en-US" dirty="0" smtClean="0"/>
                      <a:t>24.0%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</a:t>
                    </a:r>
                    <a:r>
                      <a:rPr lang="en-US" sz="1400" dirty="0" smtClean="0"/>
                      <a:t>1.0%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Carbon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0.5%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0.6%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1/5/2014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1/5/2014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do you think about the table shown in this slide? See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data on slide 44. How did he come up with this </a:t>
            </a:r>
            <a:r>
              <a:rPr lang="en-US" baseline="0" smtClean="0"/>
              <a:t>small error?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the statement in green correct? If we use linearly polarized gammas, do we need also to measure the alpha-carbon angular distributions or only E1 contributes. What about right-handed or left-handed circularly polarized gammas? At JLab Injector we can produce left-handed or right-handed gammas (our electron beam in linearly polarized). To produce linear polarized gammas, we need to use a crystal radiator.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See paper: Y. Xu et al. on the wiki.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the number of gammas we will have (slide 37), we will need to be insensitive to gamma-rays by at least 1 part in 10^15. Should I change the factor to 10^15 instead of 10^11?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that a writing on the glass?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Are</a:t>
            </a:r>
            <a:r>
              <a:rPr lang="en-US" baseline="0" dirty="0" smtClean="0"/>
              <a:t> we going to allow alphas to generate bubbles or only heavier ions? This may affect the acoustic discrimination, see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audio files are from</a:t>
            </a:r>
            <a:r>
              <a:rPr lang="en-US" baseline="0" dirty="0" smtClean="0"/>
              <a:t> </a:t>
            </a:r>
            <a:r>
              <a:rPr lang="en-US" dirty="0" smtClean="0"/>
              <a:t> http://www-coupp.fnal.gov/public/publications/publication.html</a:t>
            </a:r>
          </a:p>
          <a:p>
            <a:r>
              <a:rPr lang="en-US" dirty="0" smtClean="0"/>
              <a:t>What</a:t>
            </a:r>
            <a:r>
              <a:rPr lang="en-US" baseline="0" dirty="0" smtClean="0"/>
              <a:t> about 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)?</a:t>
            </a:r>
          </a:p>
          <a:p>
            <a:r>
              <a:rPr lang="en-US" baseline="0" dirty="0" smtClean="0"/>
              <a:t>When we talk about neutrons, we only worry about elastic scattering (?). What about inelastic scattering or neutron absorption? </a:t>
            </a:r>
          </a:p>
          <a:p>
            <a:r>
              <a:rPr lang="en-US" baseline="0" dirty="0" smtClean="0"/>
              <a:t>These neutrons are fast, i.e., energy range of few MeV.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it possible to get the Thresholds calculated at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=9.7 MeV. Is possible to get the efficiency figure updated and remove the number on the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</a:t>
            </a:r>
            <a:r>
              <a:rPr lang="en-US" baseline="0" dirty="0" smtClean="0"/>
              <a:t>s that a wire in the background of the bubble photo on the left?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 simulate</a:t>
            </a:r>
            <a:r>
              <a:rPr lang="en-US" baseline="0" dirty="0" smtClean="0"/>
              <a:t> the Bremsstrahlung spectrum for HIGS beam using GEANT4</a:t>
            </a:r>
          </a:p>
          <a:p>
            <a:r>
              <a:rPr lang="en-US" baseline="0" dirty="0" smtClean="0"/>
              <a:t>If it is neutron background that we worry about at HIGS then we can the acoustic signal. I think this background will be  real events but produced by gammas at higher energies?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the bubble in N2O rises? But not in C4F10. And why the liquid is cloudy for N2O? What was the buffer liquid?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Again,</a:t>
            </a:r>
            <a:r>
              <a:rPr lang="en-US" baseline="0" dirty="0" smtClean="0"/>
              <a:t> w</a:t>
            </a:r>
            <a:r>
              <a:rPr lang="en-US" dirty="0" smtClean="0"/>
              <a:t>hat</a:t>
            </a:r>
            <a:r>
              <a:rPr lang="en-US" baseline="0" dirty="0" smtClean="0"/>
              <a:t> about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events? Their acoustic signal should be similar to (</a:t>
            </a:r>
            <a:r>
              <a:rPr lang="en-US" baseline="0" dirty="0" err="1" smtClean="0"/>
              <a:t>g,n</a:t>
            </a:r>
            <a:r>
              <a:rPr lang="en-US" baseline="0" dirty="0" smtClean="0"/>
              <a:t>) (?)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need to add</a:t>
            </a:r>
            <a:r>
              <a:rPr lang="en-US" baseline="0" dirty="0" smtClean="0"/>
              <a:t> a better GEANT4 geometry figure.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Again,</a:t>
            </a:r>
            <a:r>
              <a:rPr lang="en-US" baseline="0" dirty="0" smtClean="0"/>
              <a:t> are we measuring </a:t>
            </a:r>
            <a:r>
              <a:rPr lang="en-US" baseline="0" dirty="0" err="1" smtClean="0"/>
              <a:t>Stot</a:t>
            </a:r>
            <a:r>
              <a:rPr lang="en-US" baseline="0" dirty="0" smtClean="0"/>
              <a:t> or SE1?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</a:t>
            </a:r>
            <a:r>
              <a:rPr lang="en-US" baseline="0" dirty="0" smtClean="0"/>
              <a:t> these the correct T and P for N2O?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the schedule too aggressive? I need a realistic timeline.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 is paying for magnet and Hall Probe System.</a:t>
            </a:r>
          </a:p>
          <a:p>
            <a:r>
              <a:rPr lang="en-US" baseline="0" dirty="0" smtClean="0"/>
              <a:t>Accelerator will pay for Fast Valve and its electronics.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7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What is the expected background from 3-alpha? I will need the 3-alpha cross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 Also I put the references to all previous experiments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3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7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9.wmf"/><Relationship Id="rId5" Type="http://schemas.openxmlformats.org/officeDocument/2006/relationships/image" Target="../media/image40.pn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2.jpeg"/><Relationship Id="rId9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2.wav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jlab.org/ciswiki/index.php/Bubble_Chamber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w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62.jp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74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71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70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72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31.bin"/><Relationship Id="rId18" Type="http://schemas.openxmlformats.org/officeDocument/2006/relationships/image" Target="../media/image81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78.wmf"/><Relationship Id="rId1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7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79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oleObject" Target="../embeddings/oleObject38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7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8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8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9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3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49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9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93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9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oleObject" Target="../embeddings/oleObject54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9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98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100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gif"/><Relationship Id="rId4" Type="http://schemas.openxmlformats.org/officeDocument/2006/relationships/image" Target="../media/image10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gif"/><Relationship Id="rId4" Type="http://schemas.openxmlformats.org/officeDocument/2006/relationships/image" Target="../media/image112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gif"/><Relationship Id="rId5" Type="http://schemas.openxmlformats.org/officeDocument/2006/relationships/image" Target="../media/image116.gif"/><Relationship Id="rId4" Type="http://schemas.openxmlformats.org/officeDocument/2006/relationships/image" Target="../media/image115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9.gif"/><Relationship Id="rId4" Type="http://schemas.openxmlformats.org/officeDocument/2006/relationships/image" Target="../media/image2.jpe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002060"/>
                </a:solidFill>
              </a:rPr>
              <a:t>16</a:t>
            </a:r>
            <a:r>
              <a:rPr lang="en-US" sz="2800" dirty="0" smtClean="0">
                <a:solidFill>
                  <a:srgbClr val="002060"/>
                </a:solidFill>
              </a:rPr>
              <a:t>O(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smtClean="0">
                <a:solidFill>
                  <a:srgbClr val="002060"/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)</a:t>
            </a:r>
            <a:r>
              <a:rPr lang="en-US" sz="2800" baseline="30000" dirty="0" smtClean="0">
                <a:solidFill>
                  <a:srgbClr val="002060"/>
                </a:solidFill>
              </a:rPr>
              <a:t>12</a:t>
            </a:r>
            <a:r>
              <a:rPr lang="en-US" sz="2800" dirty="0" smtClean="0">
                <a:solidFill>
                  <a:srgbClr val="002060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 </a:t>
            </a:r>
            <a:r>
              <a:rPr lang="en-US" sz="2800" dirty="0">
                <a:solidFill>
                  <a:srgbClr val="2F4D8E"/>
                </a:solidFill>
              </a:rPr>
              <a:t>with a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a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0"/>
            <a:ext cx="4511175" cy="107967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January 23, 2014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7106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22335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356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2503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357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8038"/>
              <a:gd name="adj2" fmla="val -577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043233"/>
              </p:ext>
            </p:extLst>
          </p:nvPr>
        </p:nvGraphicFramePr>
        <p:xfrm>
          <a:off x="340118" y="4200132"/>
          <a:ext cx="3499611" cy="1463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8317"/>
                <a:gridCol w="1591294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 (2012)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161±19</a:t>
                      </a:r>
                      <a:r>
                        <a:rPr kumimoji="0" lang="en-US" sz="18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+8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-2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18248"/>
            <a:ext cx="8229600" cy="5550119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</a:t>
            </a:r>
            <a:r>
              <a:rPr lang="en-US" sz="2400" u="sng" dirty="0">
                <a:cs typeface="Arial" pitchFamily="34" charset="0"/>
              </a:rPr>
              <a:t>two </a:t>
            </a:r>
            <a:r>
              <a:rPr lang="en-US" sz="2400" u="sng" dirty="0" smtClean="0">
                <a:cs typeface="Arial" pitchFamily="34" charset="0"/>
              </a:rPr>
              <a:t>orders</a:t>
            </a:r>
            <a:r>
              <a:rPr lang="en-US" sz="2400" dirty="0" smtClean="0">
                <a:cs typeface="Arial" pitchFamily="34" charset="0"/>
              </a:rPr>
              <a:t> of </a:t>
            </a:r>
            <a:r>
              <a:rPr lang="en-US" sz="2400" dirty="0">
                <a:cs typeface="Arial" pitchFamily="34" charset="0"/>
              </a:rPr>
              <a:t>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22638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4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5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6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96361"/>
              </p:ext>
            </p:extLst>
          </p:nvPr>
        </p:nvGraphicFramePr>
        <p:xfrm>
          <a:off x="3890097" y="4883396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7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097" y="4883396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34298"/>
              </p:ext>
            </p:extLst>
          </p:nvPr>
        </p:nvGraphicFramePr>
        <p:xfrm>
          <a:off x="328613" y="4008438"/>
          <a:ext cx="30972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8" name="Equation" r:id="rId13" imgW="1879560" imgH="304560" progId="Equation.3">
                  <p:embed/>
                </p:oleObj>
              </mc:Choice>
              <mc:Fallback>
                <p:oleObj name="Equation" r:id="rId13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008438"/>
                        <a:ext cx="3097212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19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25975" y="3602972"/>
            <a:ext cx="4318733" cy="505478"/>
            <a:chOff x="4571155" y="4308475"/>
            <a:chExt cx="4318733" cy="505478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0939409"/>
                </p:ext>
              </p:extLst>
            </p:nvPr>
          </p:nvGraphicFramePr>
          <p:xfrm>
            <a:off x="4571155" y="4309128"/>
            <a:ext cx="3627438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20" name="Equation" r:id="rId17" imgW="1638000" imgH="228600" progId="Equation.3">
                    <p:embed/>
                  </p:oleObj>
                </mc:Choice>
                <mc:Fallback>
                  <p:oleObj name="Equation" r:id="rId17" imgW="163800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1155" y="4309128"/>
                          <a:ext cx="3627438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403759"/>
            <a:ext cx="8229600" cy="76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3600" cap="small" dirty="0" smtClean="0">
                <a:solidFill>
                  <a:srgbClr val="002060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002060"/>
              </a:solidFill>
              <a:latin typeface="Minion Pro"/>
              <a:cs typeface="Minion Pro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183285"/>
              </p:ext>
            </p:extLst>
          </p:nvPr>
        </p:nvGraphicFramePr>
        <p:xfrm>
          <a:off x="307641" y="5036456"/>
          <a:ext cx="2343818" cy="643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1" name="Equation" r:id="rId19" imgW="876240" imgH="241200" progId="Equation.3">
                  <p:embed/>
                </p:oleObj>
              </mc:Choice>
              <mc:Fallback>
                <p:oleObj name="Equation" r:id="rId19" imgW="876240" imgH="241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41" y="5036456"/>
                        <a:ext cx="2343818" cy="64390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688769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43" y="3271649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89999" y="1203946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412189" y="1270542"/>
            <a:ext cx="5586969" cy="19389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Bubble Chamber experiment measures total </a:t>
            </a:r>
            <a:r>
              <a:rPr lang="en-US" sz="2400" dirty="0"/>
              <a:t>c</a:t>
            </a:r>
            <a:r>
              <a:rPr lang="en-US" sz="2400" dirty="0" smtClean="0"/>
              <a:t>ross </a:t>
            </a:r>
            <a:r>
              <a:rPr lang="en-US" sz="2400" dirty="0"/>
              <a:t>s</a:t>
            </a:r>
            <a:r>
              <a:rPr lang="en-US" sz="2400" dirty="0" smtClean="0"/>
              <a:t>ection, E1 + E2.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We can separate E1 and E2 if we use linearly polarized </a:t>
            </a:r>
            <a:r>
              <a:rPr lang="en-US" sz="2400" dirty="0" smtClean="0">
                <a:latin typeface="Symbol" panose="05050102010706020507" pitchFamily="18" charset="2"/>
              </a:rPr>
              <a:t>g </a:t>
            </a:r>
            <a:r>
              <a:rPr lang="en-US" sz="2400" dirty="0" smtClean="0"/>
              <a:t>but cannot measure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and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angular distribution</a:t>
            </a:r>
            <a:endParaRPr lang="en-US" sz="2400" dirty="0">
              <a:latin typeface="Symbol" panose="05050102010706020507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23241" y="6071889"/>
            <a:ext cx="2488280" cy="645427"/>
          </a:xfrm>
          <a:prstGeom prst="wedgeRoundRectCallout">
            <a:avLst>
              <a:gd name="adj1" fmla="val -3257"/>
              <a:gd name="adj2" fmla="val -1344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634836" y="1441695"/>
            <a:ext cx="4419600" cy="1028700"/>
            <a:chOff x="336" y="221"/>
            <a:chExt cx="2784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" y="234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160309" y="2688617"/>
            <a:ext cx="3894127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</a:t>
            </a:r>
            <a:r>
              <a:rPr lang="en-US" sz="2400" dirty="0" smtClean="0">
                <a:solidFill>
                  <a:srgbClr val="303030"/>
                </a:solidFill>
                <a:latin typeface="Calibri"/>
              </a:rPr>
              <a:t>≈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</a:t>
            </a:r>
            <a:r>
              <a:rPr lang="en-US" sz="2400" baseline="30000" dirty="0" smtClean="0"/>
              <a:t>–</a:t>
            </a:r>
            <a:r>
              <a:rPr lang="en-US" sz="2400" baseline="30000" dirty="0" smtClean="0">
                <a:latin typeface="Calibri" charset="0"/>
              </a:rPr>
              <a:t>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  JLab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≈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84" y="1753577"/>
            <a:ext cx="503315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Extra gain (factor of 100) by measuring time reversal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Target density up to 10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4</a:t>
            </a:r>
            <a:r>
              <a:rPr lang="en-US" sz="2000" baseline="30000" dirty="0" smtClean="0">
                <a:ea typeface="ＭＳ Ｐゴシック" charset="-128"/>
                <a:cs typeface="Arial" charset="0"/>
              </a:rPr>
              <a:t> 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higher than conventional targets. </a:t>
            </a:r>
            <a:r>
              <a:rPr lang="en-US" sz="2000" dirty="0"/>
              <a:t>Number 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3.5 10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(3.0 cm cell)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Solid Angle and Detector Efficiency = 100%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Superheated liquid </a:t>
            </a:r>
            <a:r>
              <a:rPr lang="en-US" sz="2000" dirty="0">
                <a:ea typeface="ＭＳ Ｐゴシック" charset="-128"/>
                <a:cs typeface="Arial" charset="0"/>
              </a:rPr>
              <a:t>will nucleate from </a:t>
            </a:r>
            <a:r>
              <a:rPr lang="en-US" sz="2000" dirty="0" smtClean="0">
                <a:latin typeface="Symbol" charset="2"/>
                <a:ea typeface="ＭＳ Ｐゴシック" charset="-128"/>
                <a:cs typeface="Arial" charset="0"/>
              </a:rPr>
              <a:t>a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 </a:t>
            </a:r>
            <a:r>
              <a:rPr lang="en-US" sz="2000" dirty="0">
                <a:ea typeface="ＭＳ Ｐゴシック" charset="-128"/>
                <a:cs typeface="Arial" charset="0"/>
              </a:rPr>
              <a:t>and 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12</a:t>
            </a:r>
            <a:r>
              <a:rPr lang="en-US" sz="2000" dirty="0">
                <a:ea typeface="ＭＳ Ｐゴシック" charset="-128"/>
                <a:cs typeface="Arial" charset="0"/>
              </a:rPr>
              <a:t>C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recoils</a:t>
            </a: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(electrons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and gammas, or positrons)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5442" y="1033152"/>
            <a:ext cx="9149442" cy="5824848"/>
          </a:xfrm>
        </p:spPr>
        <p:txBody>
          <a:bodyPr>
            <a:noAutofit/>
          </a:bodyPr>
          <a:lstStyle/>
          <a:p>
            <a:r>
              <a:rPr lang="en-US" sz="2000" dirty="0" smtClean="0"/>
              <a:t>Donald Glaser won </a:t>
            </a:r>
            <a:r>
              <a:rPr lang="en-US" sz="2000" dirty="0"/>
              <a:t>Nobel </a:t>
            </a:r>
            <a:r>
              <a:rPr lang="en-US" sz="2000" dirty="0" smtClean="0"/>
              <a:t>Prize for </a:t>
            </a:r>
            <a:r>
              <a:rPr lang="en-US" sz="2000" dirty="0"/>
              <a:t>inventing chamber to detect </a:t>
            </a:r>
            <a:r>
              <a:rPr lang="en-US" sz="20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Now being used in Dark </a:t>
            </a:r>
            <a:r>
              <a:rPr lang="en-US" sz="2000" dirty="0"/>
              <a:t>Matter </a:t>
            </a:r>
            <a:r>
              <a:rPr lang="en-US" sz="2000" dirty="0" smtClean="0"/>
              <a:t>Search Experiments: COUPP, PICASSO, SIMPLE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Superheat Preparation: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L</a:t>
            </a:r>
            <a:r>
              <a:rPr lang="en-US" sz="1400" dirty="0" smtClean="0"/>
              <a:t>iquid </a:t>
            </a:r>
            <a:r>
              <a:rPr lang="en-US" sz="1400" dirty="0"/>
              <a:t>is pressurized at ambient </a:t>
            </a:r>
            <a:r>
              <a:rPr lang="en-US" sz="1400" dirty="0" smtClean="0"/>
              <a:t>temperature </a:t>
            </a:r>
            <a:r>
              <a:rPr lang="en-US" sz="1400" dirty="0"/>
              <a:t>(1 to 2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T</a:t>
            </a:r>
            <a:r>
              <a:rPr lang="en-US" sz="1400" dirty="0" smtClean="0"/>
              <a:t>hen pressure </a:t>
            </a:r>
            <a:r>
              <a:rPr lang="en-US" sz="1400" dirty="0"/>
              <a:t>is </a:t>
            </a:r>
            <a:r>
              <a:rPr lang="en-US" sz="1400" dirty="0" smtClean="0"/>
              <a:t>kept constant </a:t>
            </a:r>
            <a:r>
              <a:rPr lang="en-US" sz="1400" dirty="0"/>
              <a:t>while </a:t>
            </a:r>
            <a:r>
              <a:rPr lang="en-US" sz="1400" dirty="0" smtClean="0"/>
              <a:t>temperature  is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</a:t>
            </a:r>
            <a:r>
              <a:rPr lang="en-US" sz="1400" dirty="0"/>
              <a:t>increased to above </a:t>
            </a:r>
            <a:r>
              <a:rPr lang="en-US" sz="1400" dirty="0" smtClean="0"/>
              <a:t>boiling </a:t>
            </a:r>
            <a:r>
              <a:rPr lang="en-US" sz="1400" dirty="0"/>
              <a:t>point (2 to 3</a:t>
            </a:r>
            <a:r>
              <a:rPr lang="en-US" sz="1400" dirty="0" smtClean="0"/>
              <a:t>)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F</a:t>
            </a:r>
            <a:r>
              <a:rPr lang="en-US" sz="1400" dirty="0" smtClean="0"/>
              <a:t>inally pressure </a:t>
            </a:r>
            <a:r>
              <a:rPr lang="en-US" sz="1400" dirty="0"/>
              <a:t>is slowly released while </a:t>
            </a:r>
            <a:r>
              <a:rPr lang="en-US" sz="1400" dirty="0" smtClean="0"/>
              <a:t>keeping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temperature </a:t>
            </a:r>
            <a:r>
              <a:rPr lang="en-US" sz="1400" dirty="0"/>
              <a:t>constant (3 to 4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At </a:t>
            </a:r>
            <a:r>
              <a:rPr lang="en-US" sz="1400" dirty="0" smtClean="0"/>
              <a:t>this point (4), water is still liquid but </a:t>
            </a:r>
            <a:r>
              <a:rPr lang="en-US" sz="1400" dirty="0"/>
              <a:t>now </a:t>
            </a:r>
            <a:r>
              <a:rPr lang="en-US" sz="1400" dirty="0" smtClean="0"/>
              <a:t>superheated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Bubble Formation: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Particle energy loss will induce vaporization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Resultant vapor bubble is observable either </a:t>
            </a:r>
            <a:r>
              <a:rPr lang="en-US" sz="1400" b="1" dirty="0" smtClean="0"/>
              <a:t>visibly</a:t>
            </a:r>
            <a:r>
              <a:rPr lang="en-US" sz="1400" dirty="0" smtClean="0"/>
              <a:t> or </a:t>
            </a:r>
            <a:r>
              <a:rPr lang="en-US" sz="1400" b="1" dirty="0" smtClean="0"/>
              <a:t>audibly</a:t>
            </a:r>
            <a:r>
              <a:rPr lang="en-US" sz="1400" dirty="0" smtClean="0"/>
              <a:t> 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Bubble </a:t>
            </a:r>
            <a:r>
              <a:rPr lang="en-US" sz="1400" dirty="0"/>
              <a:t>growth </a:t>
            </a:r>
            <a:r>
              <a:rPr lang="en-US" sz="1400" dirty="0" smtClean="0"/>
              <a:t>is captured by a camera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P</a:t>
            </a:r>
            <a:r>
              <a:rPr lang="en-US" sz="1400" dirty="0" smtClean="0"/>
              <a:t>ressure  is increased (4 </a:t>
            </a:r>
            <a:r>
              <a:rPr lang="en-US" sz="1400" dirty="0"/>
              <a:t>to 3</a:t>
            </a:r>
            <a:r>
              <a:rPr lang="en-US" sz="1400" dirty="0" smtClean="0"/>
              <a:t>) to quench bubble. It takes  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about few seconds for  </a:t>
            </a:r>
            <a:r>
              <a:rPr lang="en-US" sz="1400" dirty="0"/>
              <a:t>liquid to return to a stable </a:t>
            </a:r>
            <a:r>
              <a:rPr lang="en-US" sz="1400" dirty="0" smtClean="0"/>
              <a:t>state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Superheat is restored </a:t>
            </a:r>
            <a:r>
              <a:rPr lang="en-US" sz="1400" dirty="0"/>
              <a:t>by releasing </a:t>
            </a:r>
            <a:r>
              <a:rPr lang="en-US" sz="1400" dirty="0" smtClean="0"/>
              <a:t> pressure </a:t>
            </a:r>
            <a:r>
              <a:rPr lang="en-US" sz="1400" dirty="0"/>
              <a:t>again (3 </a:t>
            </a:r>
            <a:r>
              <a:rPr lang="en-US" sz="1400" dirty="0" smtClean="0"/>
              <a:t>to </a:t>
            </a:r>
            <a:r>
              <a:rPr lang="en-US" sz="1400" dirty="0"/>
              <a:t>4</a:t>
            </a:r>
            <a:r>
              <a:rPr lang="en-US" sz="1400" dirty="0" smtClean="0"/>
              <a:t>), and cycle </a:t>
            </a:r>
            <a:r>
              <a:rPr lang="en-US" sz="1400" dirty="0"/>
              <a:t>is repeated for each </a:t>
            </a:r>
            <a:r>
              <a:rPr lang="en-US" sz="1400" dirty="0" smtClean="0"/>
              <a:t>bubble event </a:t>
            </a:r>
            <a:endParaRPr lang="en-US" sz="1400" dirty="0"/>
          </a:p>
        </p:txBody>
      </p:sp>
      <p:pic>
        <p:nvPicPr>
          <p:cNvPr id="13" name="Picture 12" descr="waterDiagramPath.ai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93601" y="2192636"/>
            <a:ext cx="3950399" cy="30525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66973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626" y="2007274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7281656" y="384574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Left-Right Arrow 14"/>
          <p:cNvSpPr/>
          <p:nvPr/>
        </p:nvSpPr>
        <p:spPr bwMode="auto">
          <a:xfrm rot="5400000">
            <a:off x="7224506" y="213548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6" y="1601460"/>
            <a:ext cx="7315215" cy="475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5762" y="1013727"/>
            <a:ext cx="4135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Symbol" charset="2"/>
              </a:rPr>
              <a:t>Fast Digital Camera:</a:t>
            </a:r>
            <a:r>
              <a:rPr lang="en-US" sz="2400" dirty="0" smtClean="0">
                <a:latin typeface="Symbol" charset="2"/>
                <a:cs typeface="Symbol" charset="2"/>
              </a:rPr>
              <a:t>  D</a:t>
            </a:r>
            <a:r>
              <a:rPr lang="en-US" sz="2400" dirty="0" smtClean="0"/>
              <a:t>t = 10 ms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975939"/>
            <a:ext cx="328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event in C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F</a:t>
            </a:r>
            <a:r>
              <a:rPr lang="en-US" sz="2400" baseline="-25000" dirty="0" smtClean="0"/>
              <a:t>10</a:t>
            </a:r>
            <a:endParaRPr lang="en-US" sz="24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4082" y="6454281"/>
            <a:ext cx="1371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4160" y="644714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214947"/>
            <a:ext cx="463073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dirty="0"/>
              <a:t>Only </a:t>
            </a:r>
            <a:r>
              <a:rPr lang="en-US" sz="2000" dirty="0" smtClean="0"/>
              <a:t>bubbles with </a:t>
            </a:r>
            <a:r>
              <a:rPr lang="en-US" sz="2000" dirty="0"/>
              <a:t>r &gt;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</a:t>
            </a:r>
            <a:r>
              <a:rPr lang="en-US" sz="2000" dirty="0"/>
              <a:t>grow </a:t>
            </a:r>
            <a:r>
              <a:rPr lang="en-US" sz="2000" dirty="0" smtClean="0"/>
              <a:t>to be macroscopic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lvl="1"/>
            <a:r>
              <a:rPr lang="en-US" sz="2000" i="1" dirty="0" smtClean="0"/>
              <a:t>	s</a:t>
            </a:r>
            <a:r>
              <a:rPr lang="en-US" sz="2000" dirty="0" smtClean="0"/>
              <a:t>: Surface tension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marL="514350" indent="-514350">
              <a:buFont typeface="+mj-lt"/>
              <a:buAutoNum type="romanUcPeriod"/>
            </a:pPr>
            <a:r>
              <a:rPr lang="en-US" sz="2000" dirty="0"/>
              <a:t>B</a:t>
            </a:r>
            <a:r>
              <a:rPr lang="en-US" sz="2000" dirty="0" smtClean="0"/>
              <a:t>ubble requires minimum deposited energy (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) </a:t>
            </a:r>
            <a:r>
              <a:rPr lang="en-US" sz="2000" dirty="0"/>
              <a:t>within </a:t>
            </a:r>
            <a:r>
              <a:rPr lang="en-US" sz="2000" dirty="0" smtClean="0"/>
              <a:t>minimum distance 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(=</a:t>
            </a:r>
            <a:r>
              <a:rPr lang="en-US" sz="2000" dirty="0" err="1" smtClean="0"/>
              <a:t>aR</a:t>
            </a:r>
            <a:r>
              <a:rPr lang="en-US" sz="2000" baseline="-25000" dirty="0" err="1" smtClean="0"/>
              <a:t>c</a:t>
            </a:r>
            <a:r>
              <a:rPr lang="en-US" sz="2000" dirty="0"/>
              <a:t> </a:t>
            </a:r>
            <a:r>
              <a:rPr lang="en-US" sz="2000" dirty="0" smtClean="0"/>
              <a:t>, 10s of nm to a few µm)</a:t>
            </a:r>
            <a:endParaRPr lang="en-US" sz="2000" baseline="-25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endParaRPr lang="en-US" sz="2000" dirty="0" smtClean="0"/>
          </a:p>
          <a:p>
            <a:pPr lvl="1"/>
            <a:r>
              <a:rPr lang="en-US" sz="2000" dirty="0" smtClean="0"/>
              <a:t>	</a:t>
            </a:r>
            <a:r>
              <a:rPr lang="en-US" sz="2000" i="1" dirty="0" smtClean="0"/>
              <a:t>a</a:t>
            </a:r>
            <a:r>
              <a:rPr lang="en-US" sz="2000" dirty="0" smtClean="0"/>
              <a:t>: free parameter (to determined experimentally)</a:t>
            </a:r>
          </a:p>
          <a:p>
            <a:pPr lvl="1"/>
            <a:endParaRPr lang="en-US" sz="2000" dirty="0" smtClean="0"/>
          </a:p>
          <a:p>
            <a:pPr marL="514350" indent="-514350">
              <a:buFont typeface="+mj-lt"/>
              <a:buAutoNum type="romanUcPeriod" startAt="3"/>
            </a:pPr>
            <a:r>
              <a:rPr lang="en-US" sz="2000" dirty="0" smtClean="0"/>
              <a:t>Particle </a:t>
            </a:r>
            <a:r>
              <a:rPr lang="en-US" sz="2000" dirty="0"/>
              <a:t>must be </a:t>
            </a:r>
            <a:r>
              <a:rPr lang="en-US" sz="2000" dirty="0" smtClean="0"/>
              <a:t>over thresholds </a:t>
            </a:r>
            <a:r>
              <a:rPr lang="en-US" sz="2000" dirty="0"/>
              <a:t>in both </a:t>
            </a:r>
            <a:r>
              <a:rPr lang="en-US" sz="2000" b="1" dirty="0" err="1" smtClean="0"/>
              <a:t>dE</a:t>
            </a:r>
            <a:r>
              <a:rPr lang="en-US" sz="2000" b="1" dirty="0" smtClean="0"/>
              <a:t>/dx</a:t>
            </a:r>
            <a:r>
              <a:rPr lang="en-US" sz="2000" dirty="0" smtClean="0"/>
              <a:t> and </a:t>
            </a:r>
            <a:r>
              <a:rPr lang="en-US" sz="2000" b="1" dirty="0" smtClean="0"/>
              <a:t>E</a:t>
            </a:r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Principle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thresholds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1068780"/>
            <a:ext cx="4651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530064"/>
              </p:ext>
            </p:extLst>
          </p:nvPr>
        </p:nvGraphicFramePr>
        <p:xfrm>
          <a:off x="996435" y="2025433"/>
          <a:ext cx="1757362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17" name="Equation" r:id="rId6" imgW="1066680" imgH="228600" progId="Equation.3">
                  <p:embed/>
                </p:oleObj>
              </mc:Choice>
              <mc:Fallback>
                <p:oleObj name="Equation" r:id="rId6" imgW="106668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435" y="2025433"/>
                        <a:ext cx="1757362" cy="37623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003186"/>
              </p:ext>
            </p:extLst>
          </p:nvPr>
        </p:nvGraphicFramePr>
        <p:xfrm>
          <a:off x="996435" y="4134511"/>
          <a:ext cx="20097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18" name="Equation" r:id="rId8" imgW="1218960" imgH="444240" progId="Equation.3">
                  <p:embed/>
                </p:oleObj>
              </mc:Choice>
              <mc:Fallback>
                <p:oleObj name="Equation" r:id="rId8" imgW="1218960" imgH="4442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435" y="4134511"/>
                        <a:ext cx="2009775" cy="7318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847658"/>
              </p:ext>
            </p:extLst>
          </p:nvPr>
        </p:nvGraphicFramePr>
        <p:xfrm>
          <a:off x="4619625" y="5645150"/>
          <a:ext cx="42703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19" name="Equation" r:id="rId10" imgW="2590560" imgH="431640" progId="Equation.3">
                  <p:embed/>
                </p:oleObj>
              </mc:Choice>
              <mc:Fallback>
                <p:oleObj name="Equation" r:id="rId10" imgW="2590560" imgH="431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25" y="5645150"/>
                        <a:ext cx="4270375" cy="711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1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Discrimination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837" y="2198955"/>
            <a:ext cx="43481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99769" y="4364572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pic>
        <p:nvPicPr>
          <p:cNvPr id="9" name="alpha_bubb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5164" y="1589355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466173" y="4940136"/>
            <a:ext cx="3607133" cy="1251078"/>
          </a:xfrm>
          <a:prstGeom prst="wedgeRoundRectCallout">
            <a:avLst>
              <a:gd name="adj1" fmla="val -19169"/>
              <a:gd name="adj2" fmla="val -504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prstClr val="black"/>
                </a:solidFill>
              </a:rPr>
              <a:t>Suppress neutron events by 1</a:t>
            </a:r>
            <a:r>
              <a:rPr lang="en-US" sz="2400" dirty="0" smtClean="0">
                <a:solidFill>
                  <a:prstClr val="black"/>
                </a:solidFill>
              </a:rPr>
              <a:t>00 </a:t>
            </a:r>
            <a:r>
              <a:rPr lang="en-US" sz="2400" dirty="0">
                <a:solidFill>
                  <a:prstClr val="black"/>
                </a:solidFill>
              </a:rPr>
              <a:t>from acoustic signal 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pic>
        <p:nvPicPr>
          <p:cNvPr id="12" name="neutron_bubb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1374" y="1589355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659797" y="753698"/>
            <a:ext cx="1413510" cy="630164"/>
          </a:xfrm>
          <a:prstGeom prst="wedgeRoundRectCallout">
            <a:avLst>
              <a:gd name="adj1" fmla="val -43043"/>
              <a:gd name="adj2" fmla="val 795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 should be louder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041023"/>
            <a:ext cx="50232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  <a:cs typeface="Symbol" charset="2"/>
              </a:rPr>
              <a:t>Bubble growth produces an audible click which is recorded by piezo-electric transducers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Neutron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cs typeface="Symbol" charset="2"/>
              </a:rPr>
              <a:t>,n</a:t>
            </a:r>
            <a:r>
              <a:rPr lang="en-US" dirty="0" smtClean="0">
                <a:cs typeface="Symbol" charset="2"/>
              </a:rPr>
              <a:t>)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eutron</a:t>
            </a:r>
            <a:r>
              <a:rPr lang="en-US" dirty="0" smtClean="0"/>
              <a:t>–</a:t>
            </a:r>
            <a:r>
              <a:rPr lang="en-US" dirty="0" smtClean="0">
                <a:cs typeface="Symbol" charset="2"/>
              </a:rPr>
              <a:t>nucleus </a:t>
            </a:r>
            <a:r>
              <a:rPr lang="en-US" dirty="0">
                <a:cs typeface="Symbol" charset="2"/>
              </a:rPr>
              <a:t>elastic </a:t>
            </a:r>
            <a:r>
              <a:rPr lang="en-US" dirty="0" smtClean="0">
                <a:cs typeface="Symbol" charset="2"/>
              </a:rPr>
              <a:t>scattering:</a:t>
            </a:r>
            <a:r>
              <a:rPr lang="en-US" dirty="0">
                <a:cs typeface="Symbol" charset="2"/>
              </a:rPr>
              <a:t> 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), </a:t>
            </a:r>
            <a:r>
              <a:rPr lang="en-US" baseline="30000" dirty="0" smtClean="0">
                <a:cs typeface="Symbol" charset="2"/>
              </a:rPr>
              <a:t>14</a:t>
            </a:r>
            <a:r>
              <a:rPr lang="en-US" dirty="0" smtClean="0">
                <a:cs typeface="Symbol" charset="2"/>
              </a:rPr>
              <a:t>N(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 </a:t>
            </a:r>
          </a:p>
          <a:p>
            <a:pPr lvl="1"/>
            <a:r>
              <a:rPr lang="en-US" sz="2400" u="sng" dirty="0" smtClean="0"/>
              <a:t>Ions </a:t>
            </a:r>
            <a:r>
              <a:rPr lang="en-US" sz="2400" u="sng" baseline="30000" dirty="0" smtClean="0">
                <a:cs typeface="Symbol" charset="2"/>
              </a:rPr>
              <a:t>16</a:t>
            </a:r>
            <a:r>
              <a:rPr lang="en-US" sz="2400" u="sng" dirty="0" smtClean="0">
                <a:cs typeface="Symbol" charset="2"/>
              </a:rPr>
              <a:t>O or </a:t>
            </a:r>
            <a:r>
              <a:rPr lang="en-US" sz="2400" u="sng" baseline="30000" dirty="0" smtClean="0">
                <a:cs typeface="Symbol" charset="2"/>
              </a:rPr>
              <a:t>14</a:t>
            </a:r>
            <a:r>
              <a:rPr lang="en-US" sz="2400" u="sng" dirty="0" smtClean="0">
                <a:cs typeface="Symbol" charset="2"/>
              </a:rPr>
              <a:t>N will generate a single bubble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Alpha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16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12</a:t>
            </a:r>
            <a:r>
              <a:rPr lang="en-US" dirty="0" smtClean="0"/>
              <a:t>C</a:t>
            </a:r>
            <a:endParaRPr lang="en-US" dirty="0"/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13</a:t>
            </a:r>
            <a:r>
              <a:rPr lang="en-US" dirty="0" smtClean="0"/>
              <a:t>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18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14</a:t>
            </a:r>
            <a:r>
              <a:rPr lang="en-US" dirty="0" smtClean="0"/>
              <a:t>C</a:t>
            </a:r>
          </a:p>
          <a:p>
            <a:pPr lvl="1"/>
            <a:r>
              <a:rPr lang="en-US" sz="2400" u="sng" dirty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12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13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will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generate a 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combined multi-bubble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7"/>
            <a:ext cx="8229600" cy="611008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380" y="3854259"/>
            <a:ext cx="5189706" cy="2863664"/>
            <a:chOff x="231380" y="3854259"/>
            <a:chExt cx="5189706" cy="2863664"/>
          </a:xfrm>
        </p:grpSpPr>
        <p:pic>
          <p:nvPicPr>
            <p:cNvPr id="9" name="Picture 8" descr="efficiencyN2O_line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80" y="3854259"/>
              <a:ext cx="5189706" cy="28636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26233" y="5286091"/>
              <a:ext cx="1863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14</a:t>
              </a:r>
              <a:r>
                <a:rPr lang="en-US" sz="2000" dirty="0" smtClean="0"/>
                <a:t>N and </a:t>
              </a:r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16</a:t>
              </a:r>
              <a:r>
                <a:rPr lang="en-US" sz="2000" dirty="0" smtClean="0"/>
                <a:t>O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87304" y="5286091"/>
              <a:ext cx="7617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16</a:t>
              </a:r>
              <a:r>
                <a:rPr lang="en-US" sz="2000" dirty="0" smtClean="0"/>
                <a:t>O</a:t>
              </a:r>
              <a:endParaRPr lang="en-US" sz="2000" dirty="0"/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64944" y="4047407"/>
              <a:ext cx="0" cy="2227603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ounded Rectangular Callout 10"/>
          <p:cNvSpPr/>
          <p:nvPr/>
        </p:nvSpPr>
        <p:spPr>
          <a:xfrm>
            <a:off x="5709038" y="4683036"/>
            <a:ext cx="2977762" cy="1420881"/>
          </a:xfrm>
          <a:prstGeom prst="wedgeRoundRectCallout">
            <a:avLst>
              <a:gd name="adj1" fmla="val -60414"/>
              <a:gd name="adj2" fmla="val -193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 efficiency curve, </a:t>
            </a:r>
            <a:endParaRPr lang="en-US" sz="2400" dirty="0" smtClean="0"/>
          </a:p>
          <a:p>
            <a:r>
              <a:rPr lang="en-US" sz="2400" dirty="0" smtClean="0"/>
              <a:t>HIGS </a:t>
            </a:r>
            <a:r>
              <a:rPr lang="en-US" sz="2400" dirty="0"/>
              <a:t>April </a:t>
            </a:r>
            <a:r>
              <a:rPr lang="en-US" sz="2400" dirty="0" smtClean="0"/>
              <a:t>2013</a:t>
            </a:r>
            <a:r>
              <a:rPr lang="en-US" sz="2400" dirty="0"/>
              <a:t>,</a:t>
            </a:r>
            <a:endParaRPr lang="en-US" sz="2400" dirty="0" smtClean="0"/>
          </a:p>
          <a:p>
            <a:r>
              <a:rPr lang="en-US" sz="2400" dirty="0" err="1" smtClean="0"/>
              <a:t>E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/>
              <a:t> </a:t>
            </a:r>
            <a:r>
              <a:rPr lang="en-US" sz="2400" dirty="0"/>
              <a:t>= 9.7 MeV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10696" y="863580"/>
            <a:ext cx="4598442" cy="2930715"/>
            <a:chOff x="890668" y="2966196"/>
            <a:chExt cx="4598442" cy="2930715"/>
          </a:xfrm>
        </p:grpSpPr>
        <p:pic>
          <p:nvPicPr>
            <p:cNvPr id="14" name="Picture 13" descr="threshold85_N2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1256195" y="1667313"/>
            <a:ext cx="2817498" cy="1323251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 thresholds, Superheat = </a:t>
            </a:r>
            <a:r>
              <a:rPr lang="en-US" sz="2400" dirty="0" smtClean="0"/>
              <a:t>3.3</a:t>
            </a:r>
            <a:r>
              <a:rPr lang="en-US" sz="2400" baseline="30000" dirty="0" smtClean="0"/>
              <a:t>˚</a:t>
            </a:r>
            <a:r>
              <a:rPr lang="en-US" sz="2400" dirty="0" smtClean="0"/>
              <a:t>C</a:t>
            </a:r>
            <a:r>
              <a:rPr lang="en-US" sz="2400" dirty="0"/>
              <a:t>, </a:t>
            </a:r>
            <a:r>
              <a:rPr lang="en-US" sz="2400" dirty="0" err="1"/>
              <a:t>E</a:t>
            </a:r>
            <a:r>
              <a:rPr lang="en-US" sz="2400" baseline="-25000" dirty="0" err="1">
                <a:latin typeface="Symbol" charset="2"/>
                <a:cs typeface="Symbol" charset="2"/>
              </a:rPr>
              <a:t>g</a:t>
            </a:r>
            <a:r>
              <a:rPr lang="en-US" sz="2400" dirty="0"/>
              <a:t>=8.5 </a:t>
            </a:r>
            <a:r>
              <a:rPr lang="en-US" sz="2400" dirty="0" smtClean="0"/>
              <a:t>MeV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77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786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0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 generated by Compton backscattering of free-electron-laser (FEL) light from high-energy electron beam bunches </a:t>
            </a:r>
            <a:endParaRPr lang="en-US" sz="2400" baseline="-250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658984" y="3995661"/>
            <a:ext cx="1413510" cy="630164"/>
          </a:xfrm>
          <a:prstGeom prst="wedgeRoundRectCallout">
            <a:avLst>
              <a:gd name="adj1" fmla="val 5685"/>
              <a:gd name="adj2" fmla="val 16247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Chamber location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98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" y="475250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0" y="5489159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10" y="3683377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41" y="1850725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641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41" y="4377024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2607" y="1868057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221" y="5851538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8"/>
              </a:rPr>
              <a:t>wiki.jlab.org/ciswiki/index.php/Bubble_Chamber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647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3600" baseline="30000" dirty="0" smtClean="0">
                <a:solidFill>
                  <a:srgbClr val="2F4D8E"/>
                </a:solidFill>
              </a:rPr>
              <a:t>19</a:t>
            </a:r>
            <a:r>
              <a:rPr lang="en-US" sz="3600" dirty="0" smtClean="0">
                <a:solidFill>
                  <a:srgbClr val="2F4D8E"/>
                </a:solidFill>
              </a:rPr>
              <a:t>F(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)</a:t>
            </a:r>
            <a:r>
              <a:rPr lang="en-US" sz="3600" baseline="30000" dirty="0" smtClean="0">
                <a:solidFill>
                  <a:srgbClr val="2F4D8E"/>
                </a:solidFill>
              </a:rPr>
              <a:t>15</a:t>
            </a:r>
            <a:r>
              <a:rPr lang="en-US" sz="3600" dirty="0" smtClean="0">
                <a:solidFill>
                  <a:srgbClr val="2F4D8E"/>
                </a:solidFill>
              </a:rPr>
              <a:t>N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22222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22222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r>
              <a:rPr lang="en-US" sz="3200" dirty="0" smtClean="0"/>
              <a:t>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</a:t>
            </a:r>
            <a:r>
              <a:rPr lang="en-US" sz="2800" dirty="0" smtClean="0"/>
              <a:t>30˚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3 atm</a:t>
            </a:r>
            <a:endParaRPr lang="en-US" sz="2800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961933" y="4155059"/>
            <a:ext cx="2933326" cy="2566416"/>
            <a:chOff x="5206191" y="4155059"/>
            <a:chExt cx="2933326" cy="2566416"/>
          </a:xfrm>
        </p:grpSpPr>
        <p:pic>
          <p:nvPicPr>
            <p:cNvPr id="9" name="Picture 15" descr="detectorACADblue.jpg"/>
            <p:cNvPicPr>
              <a:picLocks noChangeAspect="1"/>
            </p:cNvPicPr>
            <p:nvPr/>
          </p:nvPicPr>
          <p:blipFill>
            <a:blip r:embed="rId6" cstate="print"/>
            <a:srcRect r="8952"/>
            <a:stretch>
              <a:fillRect/>
            </a:stretch>
          </p:blipFill>
          <p:spPr bwMode="auto">
            <a:xfrm>
              <a:off x="5206191" y="4155059"/>
              <a:ext cx="2933326" cy="256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5955320" y="4570557"/>
              <a:ext cx="1875693" cy="9854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7695283" y="4570557"/>
              <a:ext cx="135731" cy="7885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86756" y="3970392"/>
            <a:ext cx="144871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2 </a:t>
            </a:r>
            <a:r>
              <a:rPr lang="en-US" sz="2400" dirty="0" smtClean="0"/>
              <a:t>Fast Digital </a:t>
            </a:r>
            <a:r>
              <a:rPr lang="en-US" sz="2400" dirty="0"/>
              <a:t>C</a:t>
            </a:r>
            <a:r>
              <a:rPr lang="en-US" sz="2400" dirty="0" smtClean="0"/>
              <a:t>ameras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9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72167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13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Energy:  </a:t>
            </a:r>
            <a:r>
              <a:rPr lang="en-US" sz="2400" dirty="0">
                <a:solidFill>
                  <a:srgbClr val="151515"/>
                </a:solidFill>
              </a:rPr>
              <a:t>4</a:t>
            </a:r>
            <a:r>
              <a:rPr lang="en-US" sz="2400" dirty="0" smtClean="0">
                <a:solidFill>
                  <a:srgbClr val="151515"/>
                </a:solidFill>
              </a:rPr>
              <a:t>00 MeV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Current: </a:t>
            </a:r>
            <a:r>
              <a:rPr lang="en-US" sz="2400" dirty="0">
                <a:solidFill>
                  <a:srgbClr val="151515"/>
                </a:solidFill>
              </a:rPr>
              <a:t> </a:t>
            </a:r>
            <a:r>
              <a:rPr lang="en-US" sz="2400" dirty="0" smtClean="0">
                <a:solidFill>
                  <a:srgbClr val="151515"/>
                </a:solidFill>
              </a:rPr>
              <a:t>41 mA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Interaction Length: 35 m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42478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964276" y="1560286"/>
            <a:ext cx="4056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(when coupled with large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cross sections at high energies)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97" y="3486150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27790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Recent Work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4" y="1173529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7493" y="2590020"/>
            <a:ext cx="3442593" cy="3749021"/>
            <a:chOff x="122237" y="2871615"/>
            <a:chExt cx="3442593" cy="3749021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871615"/>
              <a:ext cx="3415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</a:t>
              </a:r>
              <a:r>
                <a:rPr lang="en-US" sz="2400" dirty="0" smtClean="0"/>
                <a:t>irst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/>
                <a:t>+O</a:t>
              </a:r>
              <a:r>
                <a:rPr lang="en-US" sz="2400" dirty="0" smtClean="0">
                  <a:latin typeface="Calibri"/>
                </a:rPr>
                <a:t>→</a:t>
              </a:r>
              <a:r>
                <a:rPr lang="en-US" sz="2400" dirty="0" smtClean="0"/>
                <a:t>α+C bubble</a:t>
              </a:r>
            </a:p>
            <a:p>
              <a:pPr algn="ctr"/>
              <a:r>
                <a:rPr lang="en-US" sz="2400" dirty="0" smtClean="0"/>
                <a:t>April 2013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301278" y="121929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78" y="4277742"/>
            <a:ext cx="1865376" cy="2487168"/>
          </a:xfrm>
          <a:prstGeom prst="rect">
            <a:avLst/>
          </a:prstGeom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356" y="4588638"/>
            <a:ext cx="2487168" cy="1865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79522" y="496016"/>
            <a:ext cx="37644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5</a:t>
            </a:r>
            <a:r>
              <a:rPr lang="en-US" sz="2800" dirty="0" smtClean="0"/>
              <a:t>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60 atm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2107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</a:t>
            </a:r>
            <a:r>
              <a:rPr lang="en-US" sz="2400" dirty="0" smtClean="0"/>
              <a:t>experiment: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Fast Digital </a:t>
            </a:r>
            <a:r>
              <a:rPr lang="en-US" sz="2000" dirty="0"/>
              <a:t>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</a:t>
            </a:r>
            <a:r>
              <a:rPr lang="en-US" sz="2000" dirty="0" smtClean="0"/>
              <a:t>Signal to discriminate between neutron and alpha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01010"/>
              </p:ext>
            </p:extLst>
          </p:nvPr>
        </p:nvGraphicFramePr>
        <p:xfrm>
          <a:off x="550984" y="2080846"/>
          <a:ext cx="844061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154"/>
                <a:gridCol w="2110154"/>
                <a:gridCol w="2110154"/>
                <a:gridCol w="21101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dirty="0" smtClean="0"/>
                        <a:t>O Targets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99.757%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0.038%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0.205</a:t>
                      </a:r>
                      <a:r>
                        <a:rPr lang="en-US" sz="2400" baseline="0" dirty="0" smtClean="0"/>
                        <a:t>%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Depleted &gt; 5,000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Depleted &gt; 5,000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Enriched &gt; 80%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0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 at JLab Injector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231049"/>
            <a:ext cx="6583678" cy="49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0437" y="1414160"/>
            <a:ext cx="914400" cy="460248"/>
          </a:xfrm>
          <a:prstGeom prst="wedgeRoundRectCallout">
            <a:avLst>
              <a:gd name="adj1" fmla="val 135577"/>
              <a:gd name="adj2" fmla="val 51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44237" y="2195269"/>
            <a:ext cx="1066800" cy="762000"/>
          </a:xfrm>
          <a:prstGeom prst="wedgeRoundRectCallout">
            <a:avLst>
              <a:gd name="adj1" fmla="val 152978"/>
              <a:gd name="adj2" fmla="val -29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4568" y="1419257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44237" y="3567772"/>
            <a:ext cx="1866900" cy="677959"/>
          </a:xfrm>
          <a:prstGeom prst="wedgeRoundRectCallout">
            <a:avLst>
              <a:gd name="adj1" fmla="val 66321"/>
              <a:gd name="adj2" fmla="val -159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60552" y="55352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326924" y="2030381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" y="490130"/>
            <a:ext cx="4937760" cy="3688079"/>
          </a:xfrm>
          <a:prstGeom prst="rect">
            <a:avLst/>
          </a:prstGeom>
        </p:spPr>
      </p:pic>
      <p:pic>
        <p:nvPicPr>
          <p:cNvPr id="9" name="Picture 8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84" y="3069002"/>
            <a:ext cx="3950208" cy="295046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458558" y="1496045"/>
            <a:ext cx="1866900" cy="677959"/>
          </a:xfrm>
          <a:prstGeom prst="wedgeRoundRectCallout">
            <a:avLst>
              <a:gd name="adj1" fmla="val -69315"/>
              <a:gd name="adj2" fmla="val 135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671948" y="5146231"/>
            <a:ext cx="2191664" cy="899679"/>
          </a:xfrm>
          <a:prstGeom prst="wedgeRoundRectCallout">
            <a:avLst>
              <a:gd name="adj1" fmla="val 65693"/>
              <a:gd name="adj2" fmla="val -348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 HIGS</a:t>
            </a:r>
          </a:p>
          <a:p>
            <a:pPr algn="ctr"/>
            <a:r>
              <a:rPr lang="en-US" sz="2000" dirty="0" smtClean="0"/>
              <a:t>April 2013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458558" y="6119446"/>
            <a:ext cx="1866900" cy="686743"/>
          </a:xfrm>
          <a:prstGeom prst="wedgeRoundRectCallout">
            <a:avLst>
              <a:gd name="adj1" fmla="val -14684"/>
              <a:gd name="adj2" fmla="val -1980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</p:spTree>
    <p:extLst>
      <p:ext uri="{BB962C8B-B14F-4D97-AF65-F5344CB8AC3E}">
        <p14:creationId xmlns:p14="http://schemas.microsoft.com/office/powerpoint/2010/main" val="15152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1" y="1248826"/>
            <a:ext cx="7242048" cy="55961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5322" y="4486656"/>
            <a:ext cx="2168769" cy="11605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Superharps to measure beam profile and absolute beam position </a:t>
            </a: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flipV="1">
            <a:off x="2219707" y="2579543"/>
            <a:ext cx="438149" cy="19071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</p:cNvCxnSpPr>
          <p:nvPr/>
        </p:nvCxnSpPr>
        <p:spPr>
          <a:xfrm flipV="1">
            <a:off x="2219707" y="3230880"/>
            <a:ext cx="1888997" cy="12557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4" y="487624"/>
            <a:ext cx="2633472" cy="196697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915508" y="475900"/>
            <a:ext cx="2215544" cy="1082097"/>
          </a:xfrm>
          <a:prstGeom prst="roundRect">
            <a:avLst>
              <a:gd name="adj" fmla="val 15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Fast </a:t>
            </a:r>
            <a:r>
              <a:rPr lang="en-US" dirty="0"/>
              <a:t>Valve to protect from vacuum failure in front of ¼ Cryo-unit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6131052" y="1016949"/>
            <a:ext cx="1195871" cy="272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06093" y="3025486"/>
            <a:ext cx="1682259" cy="581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 Dipole </a:t>
            </a:r>
          </a:p>
          <a:p>
            <a:pPr algn="ctr"/>
            <a:r>
              <a:rPr lang="en-US" dirty="0" smtClean="0"/>
              <a:t>Magnet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>
          <a:xfrm flipV="1">
            <a:off x="947223" y="2133600"/>
            <a:ext cx="588969" cy="8918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3940821"/>
            <a:chOff x="733716" y="2147976"/>
            <a:chExt cx="8102044" cy="394082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347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 smtClean="0"/>
                <a:t>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888523" y="2752130"/>
            <a:ext cx="4255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Radiator motion and Sweep Dipole </a:t>
            </a:r>
            <a:r>
              <a:rPr lang="en-US" dirty="0" smtClean="0">
                <a:solidFill>
                  <a:prstClr val="black"/>
                </a:solidFill>
              </a:rPr>
              <a:t>current must </a:t>
            </a:r>
            <a:r>
              <a:rPr lang="en-US" dirty="0">
                <a:solidFill>
                  <a:prstClr val="black"/>
                </a:solidFill>
              </a:rPr>
              <a:t>be in FSD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BCM0L02 and Electron Dump in Beam Loss Accounting (BLA)</a:t>
            </a:r>
            <a:endParaRPr lang="en-US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W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0.10 </a:t>
            </a:r>
            <a:r>
              <a:rPr lang="en-US" dirty="0" smtClean="0"/>
              <a:t>mm: Energy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112 keV, P = 11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design 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PEPPo achieved p=8.25 MeV/c or K.E.=</a:t>
            </a:r>
            <a:r>
              <a:rPr lang="en-US" sz="2400" dirty="0"/>
              <a:t>7.75 MeV. M</a:t>
            </a:r>
            <a:r>
              <a:rPr lang="en-US" sz="2400" dirty="0" smtClean="0"/>
              <a:t>aximum </a:t>
            </a:r>
            <a:r>
              <a:rPr lang="en-US" sz="2400" dirty="0"/>
              <a:t>stable ¼- </a:t>
            </a:r>
            <a:r>
              <a:rPr lang="en-US" sz="2400" dirty="0" smtClean="0"/>
              <a:t>cryounit </a:t>
            </a:r>
            <a:r>
              <a:rPr lang="en-US" sz="2400" dirty="0"/>
              <a:t>cavity gradients </a:t>
            </a:r>
            <a:r>
              <a:rPr lang="en-US" sz="2400" dirty="0" smtClean="0"/>
              <a:t>achieved: </a:t>
            </a:r>
            <a:r>
              <a:rPr lang="en-US" sz="2400" dirty="0"/>
              <a:t>8.4 MV/m and 6.1 MV/m (7.25 MV/m </a:t>
            </a:r>
            <a:r>
              <a:rPr lang="en-US" sz="2400" dirty="0" smtClean="0"/>
              <a:t>average). Vacuum </a:t>
            </a:r>
            <a:r>
              <a:rPr lang="en-US" sz="2400" dirty="0"/>
              <a:t>in the beam line indicates that field emission and desorbed gas are the most problematic, but improve with processing. 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We may need to helium </a:t>
            </a:r>
            <a:r>
              <a:rPr lang="en-US" sz="2400" dirty="0"/>
              <a:t>process the </a:t>
            </a:r>
            <a:r>
              <a:rPr lang="en-US" sz="2400" dirty="0" smtClean="0"/>
              <a:t>¼-cryounit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932808"/>
              </p:ext>
            </p:extLst>
          </p:nvPr>
        </p:nvGraphicFramePr>
        <p:xfrm>
          <a:off x="3300046" y="1523999"/>
          <a:ext cx="5562600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7.9–8.5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</a:t>
                      </a:r>
                      <a:r>
                        <a:rPr lang="en-US" sz="2000" b="0" baseline="0" dirty="0" smtClean="0"/>
                        <a:t>–1</a:t>
                      </a: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Relative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&lt;0.02%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1–</a:t>
                      </a: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Time Reversal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The Bubble Chamber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Work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Safety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Absolute Beam Energy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19" y="1747139"/>
            <a:ext cx="6437376" cy="4974336"/>
          </a:xfrm>
        </p:spPr>
      </p:pic>
      <p:sp>
        <p:nvSpPr>
          <p:cNvPr id="6" name="Rounded Rectangle 5"/>
          <p:cNvSpPr/>
          <p:nvPr/>
        </p:nvSpPr>
        <p:spPr>
          <a:xfrm>
            <a:off x="1181085" y="2205031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2213978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3174920" y="2617651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8119" y="3983029"/>
            <a:ext cx="1235366" cy="369332"/>
            <a:chOff x="152400" y="1143000"/>
            <a:chExt cx="1235366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85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BPM</a:t>
              </a:r>
              <a:endParaRPr lang="en-US" dirty="0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1333485" y="1268603"/>
            <a:ext cx="1066800" cy="762000"/>
          </a:xfrm>
          <a:prstGeom prst="wedgeRoundRectCallout">
            <a:avLst>
              <a:gd name="adj1" fmla="val 44009"/>
              <a:gd name="adj2" fmla="val 76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2519" y="2328278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4489662" y="3197342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53634" y="2328278"/>
            <a:ext cx="5032254" cy="2316874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74899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99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5132" y="4397980"/>
            <a:ext cx="8768862" cy="2228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Jay Benesch designed </a:t>
            </a:r>
            <a:r>
              <a:rPr lang="en-US" sz="2000" dirty="0"/>
              <a:t>and </a:t>
            </a:r>
            <a:r>
              <a:rPr lang="en-US" sz="2000" dirty="0" smtClean="0"/>
              <a:t>now fabricating </a:t>
            </a:r>
            <a:r>
              <a:rPr lang="en-US" sz="2000" dirty="0"/>
              <a:t>higher quality dipole (more uniformity, higher field</a:t>
            </a:r>
            <a:r>
              <a:rPr lang="en-US" sz="2000" dirty="0" smtClean="0"/>
              <a:t>)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Better shielding of stray magnetic fields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Relative beam energy error: </a:t>
            </a:r>
            <a:r>
              <a:rPr lang="en-US" sz="2000" b="1" dirty="0" smtClean="0"/>
              <a:t>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08849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641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1009830"/>
            <a:ext cx="3977640" cy="2697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520"/>
            <a:ext cx="4549138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Use 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Bremsstrahlung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at radiotherapy energies is well studied, accuracy: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±</a:t>
            </a:r>
            <a:r>
              <a:rPr lang="en-US" sz="2000" dirty="0" smtClean="0"/>
              <a:t>5%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219492" y="3562512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02369" y="3754269"/>
            <a:ext cx="4736123" cy="2602082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Penfold–Leiss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Very steep; only </a:t>
            </a:r>
            <a:r>
              <a:rPr lang="en-US" sz="2400" dirty="0"/>
              <a:t>photons near </a:t>
            </a:r>
            <a:r>
              <a:rPr lang="en-US" sz="2400" dirty="0" smtClean="0"/>
              <a:t>endpoint </a:t>
            </a:r>
            <a:r>
              <a:rPr lang="en-US" sz="2400" dirty="0"/>
              <a:t>contribute to </a:t>
            </a:r>
            <a:r>
              <a:rPr lang="en-US" sz="2400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No-structure (resonances)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0171"/>
            <a:ext cx="8710246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000" dirty="0"/>
              <a:t>Both GEANT4 </a:t>
            </a:r>
            <a:r>
              <a:rPr lang="en-US" sz="2000" dirty="0" smtClean="0"/>
              <a:t>and FLUKA use </a:t>
            </a:r>
            <a:r>
              <a:rPr lang="en-US" sz="2000" dirty="0"/>
              <a:t>models that calculate </a:t>
            </a:r>
            <a:r>
              <a:rPr lang="en-US" sz="2000" dirty="0" smtClean="0"/>
              <a:t>wrong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000" dirty="0" smtClean="0"/>
              <a:t>–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000" dirty="0" smtClean="0"/>
              <a:t> </a:t>
            </a:r>
            <a:r>
              <a:rPr lang="en-US" sz="2000" dirty="0"/>
              <a:t>cross sections. Both do not allow for user’s cross sections. </a:t>
            </a:r>
            <a:r>
              <a:rPr lang="en-US" sz="2000" dirty="0" smtClean="0"/>
              <a:t>What to do?</a:t>
            </a:r>
            <a:endParaRPr lang="en-US" sz="2000" dirty="0"/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</a:t>
            </a:r>
            <a:r>
              <a:rPr lang="en-US" sz="2000" dirty="0" smtClean="0"/>
              <a:t>spectra </a:t>
            </a:r>
            <a:r>
              <a:rPr lang="en-US" sz="2000" dirty="0"/>
              <a:t>impinging on the </a:t>
            </a:r>
            <a:r>
              <a:rPr lang="en-US" sz="2000" dirty="0" smtClean="0"/>
              <a:t>superheated </a:t>
            </a:r>
            <a:r>
              <a:rPr lang="en-US" sz="2000" dirty="0"/>
              <a:t>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</a:t>
            </a:r>
            <a:r>
              <a:rPr lang="en-US" sz="2000" dirty="0" smtClean="0"/>
              <a:t>spectra </a:t>
            </a:r>
            <a:r>
              <a:rPr lang="en-US" sz="2000" dirty="0"/>
              <a:t>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GEANT4 to design radiator, collimator, and dumps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59" y="4264025"/>
            <a:ext cx="59626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773723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     where,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015688"/>
              </p:ext>
            </p:extLst>
          </p:nvPr>
        </p:nvGraphicFramePr>
        <p:xfrm>
          <a:off x="335023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95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023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307884"/>
              </p:ext>
            </p:extLst>
          </p:nvPr>
        </p:nvGraphicFramePr>
        <p:xfrm>
          <a:off x="809625" y="166895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96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166895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984383"/>
              </p:ext>
            </p:extLst>
          </p:nvPr>
        </p:nvGraphicFramePr>
        <p:xfrm>
          <a:off x="809625" y="2238496"/>
          <a:ext cx="723995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97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2238496"/>
                        <a:ext cx="7239953" cy="838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279551"/>
              </p:ext>
            </p:extLst>
          </p:nvPr>
        </p:nvGraphicFramePr>
        <p:xfrm>
          <a:off x="809625" y="3751384"/>
          <a:ext cx="318770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98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3751384"/>
                        <a:ext cx="3187700" cy="8270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475697"/>
              </p:ext>
            </p:extLst>
          </p:nvPr>
        </p:nvGraphicFramePr>
        <p:xfrm>
          <a:off x="457200" y="5256090"/>
          <a:ext cx="3552798" cy="146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99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256090"/>
                        <a:ext cx="3552798" cy="146538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582967"/>
              </p:ext>
            </p:extLst>
          </p:nvPr>
        </p:nvGraphicFramePr>
        <p:xfrm>
          <a:off x="4727575" y="4677507"/>
          <a:ext cx="35274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00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4677507"/>
                        <a:ext cx="3527425" cy="7620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65570"/>
              </p:ext>
            </p:extLst>
          </p:nvPr>
        </p:nvGraphicFramePr>
        <p:xfrm>
          <a:off x="4686300" y="5584825"/>
          <a:ext cx="40005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01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5584825"/>
                        <a:ext cx="4000500" cy="8524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6443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093160"/>
              </p:ext>
            </p:extLst>
          </p:nvPr>
        </p:nvGraphicFramePr>
        <p:xfrm>
          <a:off x="1712266" y="3686908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12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6" y="3686908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137050"/>
              </p:ext>
            </p:extLst>
          </p:nvPr>
        </p:nvGraphicFramePr>
        <p:xfrm>
          <a:off x="1768231" y="4643263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13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4643263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086894"/>
              </p:ext>
            </p:extLst>
          </p:nvPr>
        </p:nvGraphicFramePr>
        <p:xfrm>
          <a:off x="1768231" y="5896708"/>
          <a:ext cx="610393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14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5896708"/>
                        <a:ext cx="6103938" cy="85407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15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16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17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18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18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19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20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21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2204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22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881674" y="5643110"/>
            <a:ext cx="1562100" cy="1066800"/>
          </a:xfrm>
          <a:prstGeom prst="wedgeRoundRectCallout">
            <a:avLst>
              <a:gd name="adj1" fmla="val 89849"/>
              <a:gd name="adj2" fmla="val 94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785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23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</a:t>
            </a:r>
            <a:r>
              <a:rPr lang="en-US" sz="2000" dirty="0" smtClean="0"/>
              <a:t>thickness </a:t>
            </a:r>
            <a:r>
              <a:rPr lang="en-US" sz="2000" dirty="0"/>
              <a:t>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</a:t>
            </a:r>
            <a:r>
              <a:rPr lang="en-US" sz="2000" dirty="0" smtClean="0"/>
              <a:t>thickness </a:t>
            </a:r>
            <a:r>
              <a:rPr lang="en-US" sz="2000" dirty="0"/>
              <a:t>= 3.0 </a:t>
            </a:r>
            <a:r>
              <a:rPr lang="en-US" sz="2000" dirty="0" smtClean="0"/>
              <a:t>cm, </a:t>
            </a:r>
            <a:r>
              <a:rPr lang="en-US" sz="2000" dirty="0"/>
              <a:t>n</a:t>
            </a:r>
            <a:r>
              <a:rPr lang="en-US" sz="2000" dirty="0" smtClean="0"/>
              <a:t>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3.474 10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30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0338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54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55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56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57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280195"/>
              </p:ext>
            </p:extLst>
          </p:nvPr>
        </p:nvGraphicFramePr>
        <p:xfrm>
          <a:off x="1545822" y="3695700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63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695700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18699"/>
              </p:ext>
            </p:extLst>
          </p:nvPr>
        </p:nvGraphicFramePr>
        <p:xfrm>
          <a:off x="1601787" y="4652055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64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652055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265879"/>
              </p:ext>
            </p:extLst>
          </p:nvPr>
        </p:nvGraphicFramePr>
        <p:xfrm>
          <a:off x="458787" y="5924085"/>
          <a:ext cx="815316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65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" y="5924085"/>
                        <a:ext cx="8153168" cy="685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66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67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94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323322609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170688" y="5364480"/>
            <a:ext cx="1950720" cy="1112393"/>
          </a:xfrm>
          <a:prstGeom prst="wedgeRoundRectCallout">
            <a:avLst>
              <a:gd name="adj1" fmla="val 87163"/>
              <a:gd name="adj2" fmla="val 55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This region is bypassed by 3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83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70592"/>
              <a:gd name="adj2" fmla="val 340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84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85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34470"/>
            <a:ext cx="1995669" cy="939695"/>
          </a:xfrm>
          <a:prstGeom prst="wedgeRoundRectCallout">
            <a:avLst>
              <a:gd name="adj1" fmla="val -15857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86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87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3199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066906"/>
              </p:ext>
            </p:extLst>
          </p:nvPr>
        </p:nvGraphicFramePr>
        <p:xfrm>
          <a:off x="265990" y="1982403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64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90" y="1982403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6065982" y="4408392"/>
            <a:ext cx="2971800" cy="1127125"/>
          </a:xfrm>
          <a:prstGeom prst="wedgeRoundRectCallout">
            <a:avLst>
              <a:gd name="adj1" fmla="val -30900"/>
              <a:gd name="adj2" fmla="val -823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600368"/>
              </p:ext>
            </p:extLst>
          </p:nvPr>
        </p:nvGraphicFramePr>
        <p:xfrm>
          <a:off x="6229494" y="4423978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65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494" y="4423978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3047148" y="1093087"/>
            <a:ext cx="1995669" cy="939695"/>
          </a:xfrm>
          <a:prstGeom prst="wedgeRoundRectCallout">
            <a:avLst>
              <a:gd name="adj1" fmla="val -34304"/>
              <a:gd name="adj2" fmla="val 9395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28212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86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0399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87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gradFill>
                        <a:gsLst>
                          <a:gs pos="80000">
                            <a:srgbClr val="D5DFF2"/>
                          </a:gs>
                          <a:gs pos="85850">
                            <a:srgbClr val="D8E1F3"/>
                          </a:gs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Relative systematic errors  do not get magnified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2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Bubble Chamber experiment measures total </a:t>
            </a:r>
            <a:r>
              <a:rPr lang="en-US" dirty="0" smtClean="0"/>
              <a:t>S-Factor, S</a:t>
            </a:r>
            <a:r>
              <a:rPr lang="en-US" baseline="-25000" dirty="0" smtClean="0"/>
              <a:t>E1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smtClean="0"/>
              <a:t>S</a:t>
            </a:r>
            <a:r>
              <a:rPr lang="en-US" baseline="-25000" dirty="0" smtClean="0"/>
              <a:t>E2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Chamber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777875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</a:t>
            </a:r>
            <a:r>
              <a:rPr lang="en-US" sz="2000" dirty="0" smtClean="0">
                <a:cs typeface="Symbol" charset="2"/>
              </a:rPr>
              <a:t>scattering</a:t>
            </a:r>
          </a:p>
          <a:p>
            <a:pPr marL="457200" lvl="1" indent="0">
              <a:buNone/>
            </a:pPr>
            <a:endParaRPr lang="en-US" sz="2000" dirty="0" smtClean="0">
              <a:cs typeface="Symbol" charset="2"/>
            </a:endParaRPr>
          </a:p>
          <a:p>
            <a:pPr marL="57150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Background from Chamber glass:</a:t>
            </a:r>
          </a:p>
          <a:p>
            <a:pPr lvl="1"/>
            <a:r>
              <a:rPr lang="en-US" sz="2400" dirty="0" smtClean="0">
                <a:cs typeface="Symbol" charset="2"/>
              </a:rPr>
              <a:t>Ne</a:t>
            </a:r>
            <a:r>
              <a:rPr lang="en-US" sz="2000" dirty="0" smtClean="0">
                <a:cs typeface="Symbol" charset="2"/>
              </a:rPr>
              <a:t>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</a:t>
            </a:r>
            <a:r>
              <a:rPr lang="en-US" sz="2000" dirty="0">
                <a:cs typeface="Symbol" charset="2"/>
              </a:rPr>
              <a:t>elastic </a:t>
            </a:r>
            <a:r>
              <a:rPr lang="en-US" sz="2000" dirty="0" smtClean="0">
                <a:cs typeface="Symbol" charset="2"/>
              </a:rPr>
              <a:t>scattering from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</a:t>
            </a:r>
            <a:r>
              <a:rPr lang="en-US" sz="2400" baseline="30000" dirty="0" smtClean="0"/>
              <a:t>29</a:t>
            </a:r>
            <a:r>
              <a:rPr lang="en-US" sz="2400" dirty="0" smtClean="0"/>
              <a:t>Si(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err="1" smtClean="0">
                <a:cs typeface="Symbol" charset="2"/>
              </a:rPr>
              <a:t>,n</a:t>
            </a:r>
            <a:r>
              <a:rPr lang="en-US" sz="2400" dirty="0" smtClean="0">
                <a:cs typeface="Symbol" charset="2"/>
              </a:rPr>
              <a:t>)</a:t>
            </a:r>
            <a:r>
              <a:rPr lang="en-US" sz="2400" baseline="30000" dirty="0" smtClean="0">
                <a:cs typeface="Symbol" charset="2"/>
              </a:rPr>
              <a:t>28</a:t>
            </a:r>
            <a:r>
              <a:rPr lang="en-US" sz="2400" dirty="0" smtClean="0">
                <a:cs typeface="Symbol" charset="2"/>
              </a:rPr>
              <a:t>Si </a:t>
            </a:r>
            <a:endParaRPr lang="en-US" sz="2400" dirty="0" smtClean="0">
              <a:cs typeface="Symbol" charset="2"/>
            </a:endParaRP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events using</a:t>
            </a:r>
          </a:p>
          <a:p>
            <a:pPr marL="57150" indent="0">
              <a:buNone/>
            </a:pPr>
            <a:r>
              <a:rPr lang="en-US" sz="2400" dirty="0" smtClean="0"/>
              <a:t>acoustic signal (100 suppression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045029"/>
            <a:ext cx="9144000" cy="58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  <a:r>
              <a:rPr lang="en-US" sz="2400" dirty="0" smtClean="0"/>
              <a:t>with</a:t>
            </a:r>
          </a:p>
          <a:p>
            <a:pPr marL="5715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Bubble </a:t>
            </a:r>
            <a:r>
              <a:rPr lang="en-US" sz="2400" dirty="0" smtClean="0"/>
              <a:t>Chamber thresholds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Calculated with Depletion: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5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079360"/>
              </p:ext>
            </p:extLst>
          </p:nvPr>
        </p:nvGraphicFramePr>
        <p:xfrm>
          <a:off x="628501" y="4927795"/>
          <a:ext cx="2794638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97319"/>
                <a:gridCol w="13973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7368636" y="3422818"/>
            <a:ext cx="1745674" cy="469848"/>
          </a:xfrm>
          <a:prstGeom prst="wedgeRoundRectCallout">
            <a:avLst>
              <a:gd name="adj1" fmla="val -24100"/>
              <a:gd name="adj2" fmla="val 5098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acoustic cut</a:t>
            </a:r>
          </a:p>
        </p:txBody>
      </p:sp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Safety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Superheated liquid: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At room temperature, it is a </a:t>
            </a:r>
            <a:r>
              <a:rPr lang="en-US" sz="2000" dirty="0" smtClean="0"/>
              <a:t>colorless, </a:t>
            </a:r>
            <a:r>
              <a:rPr lang="en-US" sz="2000" dirty="0"/>
              <a:t>non-flammable gas, with a slightly sweet </a:t>
            </a:r>
            <a:r>
              <a:rPr lang="en-US" sz="2000" dirty="0" smtClean="0"/>
              <a:t>odor </a:t>
            </a:r>
            <a:r>
              <a:rPr lang="en-US" sz="2000" dirty="0"/>
              <a:t>and </a:t>
            </a:r>
            <a:r>
              <a:rPr lang="en-US" sz="20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Design Authority: Dave 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T = </a:t>
            </a:r>
            <a:r>
              <a:rPr lang="en-US" sz="2000" dirty="0" smtClean="0"/>
              <a:t>5˚C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P </a:t>
            </a:r>
            <a:r>
              <a:rPr lang="en-US" sz="2000" dirty="0"/>
              <a:t>= </a:t>
            </a:r>
            <a:r>
              <a:rPr lang="en-US" sz="2000" dirty="0" smtClean="0"/>
              <a:t>60 atm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Volume: 135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4120" y="2118829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0677" y="5339243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820" y="1033154"/>
            <a:ext cx="8841179" cy="5201391"/>
          </a:xfrm>
        </p:spPr>
        <p:txBody>
          <a:bodyPr>
            <a:noAutofit/>
          </a:bodyPr>
          <a:lstStyle/>
          <a:p>
            <a:r>
              <a:rPr lang="en-US" sz="2000" dirty="0" smtClean="0"/>
              <a:t>More testing of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(February 2014)</a:t>
            </a:r>
            <a:endParaRPr lang="en-US" sz="2000" dirty="0"/>
          </a:p>
          <a:p>
            <a:r>
              <a:rPr lang="en-US" sz="2000" dirty="0" smtClean="0"/>
              <a:t>Measure cross sections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 </a:t>
            </a:r>
            <a:r>
              <a:rPr lang="en-US" sz="2000" dirty="0"/>
              <a:t>at </a:t>
            </a:r>
            <a:r>
              <a:rPr lang="en-US" sz="2000" dirty="0" smtClean="0"/>
              <a:t>HIGS (Summer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with Bremsstrahlung beam (October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If successful, run 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to measure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r>
              <a:rPr lang="en-US" sz="2400" dirty="0" smtClean="0"/>
              <a:t>Beam </a:t>
            </a:r>
            <a:r>
              <a:rPr lang="en-US" sz="2400" dirty="0"/>
              <a:t>issues:</a:t>
            </a:r>
          </a:p>
          <a:p>
            <a:pPr lvl="1"/>
            <a:r>
              <a:rPr lang="en-US" sz="1600" dirty="0" smtClean="0"/>
              <a:t>Design radiator, collimator, and dumps with GEANT4</a:t>
            </a:r>
          </a:p>
          <a:p>
            <a:pPr lvl="1"/>
            <a:r>
              <a:rPr lang="en-US" sz="1600" dirty="0" smtClean="0"/>
              <a:t>Simulate photon spectra with GEANT4 and FLUKA</a:t>
            </a:r>
            <a:endParaRPr lang="en-US" sz="1600" dirty="0"/>
          </a:p>
          <a:p>
            <a:pPr lvl="1"/>
            <a:r>
              <a:rPr lang="en-US" sz="1600" dirty="0" smtClean="0"/>
              <a:t>Deliver 8.5 MeV K.E. beam to 5D Spectrometer with &lt;0.1% absolute energy uncertainty</a:t>
            </a:r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600" dirty="0" smtClean="0"/>
              <a:t>Study acoustic signal and measure neutron events suppression factor</a:t>
            </a:r>
            <a:endParaRPr lang="en-US" sz="1600" dirty="0"/>
          </a:p>
          <a:p>
            <a:pPr lvl="1"/>
            <a:r>
              <a:rPr lang="en-US" sz="1600" dirty="0" smtClean="0"/>
              <a:t>Deadtime measurements (now </a:t>
            </a:r>
            <a:r>
              <a:rPr lang="en-US" sz="1600" dirty="0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± </a:t>
            </a:r>
            <a:r>
              <a:rPr lang="en-US" sz="1600" dirty="0" err="1" smtClean="0"/>
              <a:t>d</a:t>
            </a:r>
            <a:r>
              <a:rPr lang="en-US" sz="1600" dirty="0" err="1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= 10.0 ± 0.9 sec)</a:t>
            </a:r>
          </a:p>
          <a:p>
            <a:pPr lvl="1"/>
            <a:r>
              <a:rPr lang="en-US" sz="1600" dirty="0" smtClean="0"/>
              <a:t>Measure O-isotopes depletion</a:t>
            </a:r>
            <a:endParaRPr lang="en-US" sz="16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600" dirty="0" smtClean="0"/>
              <a:t>Measure cosmic–ray background</a:t>
            </a:r>
            <a:endParaRPr lang="en-US" sz="1600" dirty="0"/>
          </a:p>
          <a:p>
            <a:pPr lvl="1"/>
            <a:r>
              <a:rPr lang="en-US" sz="1600" dirty="0" smtClean="0"/>
              <a:t>Study chamber thresholds efficiency vs. superheat and measure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-rays suppression factor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64" y="798327"/>
            <a:ext cx="3741420" cy="156972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(Q = -0.092 MeV, 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½ </a:t>
            </a:r>
            <a:r>
              <a:rPr lang="en-US" sz="2400" dirty="0">
                <a:latin typeface="Calibri"/>
              </a:rPr>
              <a:t>≈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s)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+7.367 MeV, Hoyle State = 7.654 MeV)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+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7.162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MeV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(slow, otherwise no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remains)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4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(very slow)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burning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latin typeface="Calibri"/>
                <a:cs typeface="Century Gothic"/>
              </a:rPr>
              <a:t>≈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barn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Currently, reaction rate error is large (±35%)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623619"/>
              </p:ext>
            </p:extLst>
          </p:nvPr>
        </p:nvGraphicFramePr>
        <p:xfrm>
          <a:off x="2720975" y="5835650"/>
          <a:ext cx="504031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1" name="Equation" r:id="rId6" imgW="2184120" imgH="507960" progId="Equation.3">
                  <p:embed/>
                </p:oleObj>
              </mc:Choice>
              <mc:Fallback>
                <p:oleObj name="Equation" r:id="rId6" imgW="2184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835650"/>
                        <a:ext cx="5040313" cy="8858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93024" y="5835650"/>
            <a:ext cx="2163288" cy="885825"/>
          </a:xfrm>
          <a:prstGeom prst="wedgeRoundRectCallout">
            <a:avLst>
              <a:gd name="adj1" fmla="val 68325"/>
              <a:gd name="adj2" fmla="val -142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>
                <a:solidFill>
                  <a:srgbClr val="000229"/>
                </a:solidFill>
                <a:cs typeface="Century Gothic"/>
              </a:rPr>
              <a:t>Only narrow energy range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is important (Gamow Peak)</a:t>
            </a:r>
            <a:endParaRPr lang="en-US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0141" y="4655127"/>
            <a:ext cx="411480" cy="225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Rounded Rectangular Callout 8"/>
          <p:cNvSpPr/>
          <p:nvPr/>
        </p:nvSpPr>
        <p:spPr>
          <a:xfrm>
            <a:off x="7017970" y="4511852"/>
            <a:ext cx="1870710" cy="630164"/>
          </a:xfrm>
          <a:prstGeom prst="wedgeRoundRectCallout">
            <a:avLst>
              <a:gd name="adj1" fmla="val -74783"/>
              <a:gd name="adj2" fmla="val -20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Goal &lt;±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10% </a:t>
            </a:r>
          </a:p>
        </p:txBody>
      </p:sp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Cost Estimate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New beamline components: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New Dipole </a:t>
            </a:r>
            <a:r>
              <a:rPr lang="en-US" sz="2000" dirty="0" smtClean="0">
                <a:solidFill>
                  <a:prstClr val="black"/>
                </a:solidFill>
              </a:rPr>
              <a:t>Magnet and Hall Probe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2 Super Harps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Fast </a:t>
            </a:r>
            <a:r>
              <a:rPr lang="en-US" sz="2000" dirty="0" smtClean="0">
                <a:solidFill>
                  <a:prstClr val="black"/>
                </a:solidFill>
              </a:rPr>
              <a:t>Valve</a:t>
            </a:r>
            <a:endParaRPr lang="en-US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Summary of labor cost by group: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87470"/>
              </p:ext>
            </p:extLst>
          </p:nvPr>
        </p:nvGraphicFramePr>
        <p:xfrm>
          <a:off x="4152900" y="3235569"/>
          <a:ext cx="4800600" cy="29249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4650"/>
                <a:gridCol w="1885950"/>
              </a:tblGrid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Survey</a:t>
                      </a:r>
                      <a:r>
                        <a:rPr lang="en-US" sz="2000" baseline="0" dirty="0" smtClean="0"/>
                        <a:t> &amp;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</a:t>
                      </a:r>
                      <a:r>
                        <a:rPr lang="en-US" sz="2000" baseline="0" dirty="0" smtClean="0"/>
                        <a:t>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Magnet 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 wks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Software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EH&amp;Q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wks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9022"/>
              </p:ext>
            </p:extLst>
          </p:nvPr>
        </p:nvGraphicFramePr>
        <p:xfrm>
          <a:off x="152400" y="303472"/>
          <a:ext cx="8686800" cy="6052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192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</a:p>
                    <a:p>
                      <a:pPr algn="ctr"/>
                      <a:r>
                        <a:rPr lang="en-US" sz="1600" dirty="0" smtClean="0"/>
                        <a:t>Procurement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</a:t>
                      </a:r>
                      <a:endParaRPr lang="en-US" sz="16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Dipole Magnet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Dipole </a:t>
                      </a:r>
                      <a:r>
                        <a:rPr lang="en-US" sz="1000" dirty="0" smtClean="0"/>
                        <a:t>Magnet ($8,000)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Hall Probe  System ($10,000)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Mapping (1 week)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EESDC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 Alignment</a:t>
                      </a:r>
                      <a:r>
                        <a:rPr lang="en-US" sz="1000" baseline="0" dirty="0" smtClean="0"/>
                        <a:t> (2 days)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Beamline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Super Harps (20,000)</a:t>
                      </a:r>
                    </a:p>
                    <a:p>
                      <a:r>
                        <a:rPr lang="en-US" sz="1000" dirty="0" smtClean="0"/>
                        <a:t>Fast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Valve ($23,000)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Pipes + Pedestals ($20,000)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</a:t>
                      </a:r>
                      <a:r>
                        <a:rPr lang="en-US" sz="1000" baseline="0" dirty="0" smtClean="0"/>
                        <a:t> (6 weeks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Software (6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EES (6 weeks)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Radiator (cooled ladder,</a:t>
                      </a:r>
                    </a:p>
                    <a:p>
                      <a:r>
                        <a:rPr lang="en-US" sz="1000" dirty="0" smtClean="0"/>
                        <a:t>FSD)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0.02 and 0.10 mm</a:t>
                      </a:r>
                      <a:r>
                        <a:rPr lang="en-US" sz="1000" baseline="0" dirty="0" smtClean="0"/>
                        <a:t> Cu foils </a:t>
                      </a:r>
                      <a:r>
                        <a:rPr lang="en-US" sz="1000" dirty="0" smtClean="0"/>
                        <a:t>($2,000)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(2 days)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Sweep Dipole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 Dump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Cu 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Dump</a:t>
                      </a:r>
                      <a:r>
                        <a:rPr lang="en-US" sz="1000" baseline="0" dirty="0" smtClean="0"/>
                        <a:t> + Pipes </a:t>
                      </a:r>
                      <a:r>
                        <a:rPr lang="en-US" sz="1000" dirty="0" smtClean="0"/>
                        <a:t>($15,000)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(4</a:t>
                      </a:r>
                      <a:r>
                        <a:rPr lang="en-US" sz="1000" baseline="0" dirty="0" smtClean="0"/>
                        <a:t>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 Collimator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Pure Cu ($5,000)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Collimator + Stand </a:t>
                      </a:r>
                      <a:r>
                        <a:rPr lang="en-US" sz="1000" dirty="0" smtClean="0"/>
                        <a:t>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Photon</a:t>
                      </a:r>
                      <a:r>
                        <a:rPr lang="en-US" sz="1000" baseline="0" dirty="0" smtClean="0"/>
                        <a:t> Dump &amp; Stand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Al ($3,000)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Safety Review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4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Bubble</a:t>
                      </a:r>
                      <a:r>
                        <a:rPr lang="en-US" sz="1000" baseline="0" dirty="0" smtClean="0"/>
                        <a:t> Chamber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$76,000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$48,000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$80,000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</a:t>
                      </a:r>
                      <a:r>
                        <a:rPr lang="en-US" sz="1200" baseline="0" dirty="0" smtClean="0"/>
                        <a:t> G&amp;A (55.65%)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$42,300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$26,400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$42,500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 Stat &amp; Fringe (57.15%)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$45,700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smtClean="0"/>
                        <a:t>$118,300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$74,400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$168,200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30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4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T = 250˚C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P = 75 atm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503555"/>
            <a:ext cx="804672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8" y="574675"/>
            <a:ext cx="8229600" cy="614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0" y="503555"/>
            <a:ext cx="8046720" cy="621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38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9" y="752415"/>
            <a:ext cx="7077471" cy="587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752996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2089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356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357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677736"/>
          </a:xfrm>
        </p:spPr>
        <p:txBody>
          <a:bodyPr>
            <a:no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800" dirty="0"/>
          </a:p>
          <a:p>
            <a:pPr marL="57150" indent="0">
              <a:buNone/>
            </a:pPr>
            <a:endParaRPr lang="en-US" sz="28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0" indent="-5143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(Z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=2, Z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=6, A=3), </a:t>
            </a:r>
          </a:p>
          <a:p>
            <a:pPr marL="57150" indent="0">
              <a:buNone/>
            </a:pPr>
            <a:r>
              <a:rPr lang="en-US" sz="2400" dirty="0" smtClean="0"/>
              <a:t>and stellar T=200</a:t>
            </a:r>
            <a:r>
              <a:rPr lang="en-US" sz="2400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K:</a:t>
            </a: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Gamow Peak, E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300 keV, W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50 keV</a:t>
            </a:r>
          </a:p>
          <a:p>
            <a:pPr marL="457200" lvl="1" indent="0">
              <a:buNone/>
            </a:pPr>
            <a:r>
              <a:rPr lang="en-US" sz="1800" b="1" dirty="0" smtClean="0"/>
              <a:t>(in Center-of-Mass (CM) of </a:t>
            </a:r>
            <a:r>
              <a:rPr lang="en-US" sz="1800" b="1" dirty="0">
                <a:latin typeface="Symbol" panose="05050102010706020507" pitchFamily="18" charset="2"/>
              </a:rPr>
              <a:t>a</a:t>
            </a:r>
            <a:r>
              <a:rPr lang="en-US" sz="1800" b="1" dirty="0"/>
              <a:t> + </a:t>
            </a:r>
            <a:r>
              <a:rPr lang="en-US" sz="1800" b="1" baseline="30000" dirty="0"/>
              <a:t>12</a:t>
            </a:r>
            <a:r>
              <a:rPr lang="en-US" sz="1800" b="1" dirty="0"/>
              <a:t>C </a:t>
            </a:r>
            <a:r>
              <a:rPr lang="en-US" sz="1800" b="1" dirty="0" smtClean="0"/>
              <a:t> system)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</a:t>
            </a:r>
            <a:r>
              <a:rPr lang="en-US" sz="1800" dirty="0" smtClean="0"/>
              <a:t>Maxwell–Boltzmann</a:t>
            </a:r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2784581"/>
            <a:ext cx="4447309" cy="727903"/>
            <a:chOff x="4310742" y="3840921"/>
            <a:chExt cx="3871225" cy="727903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9420737"/>
                </p:ext>
              </p:extLst>
            </p:nvPr>
          </p:nvGraphicFramePr>
          <p:xfrm>
            <a:off x="4310742" y="3840921"/>
            <a:ext cx="3287032" cy="727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356" name="Equation" r:id="rId5" imgW="1422360" imgH="304560" progId="Equation.3">
                    <p:embed/>
                  </p:oleObj>
                </mc:Choice>
                <mc:Fallback>
                  <p:oleObj name="Equation" r:id="rId5" imgW="1422360" imgH="30456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0742" y="3840921"/>
                          <a:ext cx="3287032" cy="727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8950" y="3551238"/>
            <a:ext cx="4498687" cy="728662"/>
            <a:chOff x="4251206" y="3840482"/>
            <a:chExt cx="3930761" cy="728662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1202915"/>
                </p:ext>
              </p:extLst>
            </p:nvPr>
          </p:nvGraphicFramePr>
          <p:xfrm>
            <a:off x="4251206" y="3840482"/>
            <a:ext cx="3405306" cy="728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357" name="Equation" r:id="rId7" imgW="1473120" imgH="304560" progId="Equation.3">
                    <p:embed/>
                  </p:oleObj>
                </mc:Choice>
                <mc:Fallback>
                  <p:oleObj name="Equation" r:id="rId7" imgW="147312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1206" y="3840482"/>
                          <a:ext cx="3405306" cy="728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211927"/>
            <a:ext cx="3314698" cy="2247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19" y="4459826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103393"/>
              </p:ext>
            </p:extLst>
          </p:nvPr>
        </p:nvGraphicFramePr>
        <p:xfrm>
          <a:off x="243443" y="5509557"/>
          <a:ext cx="5373586" cy="1188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86793"/>
                <a:gridCol w="2686793"/>
              </a:tblGrid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Transition  → 0 (E1)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S</a:t>
                      </a:r>
                      <a:r>
                        <a:rPr lang="en-US" sz="2000" b="0" baseline="-25000" dirty="0" smtClean="0"/>
                        <a:t>E1</a:t>
                      </a:r>
                      <a:r>
                        <a:rPr lang="en-US" sz="2000" b="0" dirty="0" smtClean="0"/>
                        <a:t>(300)</a:t>
                      </a:r>
                      <a:r>
                        <a:rPr lang="en-US" sz="2000" b="0" baseline="0" dirty="0" smtClean="0"/>
                        <a:t> = </a:t>
                      </a:r>
                      <a:r>
                        <a:rPr lang="en-US" sz="2000" b="0" dirty="0" smtClean="0"/>
                        <a:t>1–</a:t>
                      </a:r>
                      <a:r>
                        <a:rPr lang="en-US" sz="2000" b="0" baseline="0" dirty="0" smtClean="0"/>
                        <a:t>288 keV b</a:t>
                      </a:r>
                      <a:endParaRPr lang="en-US" sz="2000" b="0" dirty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Transition  → 0 (E2)</a:t>
                      </a:r>
                      <a:endParaRPr lang="en-US" sz="2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</a:t>
                      </a:r>
                      <a:r>
                        <a:rPr lang="en-US" sz="2000" baseline="-25000" dirty="0" smtClean="0"/>
                        <a:t>E2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7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120 keV b</a:t>
                      </a:r>
                      <a:endParaRPr lang="en-US" sz="2000" b="0" dirty="0" smtClean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Total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S</a:t>
                      </a:r>
                      <a:r>
                        <a:rPr lang="en-US" sz="2000" baseline="-25000" dirty="0" err="1" smtClean="0"/>
                        <a:t>tot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40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430 keV b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91094" y="1045030"/>
            <a:ext cx="43740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/>
              <a:t>(E</a:t>
            </a:r>
            <a:r>
              <a:rPr lang="en-US" sz="2000" baseline="-25000" dirty="0" smtClean="0"/>
              <a:t>0</a:t>
            </a:r>
            <a:r>
              <a:rPr lang="en-US" sz="2000" dirty="0"/>
              <a:t>) is </a:t>
            </a:r>
            <a:r>
              <a:rPr lang="en-US" sz="2000" dirty="0" smtClean="0"/>
              <a:t>dominated by </a:t>
            </a:r>
            <a:r>
              <a:rPr lang="en-US" sz="2000" i="1" dirty="0" smtClean="0"/>
              <a:t>p</a:t>
            </a:r>
            <a:r>
              <a:rPr lang="en-US" sz="2000" dirty="0" smtClean="0"/>
              <a:t>–wave </a:t>
            </a:r>
            <a:r>
              <a:rPr lang="en-US" sz="2000" dirty="0"/>
              <a:t>(E1) and </a:t>
            </a:r>
            <a:r>
              <a:rPr lang="en-US" sz="2000" i="1" dirty="0" smtClean="0"/>
              <a:t>d</a:t>
            </a:r>
            <a:r>
              <a:rPr lang="en-US" sz="2000" dirty="0" smtClean="0"/>
              <a:t>–wave </a:t>
            </a:r>
            <a:r>
              <a:rPr lang="en-US" sz="2000" dirty="0"/>
              <a:t>(E2) </a:t>
            </a:r>
            <a:r>
              <a:rPr lang="en-US" sz="2000" dirty="0" smtClean="0"/>
              <a:t>radiative capture to </a:t>
            </a:r>
            <a:r>
              <a:rPr lang="en-US" sz="2000" dirty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=0</a:t>
            </a:r>
            <a:r>
              <a:rPr lang="en-US" sz="2000" baseline="30000" dirty="0"/>
              <a:t>+</a:t>
            </a:r>
            <a:r>
              <a:rPr lang="en-US" sz="2000" dirty="0"/>
              <a:t>) </a:t>
            </a:r>
            <a:r>
              <a:rPr lang="en-US" sz="2000" baseline="30000" dirty="0"/>
              <a:t>16</a:t>
            </a:r>
            <a:r>
              <a:rPr lang="en-US" sz="2000" dirty="0"/>
              <a:t>O ground </a:t>
            </a:r>
            <a:r>
              <a:rPr lang="en-US" sz="2000" dirty="0" smtClean="0"/>
              <a:t>state</a:t>
            </a: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Two </a:t>
            </a:r>
            <a:r>
              <a:rPr lang="en-US" sz="2000" dirty="0"/>
              <a:t>bound states, at 6.92 </a:t>
            </a:r>
            <a:r>
              <a:rPr lang="en-US" sz="2000" dirty="0" smtClean="0"/>
              <a:t>MeV 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) and </a:t>
            </a:r>
            <a:r>
              <a:rPr lang="en-US" sz="2000" dirty="0"/>
              <a:t>7.12 MeV </a:t>
            </a:r>
            <a:r>
              <a:rPr lang="en-US" sz="2000" dirty="0" smtClean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=1</a:t>
            </a:r>
            <a:r>
              <a:rPr lang="en-US" sz="2000" baseline="30000" dirty="0" smtClean="0"/>
              <a:t>–</a:t>
            </a:r>
            <a:r>
              <a:rPr lang="en-US" sz="2000" dirty="0" smtClean="0"/>
              <a:t>), with sub</a:t>
            </a:r>
            <a:r>
              <a:rPr lang="en-US" sz="2000" dirty="0"/>
              <a:t>–</a:t>
            </a:r>
            <a:r>
              <a:rPr lang="en-US" sz="2000" dirty="0" smtClean="0"/>
              <a:t>threshold </a:t>
            </a:r>
            <a:r>
              <a:rPr lang="en-US" sz="2000" dirty="0"/>
              <a:t>resonances at </a:t>
            </a:r>
            <a:r>
              <a:rPr lang="en-US" sz="2000" dirty="0" smtClean="0"/>
              <a:t>E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=-0.245 and -0.045 </a:t>
            </a:r>
            <a:r>
              <a:rPr lang="en-US" sz="2000" dirty="0"/>
              <a:t>M</a:t>
            </a:r>
            <a:r>
              <a:rPr lang="en-US" sz="2000" dirty="0" smtClean="0"/>
              <a:t>eV, provide most of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(E</a:t>
            </a:r>
            <a:r>
              <a:rPr lang="en-US" sz="2000" baseline="-25000" dirty="0"/>
              <a:t>0</a:t>
            </a:r>
            <a:r>
              <a:rPr lang="en-US" sz="20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Distinguish E1 and E2 by measuring 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 </a:t>
            </a:r>
            <a:r>
              <a:rPr lang="en-US" sz="2000" dirty="0"/>
              <a:t>a</a:t>
            </a:r>
            <a:r>
              <a:rPr lang="en-US" sz="2000" dirty="0" smtClean="0"/>
              <a:t>ngular distributions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790212" y="4702629"/>
            <a:ext cx="0" cy="1401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94468" y="4607626"/>
            <a:ext cx="0" cy="14962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80572" y="5415148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90212" y="5403273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E2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961902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Measurements: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 or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O)</a:t>
            </a:r>
            <a:r>
              <a:rPr lang="en-US" sz="2000" dirty="0" smtClean="0">
                <a:latin typeface="Symbol" pitchFamily="18" charset="2"/>
              </a:rPr>
              <a:t>g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dk1"/>
                </a:solidFill>
              </a:rPr>
              <a:t>Schürmann</a:t>
            </a:r>
            <a:r>
              <a:rPr lang="en-US" sz="2000" dirty="0" smtClean="0"/>
              <a:t>)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Measurements: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s, BR=0.12%)</a:t>
            </a:r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baseline="30000" dirty="0" smtClean="0"/>
              <a:t>16</a:t>
            </a:r>
            <a:r>
              <a:rPr lang="en-US" dirty="0" smtClean="0"/>
              <a:t>O* 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  <a:p>
            <a:pPr marL="1428750" lvl="2" indent="-514350">
              <a:buFont typeface="+mj-lt"/>
              <a:buAutoNum type="romanUcPeriod" startAt="2"/>
            </a:pPr>
            <a:r>
              <a:rPr lang="en-US" dirty="0" smtClean="0"/>
              <a:t>Elastic </a:t>
            </a:r>
            <a:r>
              <a:rPr lang="en-US" dirty="0" smtClean="0">
                <a:latin typeface="Symbol" panose="05050102010706020507" pitchFamily="18" charset="2"/>
              </a:rPr>
              <a:t>a </a:t>
            </a:r>
            <a:r>
              <a:rPr lang="en-US" dirty="0" smtClean="0"/>
              <a:t>– </a:t>
            </a:r>
            <a:r>
              <a:rPr lang="en-US" baseline="30000" dirty="0" smtClean="0"/>
              <a:t>12</a:t>
            </a:r>
            <a:r>
              <a:rPr lang="en-US" dirty="0" smtClean="0"/>
              <a:t>C scattering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414619"/>
              </p:ext>
            </p:extLst>
          </p:nvPr>
        </p:nvGraphicFramePr>
        <p:xfrm>
          <a:off x="3612989" y="2469518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 (?)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5124</TotalTime>
  <Words>3903</Words>
  <Application>Microsoft Office PowerPoint</Application>
  <PresentationFormat>On-screen Show (4:3)</PresentationFormat>
  <Paragraphs>1090</Paragraphs>
  <Slides>59</Slides>
  <Notes>59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2_JLabPresentation_4</vt:lpstr>
      <vt:lpstr>Equation</vt:lpstr>
      <vt:lpstr>Photo Editor Photo</vt:lpstr>
      <vt:lpstr>Measurement of 16O(g,a)12C with a Bubble Chamber and a Bremsstrahlung Beam at Jefferson Lab Injector</vt:lpstr>
      <vt:lpstr>PowerPoint Presentation</vt:lpstr>
      <vt:lpstr>Outline</vt:lpstr>
      <vt:lpstr>Relative Abundance of Elements by Weight</vt:lpstr>
      <vt:lpstr>Stellar Helium Burning</vt:lpstr>
      <vt:lpstr>The 12C(a,g)16O Reaction </vt:lpstr>
      <vt:lpstr>The Gamow Peak</vt:lpstr>
      <vt:lpstr> a+12C Reaction</vt:lpstr>
      <vt:lpstr>Heroic efforts in search of 12C(a,g)16O</vt:lpstr>
      <vt:lpstr>Astrophysical S-Factor 12C(a,g)16O</vt:lpstr>
      <vt:lpstr>PowerPoint Presentation</vt:lpstr>
      <vt:lpstr>Time Reversal Reaction</vt:lpstr>
      <vt:lpstr>New Approach: Reversal Reaction + Bubble Chamber</vt:lpstr>
      <vt:lpstr>The Bubble Chamber</vt:lpstr>
      <vt:lpstr>Bubble Growth and Quenching</vt:lpstr>
      <vt:lpstr>Bubble Chamber Principle</vt:lpstr>
      <vt:lpstr>Acoustic Signal Discrimination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Recent Work</vt:lpstr>
      <vt:lpstr>Superheated Targets</vt:lpstr>
      <vt:lpstr>Experimental Setup at JLab Injector</vt:lpstr>
      <vt:lpstr>PowerPoint Presentation</vt:lpstr>
      <vt:lpstr>Beamline</vt:lpstr>
      <vt:lpstr>Schematics</vt:lpstr>
      <vt:lpstr>Beam Requirements</vt:lpstr>
      <vt:lpstr>Measuring 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JLab Projected 12C(a,g)16O S-Factor </vt:lpstr>
      <vt:lpstr>Backgrounds</vt:lpstr>
      <vt:lpstr>PowerPoint Presentation</vt:lpstr>
      <vt:lpstr>Ion Energy Distributions </vt:lpstr>
      <vt:lpstr>Safety</vt:lpstr>
      <vt:lpstr>Summary and Outlook</vt:lpstr>
      <vt:lpstr>Backup Slides</vt:lpstr>
      <vt:lpstr>Cost Estimate</vt:lpstr>
      <vt:lpstr>PowerPoint Presentation</vt:lpstr>
      <vt:lpstr>CO2 Superheated Liquid?</vt:lpstr>
      <vt:lpstr>Water Superheated Liquid?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666</cp:revision>
  <cp:lastPrinted>2013-12-26T21:43:24Z</cp:lastPrinted>
  <dcterms:created xsi:type="dcterms:W3CDTF">2013-11-14T19:16:36Z</dcterms:created>
  <dcterms:modified xsi:type="dcterms:W3CDTF">2014-01-05T16:16:53Z</dcterms:modified>
</cp:coreProperties>
</file>