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1"/>
  </p:notesMasterIdLst>
  <p:handoutMasterIdLst>
    <p:handoutMasterId r:id="rId62"/>
  </p:handoutMasterIdLst>
  <p:sldIdLst>
    <p:sldId id="256" r:id="rId2"/>
    <p:sldId id="298" r:id="rId3"/>
    <p:sldId id="257" r:id="rId4"/>
    <p:sldId id="406" r:id="rId5"/>
    <p:sldId id="436" r:id="rId6"/>
    <p:sldId id="258" r:id="rId7"/>
    <p:sldId id="416" r:id="rId8"/>
    <p:sldId id="456" r:id="rId9"/>
    <p:sldId id="395" r:id="rId10"/>
    <p:sldId id="382" r:id="rId11"/>
    <p:sldId id="302" r:id="rId12"/>
    <p:sldId id="457" r:id="rId13"/>
    <p:sldId id="371" r:id="rId14"/>
    <p:sldId id="372" r:id="rId15"/>
    <p:sldId id="373" r:id="rId16"/>
    <p:sldId id="459" r:id="rId17"/>
    <p:sldId id="417" r:id="rId18"/>
    <p:sldId id="433" r:id="rId19"/>
    <p:sldId id="375" r:id="rId20"/>
    <p:sldId id="392" r:id="rId21"/>
    <p:sldId id="393" r:id="rId22"/>
    <p:sldId id="439" r:id="rId23"/>
    <p:sldId id="376" r:id="rId24"/>
    <p:sldId id="411" r:id="rId25"/>
    <p:sldId id="412" r:id="rId26"/>
    <p:sldId id="434" r:id="rId27"/>
    <p:sldId id="410" r:id="rId28"/>
    <p:sldId id="378" r:id="rId29"/>
    <p:sldId id="427" r:id="rId30"/>
    <p:sldId id="431" r:id="rId31"/>
    <p:sldId id="432" r:id="rId32"/>
    <p:sldId id="430" r:id="rId33"/>
    <p:sldId id="437" r:id="rId34"/>
    <p:sldId id="444" r:id="rId35"/>
    <p:sldId id="445" r:id="rId36"/>
    <p:sldId id="446" r:id="rId37"/>
    <p:sldId id="420" r:id="rId38"/>
    <p:sldId id="447" r:id="rId39"/>
    <p:sldId id="448" r:id="rId40"/>
    <p:sldId id="449" r:id="rId41"/>
    <p:sldId id="452" r:id="rId42"/>
    <p:sldId id="453" r:id="rId43"/>
    <p:sldId id="450" r:id="rId44"/>
    <p:sldId id="454" r:id="rId45"/>
    <p:sldId id="422" r:id="rId46"/>
    <p:sldId id="423" r:id="rId47"/>
    <p:sldId id="424" r:id="rId48"/>
    <p:sldId id="418" r:id="rId49"/>
    <p:sldId id="384" r:id="rId50"/>
    <p:sldId id="394" r:id="rId51"/>
    <p:sldId id="390" r:id="rId52"/>
    <p:sldId id="388" r:id="rId53"/>
    <p:sldId id="414" r:id="rId54"/>
    <p:sldId id="415" r:id="rId55"/>
    <p:sldId id="455" r:id="rId56"/>
    <p:sldId id="435" r:id="rId57"/>
    <p:sldId id="460" r:id="rId58"/>
    <p:sldId id="461" r:id="rId59"/>
    <p:sldId id="458" r:id="rId60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229"/>
    <a:srgbClr val="2F4D8E"/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3" autoAdjust="0"/>
    <p:restoredTop sz="88563" autoAdjust="0"/>
  </p:normalViewPr>
  <p:slideViewPr>
    <p:cSldViewPr snapToGrid="0" snapToObjects="1">
      <p:cViewPr>
        <p:scale>
          <a:sx n="80" d="100"/>
          <a:sy n="80" d="100"/>
        </p:scale>
        <p:origin x="-23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Hydrogen
</a:t>
                    </a:r>
                    <a:r>
                      <a:rPr lang="en-US" dirty="0" smtClean="0"/>
                      <a:t>73.9%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Helium
</a:t>
                    </a:r>
                    <a:r>
                      <a:rPr lang="en-US" dirty="0" smtClean="0"/>
                      <a:t>24.0%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</a:t>
                    </a:r>
                    <a:r>
                      <a:rPr lang="en-US" sz="1400" dirty="0" smtClean="0"/>
                      <a:t>1.0%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Carbon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0.5%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0.6%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Carbon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</c:v>
                </c:pt>
                <c:pt idx="1">
                  <c:v>23</c:v>
                </c:pt>
                <c:pt idx="2">
                  <c:v>1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4" Type="http://schemas.openxmlformats.org/officeDocument/2006/relationships/image" Target="../media/image9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7" Type="http://schemas.openxmlformats.org/officeDocument/2006/relationships/image" Target="../media/image81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917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1/17/2014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917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1/17/2014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2" tIns="46186" rIns="92372" bIns="461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2" tIns="46186" rIns="92372" bIns="461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do you think about the table shown in this slide? See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data on slide 44. How did he come up with this small error?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If </a:t>
            </a:r>
            <a:r>
              <a:rPr lang="en-US" baseline="0" dirty="0" smtClean="0"/>
              <a:t>we use linearly polarized gammas, </a:t>
            </a:r>
            <a:r>
              <a:rPr lang="en-US" baseline="0" dirty="0" smtClean="0"/>
              <a:t>we </a:t>
            </a:r>
            <a:r>
              <a:rPr lang="en-US" baseline="0" dirty="0" smtClean="0"/>
              <a:t>need also to measure the alpha-carbon angular distributions </a:t>
            </a:r>
            <a:r>
              <a:rPr lang="en-US" baseline="0" dirty="0" smtClean="0"/>
              <a:t>to separate E1 and E2  </a:t>
            </a:r>
            <a:r>
              <a:rPr lang="en-US" baseline="0" dirty="0" smtClean="0"/>
              <a:t>contributes.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What </a:t>
            </a:r>
            <a:r>
              <a:rPr lang="en-US" baseline="0" dirty="0" smtClean="0"/>
              <a:t>about right-handed or left-handed circularly polarized gammas? </a:t>
            </a:r>
            <a:r>
              <a:rPr lang="en-US" baseline="0" dirty="0" smtClean="0"/>
              <a:t>Circularly polarized light is a linear combination of linearly polarized light with a phase phi=90 deg. This is to say we cannot separate E1 and E2 with circularly polarized gammas.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 </a:t>
            </a:r>
            <a:r>
              <a:rPr lang="en-US" baseline="0" dirty="0" smtClean="0"/>
              <a:t>JLab Injector we can produce left-handed or right-handed gammas (our electron beam in linearly polarized).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To </a:t>
            </a:r>
            <a:r>
              <a:rPr lang="en-US" baseline="0" dirty="0" smtClean="0"/>
              <a:t>produce linear polarized gammas, we need to use a crystal radiator.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 See paper: Y. Xu et al. on the wiki.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Looking</a:t>
            </a:r>
            <a:r>
              <a:rPr lang="en-US" baseline="0" dirty="0" smtClean="0"/>
              <a:t> at the number of gammas we will have (slide 37), we will need to be insensitive to gamma-rays by at least 1 part in 10^15. </a:t>
            </a:r>
            <a:r>
              <a:rPr lang="en-US" baseline="0" dirty="0" smtClean="0"/>
              <a:t>I will keep using </a:t>
            </a:r>
            <a:r>
              <a:rPr lang="en-US" baseline="0" dirty="0" smtClean="0"/>
              <a:t>the factor </a:t>
            </a:r>
            <a:r>
              <a:rPr lang="en-US" baseline="0" dirty="0" smtClean="0"/>
              <a:t>of </a:t>
            </a:r>
            <a:r>
              <a:rPr lang="en-US" baseline="0" dirty="0" smtClean="0"/>
              <a:t>10^11?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superheat is changed by changing the pressure not the temperature.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That is writing </a:t>
            </a:r>
            <a:r>
              <a:rPr lang="en-US" baseline="0" dirty="0" smtClean="0"/>
              <a:t>on the </a:t>
            </a:r>
            <a:r>
              <a:rPr lang="en-US" baseline="0" dirty="0" smtClean="0"/>
              <a:t>glass.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Are</a:t>
            </a:r>
            <a:r>
              <a:rPr lang="en-US" baseline="0" dirty="0" smtClean="0"/>
              <a:t> we going to allow alphas to generate bubbles or only heavier ions? This may affect the acoustic discrimination, see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audio files are from</a:t>
            </a:r>
            <a:r>
              <a:rPr lang="en-US" baseline="0" dirty="0" smtClean="0"/>
              <a:t> </a:t>
            </a:r>
            <a:r>
              <a:rPr lang="en-US" dirty="0" smtClean="0"/>
              <a:t> http://www-coupp.fnal.gov/public/publications/publication.html</a:t>
            </a:r>
          </a:p>
          <a:p>
            <a:r>
              <a:rPr lang="en-US" baseline="0" dirty="0" smtClean="0"/>
              <a:t>Proton </a:t>
            </a:r>
            <a:r>
              <a:rPr lang="en-US" baseline="0" dirty="0" smtClean="0"/>
              <a:t>events,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,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), should be similar to alphas because it is about the energy loss per length in the target.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When </a:t>
            </a:r>
            <a:r>
              <a:rPr lang="en-US" baseline="0" dirty="0" smtClean="0"/>
              <a:t>we talk about neutrons, we only worry about elastic </a:t>
            </a:r>
            <a:r>
              <a:rPr lang="en-US" baseline="0" dirty="0" smtClean="0"/>
              <a:t>scattering. </a:t>
            </a:r>
            <a:r>
              <a:rPr lang="en-US" baseline="0" dirty="0" smtClean="0"/>
              <a:t>What about inelastic scattering or neutron absorption? </a:t>
            </a:r>
            <a:endParaRPr lang="en-US" baseline="0" dirty="0" smtClean="0"/>
          </a:p>
          <a:p>
            <a:r>
              <a:rPr lang="en-US" baseline="0" dirty="0" smtClean="0"/>
              <a:t>Neutron inelastic or capture radiative capture reactions are usually smaller than elastic scattering by orders of magnitude.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neutrons are fast, i.e., energy range of few MeV.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it possible to get the Thresholds calculated at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=9.7 MeV. Is possible to get the efficiency figure updated and remove the number on the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That is a </a:t>
            </a:r>
            <a:r>
              <a:rPr lang="en-US" baseline="0" dirty="0" smtClean="0"/>
              <a:t>wire in the background of the bubble photo on the </a:t>
            </a:r>
            <a:r>
              <a:rPr lang="en-US" baseline="0" dirty="0" smtClean="0"/>
              <a:t>left. It was a wire attached to a piezoelectric on</a:t>
            </a:r>
          </a:p>
          <a:p>
            <a:r>
              <a:rPr lang="en-US" baseline="0" dirty="0" smtClean="0"/>
              <a:t>the bottom of the glass for the acoustic signal.  If not this, it was just a thermocouple wire.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 simulate</a:t>
            </a:r>
            <a:r>
              <a:rPr lang="en-US" baseline="0" dirty="0" smtClean="0"/>
              <a:t> the Bremsstrahlung spectrum for HIGS beam using GEANT4</a:t>
            </a:r>
          </a:p>
          <a:p>
            <a:r>
              <a:rPr lang="en-US" baseline="0" dirty="0" smtClean="0"/>
              <a:t>If it is neutron background that we worry about at HIGS then we can the acoustic signal</a:t>
            </a:r>
            <a:r>
              <a:rPr lang="en-US" baseline="0" dirty="0" smtClean="0"/>
              <a:t>. At HIGS, we can get more than (</a:t>
            </a:r>
            <a:r>
              <a:rPr lang="en-US" baseline="0" dirty="0" err="1" smtClean="0"/>
              <a:t>g,n</a:t>
            </a:r>
            <a:r>
              <a:rPr lang="en-US" baseline="0" dirty="0" smtClean="0"/>
              <a:t>) produced by the bremsstrahlung.  All photo breakup reactions are possible because of the high energy bremsstrahlung.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</a:t>
            </a:r>
            <a:r>
              <a:rPr lang="en-US" baseline="0" dirty="0" smtClean="0"/>
              <a:t> the bubble in </a:t>
            </a:r>
            <a:r>
              <a:rPr lang="en-US" baseline="0" dirty="0" smtClean="0"/>
              <a:t>N2O </a:t>
            </a:r>
            <a:r>
              <a:rPr lang="en-US" baseline="0" dirty="0" smtClean="0"/>
              <a:t>rises? But not in C4F10</a:t>
            </a:r>
            <a:r>
              <a:rPr lang="en-US" baseline="0" dirty="0" smtClean="0"/>
              <a:t>. </a:t>
            </a:r>
            <a:r>
              <a:rPr lang="en-US" baseline="0" dirty="0" smtClean="0"/>
              <a:t>And why the liquid is cloudy for N2O? What was the buffer liquid</a:t>
            </a:r>
            <a:r>
              <a:rPr lang="en-US" baseline="0" dirty="0" smtClean="0"/>
              <a:t>?</a:t>
            </a:r>
          </a:p>
          <a:p>
            <a:r>
              <a:rPr lang="en-US" baseline="0" dirty="0" smtClean="0"/>
              <a:t>The bubble is far more buoyant in N2O than C4F10 and rises faster. The buffer liquid is water and we had water absorbed in the N2O, but not in C4F10.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 </a:t>
            </a:r>
            <a:r>
              <a:rPr lang="en-US" baseline="0" dirty="0" smtClean="0"/>
              <a:t>events have </a:t>
            </a:r>
            <a:r>
              <a:rPr lang="en-US" baseline="0" dirty="0" smtClean="0"/>
              <a:t>acoustic </a:t>
            </a:r>
            <a:r>
              <a:rPr lang="en-US" baseline="0" dirty="0" smtClean="0"/>
              <a:t>signal similar </a:t>
            </a:r>
            <a:r>
              <a:rPr lang="en-US" baseline="0" dirty="0" smtClean="0"/>
              <a:t>to (</a:t>
            </a:r>
            <a:r>
              <a:rPr lang="en-US" baseline="0" dirty="0" smtClean="0"/>
              <a:t>g,a).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need to add</a:t>
            </a:r>
            <a:r>
              <a:rPr lang="en-US" baseline="0" dirty="0" smtClean="0"/>
              <a:t> a better GEANT4 geometry figure.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Notes:</a:t>
            </a:r>
          </a:p>
          <a:p>
            <a:r>
              <a:rPr lang="en-US" baseline="0" dirty="0" smtClean="0"/>
              <a:t> 1-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at low energy is limited by 16O contamination of 12C beam.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Are</a:t>
            </a:r>
            <a:r>
              <a:rPr lang="en-US" baseline="0" dirty="0" smtClean="0"/>
              <a:t> these the correct T and P for N2O</a:t>
            </a:r>
            <a:r>
              <a:rPr lang="en-US" baseline="0" dirty="0" smtClean="0"/>
              <a:t>? The pressure is about correct, but we may go lower in temperature, say</a:t>
            </a:r>
          </a:p>
          <a:p>
            <a:r>
              <a:rPr lang="en-US" baseline="0" dirty="0" smtClean="0"/>
              <a:t>-10C or so.  This will depend on tests.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the schedule too aggressive? I need a realistic timeline.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Notes:</a:t>
            </a:r>
          </a:p>
          <a:p>
            <a:r>
              <a:rPr lang="en-US" dirty="0" smtClean="0"/>
              <a:t> 1- Simultaneous fusion of 3-alpha particles </a:t>
            </a:r>
            <a:r>
              <a:rPr lang="en-US" baseline="0" dirty="0" smtClean="0"/>
              <a:t>has </a:t>
            </a:r>
            <a:r>
              <a:rPr lang="en-US" baseline="0" dirty="0" smtClean="0"/>
              <a:t>very small probability, the process has to go through </a:t>
            </a:r>
            <a:r>
              <a:rPr lang="en-US" baseline="0" dirty="0" smtClean="0"/>
              <a:t>8Be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Accelerator</a:t>
            </a:r>
            <a:r>
              <a:rPr lang="en-US" baseline="0" dirty="0" smtClean="0"/>
              <a:t> is paying for magnet and Hall Probe System.</a:t>
            </a:r>
          </a:p>
          <a:p>
            <a:r>
              <a:rPr lang="en-US" baseline="0" dirty="0" smtClean="0"/>
              <a:t>Accelerator will pay for Fast Valve and its electronics.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17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What is the expected background from 3-alpha? I will need the 3-alpha cross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GANDI</a:t>
            </a:r>
            <a:r>
              <a:rPr lang="en-US" baseline="0" dirty="0" smtClean="0"/>
              <a:t> is written in German, the reference is on the wiki. Also I put the references to all previous experiments on the wiki.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31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wmf"/><Relationship Id="rId20" Type="http://schemas.openxmlformats.org/officeDocument/2006/relationships/image" Target="../media/image32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7.wmf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9.wmf"/><Relationship Id="rId5" Type="http://schemas.openxmlformats.org/officeDocument/2006/relationships/image" Target="../media/image40.png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2.jpeg"/><Relationship Id="rId9" Type="http://schemas.openxmlformats.org/officeDocument/2006/relationships/image" Target="../media/image38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microsoft.com/office/2007/relationships/media" Target="../media/media2.wav"/><Relationship Id="rId7" Type="http://schemas.openxmlformats.org/officeDocument/2006/relationships/image" Target="../media/image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audio" Target="../media/media2.wav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jlab.org/ciswiki/index.php/Bubble_Chamber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wm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62.jp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74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71.wmf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3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70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72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31.bin"/><Relationship Id="rId18" Type="http://schemas.openxmlformats.org/officeDocument/2006/relationships/image" Target="../media/image81.wmf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78.wmf"/><Relationship Id="rId17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0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2.bin"/><Relationship Id="rId10" Type="http://schemas.openxmlformats.org/officeDocument/2006/relationships/image" Target="../media/image77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79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13" Type="http://schemas.openxmlformats.org/officeDocument/2006/relationships/oleObject" Target="../embeddings/oleObject38.bin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8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7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2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84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8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9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9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3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49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9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48.bin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93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7.bin"/><Relationship Id="rId14" Type="http://schemas.openxmlformats.org/officeDocument/2006/relationships/image" Target="../media/image9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13" Type="http://schemas.openxmlformats.org/officeDocument/2006/relationships/oleObject" Target="../embeddings/oleObject54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9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6.wmf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98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100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gif"/><Relationship Id="rId4" Type="http://schemas.openxmlformats.org/officeDocument/2006/relationships/image" Target="../media/image107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gif"/><Relationship Id="rId5" Type="http://schemas.openxmlformats.org/officeDocument/2006/relationships/image" Target="../media/image110.gif"/><Relationship Id="rId4" Type="http://schemas.openxmlformats.org/officeDocument/2006/relationships/image" Target="../media/image109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gif"/><Relationship Id="rId4" Type="http://schemas.openxmlformats.org/officeDocument/2006/relationships/image" Target="../media/image112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jp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gif"/><Relationship Id="rId5" Type="http://schemas.openxmlformats.org/officeDocument/2006/relationships/image" Target="../media/image116.gif"/><Relationship Id="rId4" Type="http://schemas.openxmlformats.org/officeDocument/2006/relationships/image" Target="../media/image115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9.gif"/><Relationship Id="rId4" Type="http://schemas.openxmlformats.org/officeDocument/2006/relationships/image" Target="../media/image2.jpeg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002060"/>
                </a:solidFill>
              </a:rPr>
              <a:t>16</a:t>
            </a:r>
            <a:r>
              <a:rPr lang="en-US" sz="2800" dirty="0" smtClean="0">
                <a:solidFill>
                  <a:srgbClr val="002060"/>
                </a:solidFill>
              </a:rPr>
              <a:t>O(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800" dirty="0" smtClean="0">
                <a:solidFill>
                  <a:srgbClr val="002060"/>
                </a:solidFill>
              </a:rPr>
              <a:t>,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002060"/>
                </a:solidFill>
              </a:rPr>
              <a:t>)</a:t>
            </a:r>
            <a:r>
              <a:rPr lang="en-US" sz="2800" baseline="30000" dirty="0" smtClean="0">
                <a:solidFill>
                  <a:srgbClr val="002060"/>
                </a:solidFill>
              </a:rPr>
              <a:t>12</a:t>
            </a:r>
            <a:r>
              <a:rPr lang="en-US" sz="2800" dirty="0" smtClean="0">
                <a:solidFill>
                  <a:srgbClr val="002060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 </a:t>
            </a:r>
            <a:r>
              <a:rPr lang="en-US" sz="2800" dirty="0">
                <a:solidFill>
                  <a:srgbClr val="2F4D8E"/>
                </a:solidFill>
              </a:rPr>
              <a:t>with a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a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0"/>
            <a:ext cx="4511175" cy="107967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January 23, 2014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025323"/>
            <a:ext cx="3790949" cy="224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488"/>
            <a:ext cx="8229600" cy="710665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1952232"/>
            <a:ext cx="3790949" cy="22479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622335"/>
              </p:ext>
            </p:extLst>
          </p:nvPr>
        </p:nvGraphicFramePr>
        <p:xfrm>
          <a:off x="340117" y="2149434"/>
          <a:ext cx="3880275" cy="74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0" name="Equation" r:id="rId7" imgW="1231560" imgH="241200" progId="Equation.3">
                  <p:embed/>
                </p:oleObj>
              </mc:Choice>
              <mc:Fallback>
                <p:oleObj name="Equation" r:id="rId7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7" y="2149434"/>
                        <a:ext cx="3880275" cy="74958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12503"/>
              </p:ext>
            </p:extLst>
          </p:nvPr>
        </p:nvGraphicFramePr>
        <p:xfrm>
          <a:off x="340118" y="3098969"/>
          <a:ext cx="2523585" cy="80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1" name="Equation" r:id="rId9" imgW="1447560" imgH="495000" progId="Equation.3">
                  <p:embed/>
                </p:oleObj>
              </mc:Choice>
              <mc:Fallback>
                <p:oleObj name="Equation" r:id="rId9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8" y="3098969"/>
                        <a:ext cx="2523585" cy="8040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2515120" y="5994437"/>
            <a:ext cx="3410547" cy="799415"/>
          </a:xfrm>
          <a:prstGeom prst="wedgeRoundRectCallout">
            <a:avLst>
              <a:gd name="adj1" fmla="val 58038"/>
              <a:gd name="adj2" fmla="val -577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prstClr val="black"/>
                </a:solidFill>
              </a:rPr>
              <a:t>R-</a:t>
            </a:r>
            <a:r>
              <a:rPr lang="en-US" u="sng" dirty="0">
                <a:solidFill>
                  <a:prstClr val="black"/>
                </a:solidFill>
              </a:rPr>
              <a:t>m</a:t>
            </a:r>
            <a:r>
              <a:rPr lang="en-US" u="sng" dirty="0" smtClean="0">
                <a:solidFill>
                  <a:prstClr val="black"/>
                </a:solidFill>
              </a:rPr>
              <a:t>atrix Extrapolation</a:t>
            </a:r>
            <a:r>
              <a:rPr lang="en-US" dirty="0" smtClean="0">
                <a:solidFill>
                  <a:prstClr val="black"/>
                </a:solidFill>
              </a:rPr>
              <a:t> to 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59" y="1143549"/>
            <a:ext cx="9041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Define </a:t>
            </a:r>
            <a:r>
              <a:rPr lang="en-US" sz="2400" i="1" dirty="0" smtClean="0"/>
              <a:t>S-Factor</a:t>
            </a:r>
            <a:r>
              <a:rPr lang="en-US" sz="2400" dirty="0" smtClean="0"/>
              <a:t> to remove both 1/E dependence of nuclear cross sections and Coulomb barrier transmission probability: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028834"/>
              </p:ext>
            </p:extLst>
          </p:nvPr>
        </p:nvGraphicFramePr>
        <p:xfrm>
          <a:off x="340118" y="4252516"/>
          <a:ext cx="3499611" cy="1097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08317"/>
                <a:gridCol w="1591294"/>
              </a:tblGrid>
              <a:tr h="296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Author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S(300)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(keV b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Hammer (2005)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162±39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Kunz (2001)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165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±50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218248"/>
            <a:ext cx="8229600" cy="5550119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)B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 smtClean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) </a:t>
            </a:r>
            <a:r>
              <a:rPr lang="en-US" sz="2400" dirty="0">
                <a:cs typeface="Arial" pitchFamily="34" charset="0"/>
              </a:rPr>
              <a:t>is over </a:t>
            </a:r>
            <a:r>
              <a:rPr lang="en-US" sz="2400" u="sng" dirty="0">
                <a:cs typeface="Arial" pitchFamily="34" charset="0"/>
              </a:rPr>
              <a:t>two </a:t>
            </a:r>
            <a:r>
              <a:rPr lang="en-US" sz="2400" u="sng" dirty="0" smtClean="0">
                <a:cs typeface="Arial" pitchFamily="34" charset="0"/>
              </a:rPr>
              <a:t>orders</a:t>
            </a:r>
            <a:r>
              <a:rPr lang="en-US" sz="2400" dirty="0" smtClean="0">
                <a:cs typeface="Arial" pitchFamily="34" charset="0"/>
              </a:rPr>
              <a:t> of </a:t>
            </a:r>
            <a:r>
              <a:rPr lang="en-US" sz="2400" dirty="0">
                <a:cs typeface="Arial" pitchFamily="34" charset="0"/>
              </a:rPr>
              <a:t>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l-GR" sz="2400" dirty="0" smtClean="0">
                <a:cs typeface="Arial" pitchFamily="34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422638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0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617410"/>
              </p:ext>
            </p:extLst>
          </p:nvPr>
        </p:nvGraphicFramePr>
        <p:xfrm>
          <a:off x="5846763" y="2679865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1" name="Equation" r:id="rId7" imgW="1282680" imgH="241200" progId="Equation.3">
                  <p:embed/>
                </p:oleObj>
              </mc:Choice>
              <mc:Fallback>
                <p:oleObj name="Equation" r:id="rId7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6763" y="2679865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867685"/>
              </p:ext>
            </p:extLst>
          </p:nvPr>
        </p:nvGraphicFramePr>
        <p:xfrm>
          <a:off x="328613" y="3442224"/>
          <a:ext cx="115093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2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3442224"/>
                        <a:ext cx="115093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996361"/>
              </p:ext>
            </p:extLst>
          </p:nvPr>
        </p:nvGraphicFramePr>
        <p:xfrm>
          <a:off x="3890097" y="4883396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3" name="Equation" r:id="rId11" imgW="2171520" imgH="469800" progId="Equation.3">
                  <p:embed/>
                </p:oleObj>
              </mc:Choice>
              <mc:Fallback>
                <p:oleObj name="Equation" r:id="rId11" imgW="217152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097" y="4883396"/>
                        <a:ext cx="4578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634298"/>
              </p:ext>
            </p:extLst>
          </p:nvPr>
        </p:nvGraphicFramePr>
        <p:xfrm>
          <a:off x="328613" y="4008438"/>
          <a:ext cx="30972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4" name="Equation" r:id="rId13" imgW="1879560" imgH="304560" progId="Equation.3">
                  <p:embed/>
                </p:oleObj>
              </mc:Choice>
              <mc:Fallback>
                <p:oleObj name="Equation" r:id="rId13" imgW="1879560" imgH="304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4008438"/>
                        <a:ext cx="3097212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28682" y="2449513"/>
            <a:ext cx="4600462" cy="838200"/>
            <a:chOff x="2728913" y="2449513"/>
            <a:chExt cx="4600462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900456"/>
                </p:ext>
              </p:extLst>
            </p:nvPr>
          </p:nvGraphicFramePr>
          <p:xfrm>
            <a:off x="2728913" y="2449513"/>
            <a:ext cx="3805237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435" name="Equation" r:id="rId15" imgW="2019240" imgH="444240" progId="Equation.3">
                    <p:embed/>
                  </p:oleObj>
                </mc:Choice>
                <mc:Fallback>
                  <p:oleObj name="Equation" r:id="rId15" imgW="2019240" imgH="4442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8913" y="2449513"/>
                          <a:ext cx="3805237" cy="838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6553200" y="2646218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25975" y="3602972"/>
            <a:ext cx="4318733" cy="505478"/>
            <a:chOff x="4571155" y="4308475"/>
            <a:chExt cx="4318733" cy="505478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0939409"/>
                </p:ext>
              </p:extLst>
            </p:nvPr>
          </p:nvGraphicFramePr>
          <p:xfrm>
            <a:off x="4571155" y="4309128"/>
            <a:ext cx="3627438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436" name="Equation" r:id="rId17" imgW="1638000" imgH="228600" progId="Equation.3">
                    <p:embed/>
                  </p:oleObj>
                </mc:Choice>
                <mc:Fallback>
                  <p:oleObj name="Equation" r:id="rId17" imgW="1638000" imgH="2286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1155" y="4309128"/>
                          <a:ext cx="3627438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8113713" y="4308475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457200" y="403759"/>
            <a:ext cx="8229600" cy="767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Reciprocity Relation:</a:t>
            </a:r>
            <a:r>
              <a:rPr lang="en-US" sz="3600" dirty="0">
                <a:latin typeface="Symbol" panose="05050102010706020507" pitchFamily="18" charset="2"/>
                <a:cs typeface="Arial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(g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 and 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3600" cap="small" dirty="0" smtClean="0">
                <a:solidFill>
                  <a:srgbClr val="002060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002060"/>
              </a:solidFill>
              <a:latin typeface="Minion Pro"/>
              <a:cs typeface="Minion Pro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183285"/>
              </p:ext>
            </p:extLst>
          </p:nvPr>
        </p:nvGraphicFramePr>
        <p:xfrm>
          <a:off x="307641" y="5036456"/>
          <a:ext cx="2343818" cy="643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7" name="Equation" r:id="rId19" imgW="876240" imgH="241200" progId="Equation.3">
                  <p:embed/>
                </p:oleObj>
              </mc:Choice>
              <mc:Fallback>
                <p:oleObj name="Equation" r:id="rId19" imgW="876240" imgH="241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641" y="5036456"/>
                        <a:ext cx="2343818" cy="643906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384"/>
            <a:ext cx="8229600" cy="688769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843" y="3271649"/>
            <a:ext cx="454914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289999" y="1203946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12</a:t>
              </a:r>
              <a:r>
                <a:rPr lang="en-US" sz="2400" dirty="0" smtClean="0">
                  <a:solidFill>
                    <a:prstClr val="black"/>
                  </a:solidFill>
                </a:rPr>
                <a:t>C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400" dirty="0" smtClean="0">
                  <a:solidFill>
                    <a:prstClr val="black"/>
                  </a:solidFill>
                </a:rPr>
                <a:t>O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412189" y="1270542"/>
            <a:ext cx="5586969" cy="193899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Bubble Chamber experiment measures total </a:t>
            </a:r>
            <a:r>
              <a:rPr lang="en-US" sz="2400" dirty="0"/>
              <a:t>c</a:t>
            </a:r>
            <a:r>
              <a:rPr lang="en-US" sz="2400" dirty="0" smtClean="0"/>
              <a:t>ross </a:t>
            </a:r>
            <a:r>
              <a:rPr lang="en-US" sz="2400" dirty="0"/>
              <a:t>s</a:t>
            </a:r>
            <a:r>
              <a:rPr lang="en-US" sz="2400" dirty="0" smtClean="0"/>
              <a:t>ection, E1 + E2.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We can separate E1 and E2 if we use linearly polarized </a:t>
            </a:r>
            <a:r>
              <a:rPr lang="en-US" sz="2400" dirty="0" smtClean="0">
                <a:latin typeface="Symbol" panose="05050102010706020507" pitchFamily="18" charset="2"/>
              </a:rPr>
              <a:t>g </a:t>
            </a:r>
            <a:r>
              <a:rPr lang="en-US" sz="2400" dirty="0" smtClean="0"/>
              <a:t>but cannot measure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and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angular distribution</a:t>
            </a:r>
            <a:endParaRPr lang="en-US" sz="2400" dirty="0">
              <a:latin typeface="Symbol" panose="05050102010706020507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50" y="3678840"/>
            <a:ext cx="3748308" cy="2782702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423241" y="6071889"/>
            <a:ext cx="2488280" cy="645427"/>
          </a:xfrm>
          <a:prstGeom prst="wedgeRoundRectCallout">
            <a:avLst>
              <a:gd name="adj1" fmla="val -3257"/>
              <a:gd name="adj2" fmla="val -1344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</p:spTree>
    <p:extLst>
      <p:ext uri="{BB962C8B-B14F-4D97-AF65-F5344CB8AC3E}">
        <p14:creationId xmlns:p14="http://schemas.microsoft.com/office/powerpoint/2010/main" val="2053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Reversal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4634836" y="1441695"/>
            <a:ext cx="4419600" cy="1028700"/>
            <a:chOff x="336" y="221"/>
            <a:chExt cx="2784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432" y="341"/>
              <a:ext cx="2688" cy="528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6" y="234"/>
              <a:ext cx="576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2" y="225"/>
              <a:ext cx="496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160309" y="2688617"/>
            <a:ext cx="3894127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HIGS </a:t>
            </a:r>
            <a:r>
              <a:rPr lang="en-US" sz="2400" dirty="0" smtClean="0">
                <a:solidFill>
                  <a:srgbClr val="303030"/>
                </a:solidFill>
                <a:latin typeface="Calibri"/>
              </a:rPr>
              <a:t>≈ 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</a:t>
            </a:r>
            <a:r>
              <a:rPr lang="en-US" sz="2400" baseline="30000" dirty="0" smtClean="0"/>
              <a:t>–</a:t>
            </a:r>
            <a:r>
              <a:rPr lang="en-US" sz="2400" baseline="30000" dirty="0" smtClean="0">
                <a:latin typeface="Calibri" charset="0"/>
              </a:rPr>
              <a:t>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Bremsstrahlung at 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  JLab </a:t>
            </a: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≈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10</a:t>
            </a:r>
            <a:r>
              <a:rPr lang="en-US" sz="2400" baseline="30000" dirty="0" smtClean="0">
                <a:solidFill>
                  <a:schemeClr val="tx1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44484" y="1753577"/>
            <a:ext cx="503315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Extra gain (factor of 100) by measuring time reversal reaction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Target density up to 10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4</a:t>
            </a:r>
            <a:r>
              <a:rPr lang="en-US" sz="2000" baseline="30000" dirty="0" smtClean="0">
                <a:ea typeface="ＭＳ Ｐゴシック" charset="-128"/>
                <a:cs typeface="Arial" charset="0"/>
              </a:rPr>
              <a:t> 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higher than conventional targets. </a:t>
            </a:r>
            <a:r>
              <a:rPr lang="en-US" sz="2000" dirty="0"/>
              <a:t>Number 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3.5 10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</a:t>
            </a:r>
            <a:r>
              <a:rPr lang="en-US" sz="2000" dirty="0" smtClean="0"/>
              <a:t>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(3.0 cm cell)</a:t>
            </a: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Measures </a:t>
            </a:r>
            <a:r>
              <a:rPr lang="en-US" sz="2000" dirty="0" err="1" smtClean="0">
                <a:latin typeface="Symbol" panose="05050102010706020507" pitchFamily="18" charset="2"/>
                <a:ea typeface="ＭＳ Ｐゴシック" charset="-128"/>
                <a:cs typeface="Arial" charset="0"/>
              </a:rPr>
              <a:t>s</a:t>
            </a:r>
            <a:r>
              <a:rPr lang="en-US" sz="2000" baseline="-25000" dirty="0" err="1" smtClean="0">
                <a:ea typeface="ＭＳ Ｐゴシック" charset="-128"/>
                <a:cs typeface="Arial" charset="0"/>
              </a:rPr>
              <a:t>tot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 (or </a:t>
            </a:r>
            <a:r>
              <a:rPr lang="en-US" sz="2000" dirty="0" err="1" smtClean="0">
                <a:ea typeface="ＭＳ Ｐゴシック" charset="-128"/>
                <a:cs typeface="Arial" charset="0"/>
              </a:rPr>
              <a:t>S</a:t>
            </a:r>
            <a:r>
              <a:rPr lang="en-US" sz="2000" baseline="-25000" dirty="0" err="1" smtClean="0">
                <a:ea typeface="ＭＳ Ｐゴシック" charset="-128"/>
                <a:cs typeface="Arial" charset="0"/>
              </a:rPr>
              <a:t>tot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)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Solid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Angle and Detector Efficiency = 100%</a:t>
            </a:r>
          </a:p>
          <a:p>
            <a:pPr eaLnBrk="1" hangingPunct="1"/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Electromagnetic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debris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(electrons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and gammas, or positrons)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do NOT trigger nucleation (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detector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is insensitive to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-rays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by at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least 1 part in 10</a:t>
            </a:r>
            <a:r>
              <a:rPr lang="en-US" sz="2000" baseline="30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11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).  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-5442" y="1033152"/>
            <a:ext cx="9149442" cy="5824848"/>
          </a:xfrm>
        </p:spPr>
        <p:txBody>
          <a:bodyPr>
            <a:noAutofit/>
          </a:bodyPr>
          <a:lstStyle/>
          <a:p>
            <a:r>
              <a:rPr lang="en-US" sz="2000" dirty="0" smtClean="0"/>
              <a:t>Donald Glaser won </a:t>
            </a:r>
            <a:r>
              <a:rPr lang="en-US" sz="2000" dirty="0"/>
              <a:t>Nobel </a:t>
            </a:r>
            <a:r>
              <a:rPr lang="en-US" sz="2000" dirty="0" smtClean="0"/>
              <a:t>Prize for </a:t>
            </a:r>
            <a:r>
              <a:rPr lang="en-US" sz="2000" dirty="0"/>
              <a:t>inventing chamber to detect </a:t>
            </a:r>
            <a:r>
              <a:rPr lang="en-US" sz="2000" dirty="0" smtClean="0"/>
              <a:t>particles (1960)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Now being used in Dark </a:t>
            </a:r>
            <a:r>
              <a:rPr lang="en-US" sz="2000" dirty="0"/>
              <a:t>Matter </a:t>
            </a:r>
            <a:r>
              <a:rPr lang="en-US" sz="2000" dirty="0" smtClean="0"/>
              <a:t>Search Experiments: COUPP, PICASSO, SIMPLE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Superheat Preparation: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L</a:t>
            </a:r>
            <a:r>
              <a:rPr lang="en-US" sz="1400" dirty="0" smtClean="0"/>
              <a:t>iquid </a:t>
            </a:r>
            <a:r>
              <a:rPr lang="en-US" sz="1400" dirty="0"/>
              <a:t>is pressurized at ambient </a:t>
            </a:r>
            <a:r>
              <a:rPr lang="en-US" sz="1400" dirty="0" smtClean="0"/>
              <a:t>temperature </a:t>
            </a:r>
            <a:r>
              <a:rPr lang="en-US" sz="1400" dirty="0"/>
              <a:t>(1 to 2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T</a:t>
            </a:r>
            <a:r>
              <a:rPr lang="en-US" sz="1400" dirty="0" smtClean="0"/>
              <a:t>hen pressure </a:t>
            </a:r>
            <a:r>
              <a:rPr lang="en-US" sz="1400" dirty="0"/>
              <a:t>is </a:t>
            </a:r>
            <a:r>
              <a:rPr lang="en-US" sz="1400" dirty="0" smtClean="0"/>
              <a:t>kept constant </a:t>
            </a:r>
            <a:r>
              <a:rPr lang="en-US" sz="1400" dirty="0"/>
              <a:t>while </a:t>
            </a:r>
            <a:r>
              <a:rPr lang="en-US" sz="1400" dirty="0" smtClean="0"/>
              <a:t>temperature  is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</a:t>
            </a:r>
            <a:r>
              <a:rPr lang="en-US" sz="1400" dirty="0"/>
              <a:t>increased to above </a:t>
            </a:r>
            <a:r>
              <a:rPr lang="en-US" sz="1400" dirty="0" smtClean="0"/>
              <a:t>boiling </a:t>
            </a:r>
            <a:r>
              <a:rPr lang="en-US" sz="1400" dirty="0"/>
              <a:t>point (2 to 3</a:t>
            </a:r>
            <a:r>
              <a:rPr lang="en-US" sz="1400" dirty="0" smtClean="0"/>
              <a:t>)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F</a:t>
            </a:r>
            <a:r>
              <a:rPr lang="en-US" sz="1400" dirty="0" smtClean="0"/>
              <a:t>inally pressure </a:t>
            </a:r>
            <a:r>
              <a:rPr lang="en-US" sz="1400" dirty="0"/>
              <a:t>is slowly released while </a:t>
            </a:r>
            <a:r>
              <a:rPr lang="en-US" sz="1400" dirty="0" smtClean="0"/>
              <a:t>keeping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temperature </a:t>
            </a:r>
            <a:r>
              <a:rPr lang="en-US" sz="1400" dirty="0"/>
              <a:t>constant (3 to 4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At </a:t>
            </a:r>
            <a:r>
              <a:rPr lang="en-US" sz="1400" dirty="0" smtClean="0"/>
              <a:t>this point (4), water is still liquid but </a:t>
            </a:r>
            <a:r>
              <a:rPr lang="en-US" sz="1400" dirty="0"/>
              <a:t>now </a:t>
            </a:r>
            <a:r>
              <a:rPr lang="en-US" sz="1400" dirty="0" smtClean="0"/>
              <a:t>superheated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Bubble Formation: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Particle energy loss will induce vaporization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Resultant vapor bubble is observable either </a:t>
            </a:r>
            <a:r>
              <a:rPr lang="en-US" sz="1400" b="1" dirty="0" smtClean="0"/>
              <a:t>visibly</a:t>
            </a:r>
            <a:r>
              <a:rPr lang="en-US" sz="1400" dirty="0" smtClean="0"/>
              <a:t> or </a:t>
            </a:r>
            <a:r>
              <a:rPr lang="en-US" sz="1400" b="1" dirty="0" smtClean="0"/>
              <a:t>audibly</a:t>
            </a:r>
            <a:r>
              <a:rPr lang="en-US" sz="1400" dirty="0" smtClean="0"/>
              <a:t> 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Bubble </a:t>
            </a:r>
            <a:r>
              <a:rPr lang="en-US" sz="1400" dirty="0"/>
              <a:t>growth </a:t>
            </a:r>
            <a:r>
              <a:rPr lang="en-US" sz="1400" dirty="0" smtClean="0"/>
              <a:t>is captured by a camera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P</a:t>
            </a:r>
            <a:r>
              <a:rPr lang="en-US" sz="1400" dirty="0" smtClean="0"/>
              <a:t>ressure  is increased (4 </a:t>
            </a:r>
            <a:r>
              <a:rPr lang="en-US" sz="1400" dirty="0"/>
              <a:t>to 3</a:t>
            </a:r>
            <a:r>
              <a:rPr lang="en-US" sz="1400" dirty="0" smtClean="0"/>
              <a:t>) to quench bubble. It takes  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about few seconds for  </a:t>
            </a:r>
            <a:r>
              <a:rPr lang="en-US" sz="1400" dirty="0"/>
              <a:t>liquid to return to a stable </a:t>
            </a:r>
            <a:r>
              <a:rPr lang="en-US" sz="1400" dirty="0" smtClean="0"/>
              <a:t>state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Superheat is restored </a:t>
            </a:r>
            <a:r>
              <a:rPr lang="en-US" sz="1400" dirty="0"/>
              <a:t>by releasing </a:t>
            </a:r>
            <a:r>
              <a:rPr lang="en-US" sz="1400" dirty="0" smtClean="0"/>
              <a:t> pressure </a:t>
            </a:r>
            <a:r>
              <a:rPr lang="en-US" sz="1400" dirty="0"/>
              <a:t>again (3 </a:t>
            </a:r>
            <a:r>
              <a:rPr lang="en-US" sz="1400" dirty="0" smtClean="0"/>
              <a:t>to </a:t>
            </a:r>
            <a:r>
              <a:rPr lang="en-US" sz="1400" dirty="0"/>
              <a:t>4</a:t>
            </a:r>
            <a:r>
              <a:rPr lang="en-US" sz="1400" dirty="0" smtClean="0"/>
              <a:t>), and cycle </a:t>
            </a:r>
            <a:r>
              <a:rPr lang="en-US" sz="1400" dirty="0"/>
              <a:t>is repeated for each </a:t>
            </a:r>
            <a:r>
              <a:rPr lang="en-US" sz="1400" dirty="0" smtClean="0"/>
              <a:t>bubble event </a:t>
            </a:r>
            <a:endParaRPr lang="en-US" sz="1400" dirty="0"/>
          </a:p>
        </p:txBody>
      </p:sp>
      <p:pic>
        <p:nvPicPr>
          <p:cNvPr id="13" name="Picture 12" descr="waterDiagramPath.ai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93601" y="2192636"/>
            <a:ext cx="3950399" cy="30525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66973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5626" y="2007274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 rot="5400000">
            <a:off x="7281656" y="384574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Left-Right Arrow 14"/>
          <p:cNvSpPr/>
          <p:nvPr/>
        </p:nvSpPr>
        <p:spPr bwMode="auto">
          <a:xfrm rot="5400000">
            <a:off x="7224506" y="213548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1036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36" y="1601460"/>
            <a:ext cx="7315215" cy="4754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15762" y="1013727"/>
            <a:ext cx="4135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cs typeface="Symbol" charset="2"/>
              </a:rPr>
              <a:t>Fast Digital Camera:</a:t>
            </a:r>
            <a:r>
              <a:rPr lang="en-US" sz="2400" dirty="0" smtClean="0">
                <a:latin typeface="Symbol" charset="2"/>
                <a:cs typeface="Symbol" charset="2"/>
              </a:rPr>
              <a:t>  D</a:t>
            </a:r>
            <a:r>
              <a:rPr lang="en-US" sz="2400" dirty="0" smtClean="0"/>
              <a:t>t = 10 ms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7199" y="975939"/>
            <a:ext cx="3285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19</a:t>
            </a:r>
            <a:r>
              <a:rPr lang="en-US" sz="2400" dirty="0" smtClean="0"/>
              <a:t>F(</a:t>
            </a:r>
            <a:r>
              <a:rPr lang="en-US" sz="2400" dirty="0" smtClean="0">
                <a:latin typeface="Symbol" charset="2"/>
                <a:cs typeface="Symbol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N event in C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F</a:t>
            </a:r>
            <a:r>
              <a:rPr lang="en-US" sz="2400" baseline="-25000" dirty="0" smtClean="0"/>
              <a:t>10</a:t>
            </a:r>
            <a:endParaRPr lang="en-US" sz="2400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4082" y="6454281"/>
            <a:ext cx="1371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54160" y="6447146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214947"/>
            <a:ext cx="463073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dirty="0"/>
              <a:t>Only </a:t>
            </a:r>
            <a:r>
              <a:rPr lang="en-US" sz="2000" dirty="0" smtClean="0"/>
              <a:t>bubbles with </a:t>
            </a:r>
            <a:r>
              <a:rPr lang="en-US" sz="2000" dirty="0"/>
              <a:t>r &gt; </a:t>
            </a:r>
            <a:r>
              <a:rPr lang="en-US" sz="2000" dirty="0" err="1" smtClean="0"/>
              <a:t>R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</a:t>
            </a:r>
            <a:r>
              <a:rPr lang="en-US" sz="2000" dirty="0"/>
              <a:t>grow </a:t>
            </a:r>
            <a:r>
              <a:rPr lang="en-US" sz="2000" dirty="0" smtClean="0"/>
              <a:t>to be macroscopic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lvl="1"/>
            <a:r>
              <a:rPr lang="en-US" sz="2000" i="1" dirty="0" smtClean="0"/>
              <a:t>	s</a:t>
            </a:r>
            <a:r>
              <a:rPr lang="en-US" sz="2000" dirty="0" smtClean="0"/>
              <a:t>: Surface tension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marL="514350" indent="-514350">
              <a:buFont typeface="+mj-lt"/>
              <a:buAutoNum type="romanUcPeriod"/>
            </a:pPr>
            <a:r>
              <a:rPr lang="en-US" sz="2000" dirty="0"/>
              <a:t>B</a:t>
            </a:r>
            <a:r>
              <a:rPr lang="en-US" sz="2000" dirty="0" smtClean="0"/>
              <a:t>ubble requires minimum deposited energy (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) </a:t>
            </a:r>
            <a:r>
              <a:rPr lang="en-US" sz="2000" dirty="0"/>
              <a:t>within </a:t>
            </a:r>
            <a:r>
              <a:rPr lang="en-US" sz="2000" dirty="0" smtClean="0"/>
              <a:t>minimum distance </a:t>
            </a:r>
            <a:r>
              <a:rPr lang="en-US" sz="2000" dirty="0" err="1" smtClean="0"/>
              <a:t>L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(=</a:t>
            </a:r>
            <a:r>
              <a:rPr lang="en-US" sz="2000" dirty="0" err="1" smtClean="0"/>
              <a:t>aR</a:t>
            </a:r>
            <a:r>
              <a:rPr lang="en-US" sz="2000" baseline="-25000" dirty="0" err="1" smtClean="0"/>
              <a:t>c</a:t>
            </a:r>
            <a:r>
              <a:rPr lang="en-US" sz="2000" dirty="0"/>
              <a:t> </a:t>
            </a:r>
            <a:r>
              <a:rPr lang="en-US" sz="2000" dirty="0" smtClean="0"/>
              <a:t>, 10s of nm to a few µm)</a:t>
            </a:r>
            <a:endParaRPr lang="en-US" sz="2000" baseline="-25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endParaRPr lang="en-US" sz="2000" dirty="0" smtClean="0"/>
          </a:p>
          <a:p>
            <a:pPr lvl="1"/>
            <a:r>
              <a:rPr lang="en-US" sz="2000" dirty="0" smtClean="0"/>
              <a:t>	</a:t>
            </a:r>
            <a:r>
              <a:rPr lang="en-US" sz="2000" i="1" dirty="0" smtClean="0"/>
              <a:t>a</a:t>
            </a:r>
            <a:r>
              <a:rPr lang="en-US" sz="2000" dirty="0" smtClean="0"/>
              <a:t>: free parameter (to determined experimentally)</a:t>
            </a:r>
          </a:p>
          <a:p>
            <a:pPr lvl="1"/>
            <a:endParaRPr lang="en-US" sz="2000" dirty="0" smtClean="0"/>
          </a:p>
          <a:p>
            <a:pPr marL="514350" indent="-514350">
              <a:buFont typeface="+mj-lt"/>
              <a:buAutoNum type="romanUcPeriod" startAt="3"/>
            </a:pPr>
            <a:r>
              <a:rPr lang="en-US" sz="2000" dirty="0" smtClean="0"/>
              <a:t>Particle </a:t>
            </a:r>
            <a:r>
              <a:rPr lang="en-US" sz="2000" dirty="0"/>
              <a:t>must be </a:t>
            </a:r>
            <a:r>
              <a:rPr lang="en-US" sz="2000" dirty="0" smtClean="0"/>
              <a:t>over thresholds </a:t>
            </a:r>
            <a:r>
              <a:rPr lang="en-US" sz="2000" dirty="0"/>
              <a:t>in both </a:t>
            </a:r>
            <a:r>
              <a:rPr lang="en-US" sz="2000" b="1" dirty="0" err="1" smtClean="0"/>
              <a:t>dE</a:t>
            </a:r>
            <a:r>
              <a:rPr lang="en-US" sz="2000" b="1" dirty="0" smtClean="0"/>
              <a:t>/dx</a:t>
            </a:r>
            <a:r>
              <a:rPr lang="en-US" sz="2000" dirty="0" smtClean="0"/>
              <a:t> and </a:t>
            </a:r>
            <a:r>
              <a:rPr lang="en-US" sz="2000" b="1" dirty="0" smtClean="0"/>
              <a:t>E</a:t>
            </a:r>
            <a:endParaRPr lang="en-US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Principle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thresholds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5" y="1068780"/>
            <a:ext cx="46513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530064"/>
              </p:ext>
            </p:extLst>
          </p:nvPr>
        </p:nvGraphicFramePr>
        <p:xfrm>
          <a:off x="996435" y="2025433"/>
          <a:ext cx="1757362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73" name="Equation" r:id="rId6" imgW="1066680" imgH="228600" progId="Equation.3">
                  <p:embed/>
                </p:oleObj>
              </mc:Choice>
              <mc:Fallback>
                <p:oleObj name="Equation" r:id="rId6" imgW="106668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435" y="2025433"/>
                        <a:ext cx="1757362" cy="37623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003186"/>
              </p:ext>
            </p:extLst>
          </p:nvPr>
        </p:nvGraphicFramePr>
        <p:xfrm>
          <a:off x="996435" y="4134511"/>
          <a:ext cx="2009775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74" name="Equation" r:id="rId8" imgW="1218960" imgH="444240" progId="Equation.3">
                  <p:embed/>
                </p:oleObj>
              </mc:Choice>
              <mc:Fallback>
                <p:oleObj name="Equation" r:id="rId8" imgW="1218960" imgH="4442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435" y="4134511"/>
                        <a:ext cx="2009775" cy="7318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847658"/>
              </p:ext>
            </p:extLst>
          </p:nvPr>
        </p:nvGraphicFramePr>
        <p:xfrm>
          <a:off x="4619625" y="5645150"/>
          <a:ext cx="42703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75" name="Equation" r:id="rId10" imgW="2590560" imgH="431640" progId="Equation.3">
                  <p:embed/>
                </p:oleObj>
              </mc:Choice>
              <mc:Fallback>
                <p:oleObj name="Equation" r:id="rId10" imgW="2590560" imgH="4316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9625" y="5645150"/>
                        <a:ext cx="4270375" cy="711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1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Signal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Discrimination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837" y="2198955"/>
            <a:ext cx="43481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899769" y="4364572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pic>
        <p:nvPicPr>
          <p:cNvPr id="9" name="alpha_bubb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5164" y="1589355"/>
            <a:ext cx="609600" cy="60960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5466173" y="4940136"/>
            <a:ext cx="3607133" cy="1251078"/>
          </a:xfrm>
          <a:prstGeom prst="wedgeRoundRectCallout">
            <a:avLst>
              <a:gd name="adj1" fmla="val -19169"/>
              <a:gd name="adj2" fmla="val -504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prstClr val="black"/>
                </a:solidFill>
              </a:rPr>
              <a:t>Suppress neutron events by 1</a:t>
            </a:r>
            <a:r>
              <a:rPr lang="en-US" sz="2400" dirty="0" smtClean="0">
                <a:solidFill>
                  <a:prstClr val="black"/>
                </a:solidFill>
              </a:rPr>
              <a:t>00 </a:t>
            </a:r>
            <a:r>
              <a:rPr lang="en-US" sz="2400" dirty="0">
                <a:solidFill>
                  <a:prstClr val="black"/>
                </a:solidFill>
              </a:rPr>
              <a:t>from acoustic signal 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pic>
        <p:nvPicPr>
          <p:cNvPr id="12" name="neutron_bubb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1374" y="1589355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7539964" y="950026"/>
            <a:ext cx="1533342" cy="439387"/>
          </a:xfrm>
          <a:prstGeom prst="wedgeRoundRectCallout">
            <a:avLst>
              <a:gd name="adj1" fmla="val -30902"/>
              <a:gd name="adj2" fmla="val 10343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Higher Pitch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041023"/>
            <a:ext cx="502326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  <a:cs typeface="Symbol" charset="2"/>
              </a:rPr>
              <a:t>Bubble growth produces an audible click which is recorded by piezo-electric transducers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Neutron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baseline="30000" dirty="0" smtClean="0"/>
              <a:t>17</a:t>
            </a:r>
            <a:r>
              <a:rPr lang="en-US" dirty="0" smtClean="0"/>
              <a:t>O(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cs typeface="Symbol" charset="2"/>
              </a:rPr>
              <a:t>,n</a:t>
            </a:r>
            <a:r>
              <a:rPr lang="en-US" dirty="0" smtClean="0">
                <a:cs typeface="Symbol" charset="2"/>
              </a:rPr>
              <a:t>)</a:t>
            </a:r>
            <a:r>
              <a:rPr lang="en-US" baseline="30000" dirty="0" smtClean="0">
                <a:cs typeface="Symbol" charset="2"/>
              </a:rPr>
              <a:t>16</a:t>
            </a:r>
            <a:r>
              <a:rPr lang="en-US" dirty="0" smtClean="0">
                <a:cs typeface="Symbol" charset="2"/>
              </a:rPr>
              <a:t>O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eutron</a:t>
            </a:r>
            <a:r>
              <a:rPr lang="en-US" dirty="0" smtClean="0"/>
              <a:t>–</a:t>
            </a:r>
            <a:r>
              <a:rPr lang="en-US" dirty="0" smtClean="0">
                <a:cs typeface="Symbol" charset="2"/>
              </a:rPr>
              <a:t>nucleus </a:t>
            </a:r>
            <a:r>
              <a:rPr lang="en-US" dirty="0">
                <a:cs typeface="Symbol" charset="2"/>
              </a:rPr>
              <a:t>elastic </a:t>
            </a:r>
            <a:r>
              <a:rPr lang="en-US" dirty="0" smtClean="0">
                <a:cs typeface="Symbol" charset="2"/>
              </a:rPr>
              <a:t>scattering:</a:t>
            </a:r>
            <a:r>
              <a:rPr lang="en-US" dirty="0">
                <a:cs typeface="Symbol" charset="2"/>
              </a:rPr>
              <a:t> </a:t>
            </a:r>
            <a:r>
              <a:rPr lang="en-US" baseline="30000" dirty="0" smtClean="0">
                <a:cs typeface="Symbol" charset="2"/>
              </a:rPr>
              <a:t>16</a:t>
            </a:r>
            <a:r>
              <a:rPr lang="en-US" dirty="0" smtClean="0">
                <a:cs typeface="Symbol" charset="2"/>
              </a:rPr>
              <a:t>O(</a:t>
            </a:r>
            <a:r>
              <a:rPr lang="en-US" dirty="0" err="1" smtClean="0">
                <a:cs typeface="Symbol" charset="2"/>
              </a:rPr>
              <a:t>n,n</a:t>
            </a:r>
            <a:r>
              <a:rPr lang="en-US" dirty="0" smtClean="0">
                <a:cs typeface="Symbol" charset="2"/>
              </a:rPr>
              <a:t>), </a:t>
            </a:r>
            <a:r>
              <a:rPr lang="en-US" baseline="30000" dirty="0" smtClean="0">
                <a:cs typeface="Symbol" charset="2"/>
              </a:rPr>
              <a:t>14</a:t>
            </a:r>
            <a:r>
              <a:rPr lang="en-US" dirty="0" smtClean="0">
                <a:cs typeface="Symbol" charset="2"/>
              </a:rPr>
              <a:t>N(</a:t>
            </a:r>
            <a:r>
              <a:rPr lang="en-US" dirty="0" err="1" smtClean="0">
                <a:cs typeface="Symbol" charset="2"/>
              </a:rPr>
              <a:t>n,n</a:t>
            </a:r>
            <a:r>
              <a:rPr lang="en-US" dirty="0" smtClean="0">
                <a:cs typeface="Symbol" charset="2"/>
              </a:rPr>
              <a:t>) </a:t>
            </a:r>
          </a:p>
          <a:p>
            <a:pPr lvl="1"/>
            <a:r>
              <a:rPr lang="en-US" sz="2400" u="sng" dirty="0" smtClean="0"/>
              <a:t>Ions </a:t>
            </a:r>
            <a:r>
              <a:rPr lang="en-US" sz="2400" u="sng" baseline="30000" dirty="0" smtClean="0">
                <a:cs typeface="Symbol" charset="2"/>
              </a:rPr>
              <a:t>16</a:t>
            </a:r>
            <a:r>
              <a:rPr lang="en-US" sz="2400" u="sng" dirty="0" smtClean="0">
                <a:cs typeface="Symbol" charset="2"/>
              </a:rPr>
              <a:t>O or </a:t>
            </a:r>
            <a:r>
              <a:rPr lang="en-US" sz="2400" u="sng" baseline="30000" dirty="0" smtClean="0">
                <a:cs typeface="Symbol" charset="2"/>
              </a:rPr>
              <a:t>14</a:t>
            </a:r>
            <a:r>
              <a:rPr lang="en-US" sz="2400" u="sng" dirty="0" smtClean="0">
                <a:cs typeface="Symbol" charset="2"/>
              </a:rPr>
              <a:t>N will generate a single bubble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Alpha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16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12</a:t>
            </a:r>
            <a:r>
              <a:rPr lang="en-US" dirty="0" smtClean="0"/>
              <a:t>C</a:t>
            </a:r>
            <a:endParaRPr lang="en-US" dirty="0"/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17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13</a:t>
            </a:r>
            <a:r>
              <a:rPr lang="en-US" dirty="0" smtClean="0"/>
              <a:t>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18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14</a:t>
            </a:r>
            <a:r>
              <a:rPr lang="en-US" dirty="0" smtClean="0"/>
              <a:t>C</a:t>
            </a:r>
          </a:p>
          <a:p>
            <a:pPr lvl="1"/>
            <a:r>
              <a:rPr lang="en-US" sz="2400" u="sng" dirty="0">
                <a:solidFill>
                  <a:prstClr val="black"/>
                </a:solidFill>
              </a:rPr>
              <a:t>Ions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12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13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 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will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generate a 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combined multi-bubble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81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7"/>
            <a:ext cx="8229600" cy="611008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1380" y="3854259"/>
            <a:ext cx="5189706" cy="2863664"/>
            <a:chOff x="231380" y="3854259"/>
            <a:chExt cx="5189706" cy="2863664"/>
          </a:xfrm>
        </p:grpSpPr>
        <p:pic>
          <p:nvPicPr>
            <p:cNvPr id="9" name="Picture 8" descr="efficiencyN2O_line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80" y="3854259"/>
              <a:ext cx="5189706" cy="28636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26233" y="5286091"/>
              <a:ext cx="18639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/>
                <a:t>+</a:t>
              </a:r>
              <a:r>
                <a:rPr lang="en-US" sz="2000" baseline="30000" dirty="0" smtClean="0"/>
                <a:t>14</a:t>
              </a:r>
              <a:r>
                <a:rPr lang="en-US" sz="2000" dirty="0" smtClean="0"/>
                <a:t>N and </a:t>
              </a:r>
              <a:r>
                <a:rPr lang="en-US" sz="2000" dirty="0" smtClean="0"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/>
                <a:t>+</a:t>
              </a:r>
              <a:r>
                <a:rPr lang="en-US" sz="2000" baseline="30000" dirty="0" smtClean="0"/>
                <a:t>16</a:t>
              </a:r>
              <a:r>
                <a:rPr lang="en-US" sz="2000" dirty="0" smtClean="0"/>
                <a:t>O</a:t>
              </a:r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87304" y="5286091"/>
              <a:ext cx="7617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/>
                <a:t>+</a:t>
              </a:r>
              <a:r>
                <a:rPr lang="en-US" sz="2000" baseline="30000" dirty="0" smtClean="0"/>
                <a:t>16</a:t>
              </a:r>
              <a:r>
                <a:rPr lang="en-US" sz="2000" dirty="0" smtClean="0"/>
                <a:t>O</a:t>
              </a:r>
              <a:endParaRPr lang="en-US" sz="2000" dirty="0"/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2664944" y="4047407"/>
              <a:ext cx="0" cy="2227603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Rounded Rectangular Callout 10"/>
          <p:cNvSpPr/>
          <p:nvPr/>
        </p:nvSpPr>
        <p:spPr>
          <a:xfrm>
            <a:off x="5709038" y="4683036"/>
            <a:ext cx="2977762" cy="1420881"/>
          </a:xfrm>
          <a:prstGeom prst="wedgeRoundRectCallout">
            <a:avLst>
              <a:gd name="adj1" fmla="val -60414"/>
              <a:gd name="adj2" fmla="val -193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O efficiency curve, </a:t>
            </a:r>
            <a:endParaRPr lang="en-US" sz="2400" dirty="0" smtClean="0"/>
          </a:p>
          <a:p>
            <a:r>
              <a:rPr lang="en-US" sz="2400" dirty="0" smtClean="0"/>
              <a:t>HIGS </a:t>
            </a:r>
            <a:r>
              <a:rPr lang="en-US" sz="2400" dirty="0"/>
              <a:t>April </a:t>
            </a:r>
            <a:r>
              <a:rPr lang="en-US" sz="2400" dirty="0" smtClean="0"/>
              <a:t>2013</a:t>
            </a:r>
            <a:r>
              <a:rPr lang="en-US" sz="2400" dirty="0"/>
              <a:t>,</a:t>
            </a:r>
            <a:endParaRPr lang="en-US" sz="2400" dirty="0" smtClean="0"/>
          </a:p>
          <a:p>
            <a:r>
              <a:rPr lang="en-US" sz="2400" dirty="0" err="1" smtClean="0"/>
              <a:t>E</a:t>
            </a:r>
            <a:r>
              <a:rPr lang="en-US" sz="2400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/>
              <a:t> </a:t>
            </a:r>
            <a:r>
              <a:rPr lang="en-US" sz="2400" dirty="0"/>
              <a:t>= 9.7 MeV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410696" y="863580"/>
            <a:ext cx="4598442" cy="2930715"/>
            <a:chOff x="890668" y="2966196"/>
            <a:chExt cx="4598442" cy="2930715"/>
          </a:xfrm>
        </p:grpSpPr>
        <p:pic>
          <p:nvPicPr>
            <p:cNvPr id="14" name="Picture 13" descr="threshold85_N2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8" y="2966196"/>
              <a:ext cx="4598442" cy="293071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2548247" y="3123973"/>
              <a:ext cx="2753112" cy="130758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16" name="Rounded Rectangular Callout 15"/>
          <p:cNvSpPr/>
          <p:nvPr/>
        </p:nvSpPr>
        <p:spPr>
          <a:xfrm>
            <a:off x="1256195" y="1667313"/>
            <a:ext cx="2817498" cy="1323251"/>
          </a:xfrm>
          <a:prstGeom prst="wedgeRoundRectCallout">
            <a:avLst>
              <a:gd name="adj1" fmla="val 62740"/>
              <a:gd name="adj2" fmla="val -230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O thresholds, Superheat = </a:t>
            </a:r>
            <a:r>
              <a:rPr lang="en-US" sz="2400" dirty="0" smtClean="0"/>
              <a:t>3.3</a:t>
            </a:r>
            <a:r>
              <a:rPr lang="en-US" sz="2400" baseline="30000" dirty="0" smtClean="0"/>
              <a:t>˚</a:t>
            </a:r>
            <a:r>
              <a:rPr lang="en-US" sz="2400" dirty="0" smtClean="0"/>
              <a:t>C</a:t>
            </a:r>
            <a:r>
              <a:rPr lang="en-US" sz="2400" dirty="0"/>
              <a:t>, </a:t>
            </a:r>
            <a:r>
              <a:rPr lang="en-US" sz="2400" dirty="0" err="1"/>
              <a:t>E</a:t>
            </a:r>
            <a:r>
              <a:rPr lang="en-US" sz="2400" baseline="-25000" dirty="0" err="1">
                <a:latin typeface="Symbol" charset="2"/>
                <a:cs typeface="Symbol" charset="2"/>
              </a:rPr>
              <a:t>g</a:t>
            </a:r>
            <a:r>
              <a:rPr lang="en-US" sz="2400" dirty="0"/>
              <a:t>=8.5 </a:t>
            </a:r>
            <a:r>
              <a:rPr lang="en-US" sz="2400" dirty="0" smtClean="0"/>
              <a:t>MeV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77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786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0" y="331411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1277815"/>
            <a:ext cx="7959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High Intensity Gamma Source (HIGS) at Duke University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-rays generated by Compton backscattering of free-electron-laser (FEL) light from high-energy electron beam bunches </a:t>
            </a:r>
            <a:endParaRPr lang="en-US" sz="2400" baseline="-250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7658984" y="3995661"/>
            <a:ext cx="1413510" cy="630164"/>
          </a:xfrm>
          <a:prstGeom prst="wedgeRoundRectCallout">
            <a:avLst>
              <a:gd name="adj1" fmla="val 5685"/>
              <a:gd name="adj2" fmla="val 162472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Chamber location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298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3" y="475250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10" y="5489159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10" y="3683377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641" y="1850725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4641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4641" y="4377024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2607" y="1868057"/>
            <a:ext cx="15211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 smtClean="0"/>
              <a:t>G</a:t>
            </a:r>
            <a:r>
              <a:rPr lang="en-US" dirty="0"/>
              <a:t>. Kharashvili </a:t>
            </a:r>
          </a:p>
          <a:p>
            <a:r>
              <a:rPr lang="en-US" dirty="0"/>
              <a:t>D. Meekins</a:t>
            </a:r>
          </a:p>
          <a:p>
            <a:r>
              <a:rPr lang="en-US" dirty="0"/>
              <a:t>M.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/>
              <a:t>C. </a:t>
            </a:r>
            <a:r>
              <a:rPr lang="en-US" dirty="0" smtClean="0"/>
              <a:t>Tennant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221" y="5851538"/>
            <a:ext cx="5465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8"/>
              </a:rPr>
              <a:t>wiki.jlab.org/ciswiki/index.php/Bubble_Chamber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647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3600" baseline="30000" dirty="0" smtClean="0">
                <a:solidFill>
                  <a:srgbClr val="2F4D8E"/>
                </a:solidFill>
              </a:rPr>
              <a:t>19</a:t>
            </a:r>
            <a:r>
              <a:rPr lang="en-US" sz="3600" dirty="0" smtClean="0">
                <a:solidFill>
                  <a:srgbClr val="2F4D8E"/>
                </a:solidFill>
              </a:rPr>
              <a:t>F(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)</a:t>
            </a:r>
            <a:r>
              <a:rPr lang="en-US" sz="3600" baseline="30000" dirty="0" smtClean="0">
                <a:solidFill>
                  <a:srgbClr val="2F4D8E"/>
                </a:solidFill>
              </a:rPr>
              <a:t>15</a:t>
            </a:r>
            <a:r>
              <a:rPr lang="en-US" sz="3600" dirty="0" smtClean="0">
                <a:solidFill>
                  <a:srgbClr val="2F4D8E"/>
                </a:solidFill>
              </a:rPr>
              <a:t>N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22222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22222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F</a:t>
            </a:r>
            <a:r>
              <a:rPr lang="en-US" sz="3200" baseline="-25000" dirty="0" smtClean="0"/>
              <a:t>10</a:t>
            </a:r>
            <a:r>
              <a:rPr lang="en-US" sz="3200" dirty="0" smtClean="0"/>
              <a:t> Bubble Chamber</a:t>
            </a:r>
          </a:p>
          <a:p>
            <a:pPr lvl="1"/>
            <a:r>
              <a:rPr lang="en-US" sz="2800" dirty="0" smtClean="0"/>
              <a:t>T </a:t>
            </a:r>
            <a:r>
              <a:rPr lang="en-US" sz="2800" dirty="0"/>
              <a:t>= </a:t>
            </a:r>
            <a:r>
              <a:rPr lang="en-US" sz="2800" dirty="0" smtClean="0"/>
              <a:t>30˚</a:t>
            </a:r>
            <a:r>
              <a:rPr lang="en-US" sz="2800" dirty="0"/>
              <a:t>C</a:t>
            </a:r>
            <a:endParaRPr lang="en-US" sz="2800" dirty="0" smtClean="0"/>
          </a:p>
          <a:p>
            <a:pPr lvl="1"/>
            <a:r>
              <a:rPr lang="en-US" sz="2800" dirty="0" smtClean="0"/>
              <a:t>P = 3 atm</a:t>
            </a:r>
            <a:endParaRPr lang="en-US" sz="2800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4961933" y="4155059"/>
            <a:ext cx="2933326" cy="2566416"/>
            <a:chOff x="5206191" y="4155059"/>
            <a:chExt cx="2933326" cy="2566416"/>
          </a:xfrm>
        </p:grpSpPr>
        <p:pic>
          <p:nvPicPr>
            <p:cNvPr id="9" name="Picture 15" descr="detectorACADblue.jpg"/>
            <p:cNvPicPr>
              <a:picLocks noChangeAspect="1"/>
            </p:cNvPicPr>
            <p:nvPr/>
          </p:nvPicPr>
          <p:blipFill>
            <a:blip r:embed="rId6" cstate="print"/>
            <a:srcRect r="8952"/>
            <a:stretch>
              <a:fillRect/>
            </a:stretch>
          </p:blipFill>
          <p:spPr bwMode="auto">
            <a:xfrm>
              <a:off x="5206191" y="4155059"/>
              <a:ext cx="2933326" cy="2566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5955320" y="4570557"/>
              <a:ext cx="1875693" cy="9854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7695283" y="4570557"/>
              <a:ext cx="135731" cy="78858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86756" y="3970392"/>
            <a:ext cx="144871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2 </a:t>
            </a:r>
            <a:r>
              <a:rPr lang="en-US" sz="2400" dirty="0" smtClean="0"/>
              <a:t>Fast Digital </a:t>
            </a:r>
            <a:r>
              <a:rPr lang="en-US" sz="2400" dirty="0"/>
              <a:t>C</a:t>
            </a:r>
            <a:r>
              <a:rPr lang="en-US" sz="2400" dirty="0" smtClean="0"/>
              <a:t>ameras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95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29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415"/>
            <a:ext cx="8686799" cy="72167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213" y="1375620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Energy:  </a:t>
            </a:r>
            <a:r>
              <a:rPr lang="en-US" sz="2400" dirty="0">
                <a:solidFill>
                  <a:srgbClr val="151515"/>
                </a:solidFill>
              </a:rPr>
              <a:t>4</a:t>
            </a:r>
            <a:r>
              <a:rPr lang="en-US" sz="2400" dirty="0" smtClean="0">
                <a:solidFill>
                  <a:srgbClr val="151515"/>
                </a:solidFill>
              </a:rPr>
              <a:t>00 MeV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Current: </a:t>
            </a:r>
            <a:r>
              <a:rPr lang="en-US" sz="2400" dirty="0">
                <a:solidFill>
                  <a:srgbClr val="151515"/>
                </a:solidFill>
              </a:rPr>
              <a:t> </a:t>
            </a:r>
            <a:r>
              <a:rPr lang="en-US" sz="2400" dirty="0" smtClean="0">
                <a:solidFill>
                  <a:srgbClr val="151515"/>
                </a:solidFill>
              </a:rPr>
              <a:t>41 mA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Interaction Length: 35 m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424780" y="1933636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4964276" y="1560286"/>
            <a:ext cx="40566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(when coupled with large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cross sections at high energies)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997" y="3486150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27790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72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Recent Work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4" y="1173529"/>
            <a:ext cx="2127504" cy="243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87493" y="2590020"/>
            <a:ext cx="3442593" cy="3749021"/>
            <a:chOff x="122237" y="2871615"/>
            <a:chExt cx="3442593" cy="3749021"/>
          </a:xfrm>
        </p:grpSpPr>
        <p:pic>
          <p:nvPicPr>
            <p:cNvPr id="6" name="Picture 5" descr="bubbleRisingN2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7" y="3816476"/>
              <a:ext cx="3429000" cy="2804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37" y="2871615"/>
              <a:ext cx="34154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</a:t>
              </a:r>
              <a:r>
                <a:rPr lang="en-US" sz="2400" dirty="0" smtClean="0"/>
                <a:t>irst 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2400" dirty="0" err="1" smtClean="0"/>
                <a:t>+O</a:t>
              </a:r>
              <a:r>
                <a:rPr lang="en-US" sz="2400" dirty="0" smtClean="0">
                  <a:latin typeface="Calibri"/>
                </a:rPr>
                <a:t>→</a:t>
              </a:r>
              <a:r>
                <a:rPr lang="en-US" sz="2400" dirty="0" smtClean="0"/>
                <a:t>α+C bubble</a:t>
              </a:r>
            </a:p>
            <a:p>
              <a:pPr algn="ctr"/>
              <a:r>
                <a:rPr lang="en-US" sz="2400" dirty="0" smtClean="0"/>
                <a:t>April 2013</a:t>
              </a:r>
              <a:endParaRPr lang="en-US" sz="24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35830" y="5218556"/>
              <a:ext cx="3429000" cy="64655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6" cstate="print"/>
          <a:srcRect l="15382" t="13972" r="17589" b="28493"/>
          <a:stretch>
            <a:fillRect/>
          </a:stretch>
        </p:blipFill>
        <p:spPr bwMode="auto">
          <a:xfrm>
            <a:off x="301278" y="1219291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2011-10-17 15.17.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78" y="4277742"/>
            <a:ext cx="1865376" cy="2487168"/>
          </a:xfrm>
          <a:prstGeom prst="rect">
            <a:avLst/>
          </a:prstGeom>
        </p:spPr>
      </p:pic>
      <p:pic>
        <p:nvPicPr>
          <p:cNvPr id="13" name="Picture 12" descr="2011-10-27 15.59.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356" y="4588638"/>
            <a:ext cx="2487168" cy="18653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79522" y="496016"/>
            <a:ext cx="37644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 Bubble Chamber</a:t>
            </a:r>
          </a:p>
          <a:p>
            <a:pPr lvl="1"/>
            <a:r>
              <a:rPr lang="en-US" sz="2800" dirty="0" smtClean="0"/>
              <a:t>T </a:t>
            </a:r>
            <a:r>
              <a:rPr lang="en-US" sz="2800" dirty="0"/>
              <a:t>= 5</a:t>
            </a:r>
            <a:r>
              <a:rPr lang="en-US" sz="2800" dirty="0" smtClean="0"/>
              <a:t>˚</a:t>
            </a:r>
            <a:r>
              <a:rPr lang="en-US" sz="2800" dirty="0"/>
              <a:t>C</a:t>
            </a:r>
            <a:endParaRPr lang="en-US" sz="2800" dirty="0" smtClean="0"/>
          </a:p>
          <a:p>
            <a:pPr lvl="1"/>
            <a:r>
              <a:rPr lang="en-US" sz="2800" dirty="0" smtClean="0"/>
              <a:t>P = 60 atm</a:t>
            </a:r>
            <a:endParaRPr 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21070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649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</a:t>
            </a:r>
            <a:r>
              <a:rPr lang="en-US" sz="2400" dirty="0" smtClean="0"/>
              <a:t>experiment: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Fast Digital </a:t>
            </a:r>
            <a:r>
              <a:rPr lang="en-US" sz="2000" dirty="0"/>
              <a:t>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</a:t>
            </a:r>
            <a:r>
              <a:rPr lang="en-US" sz="2000" dirty="0" smtClean="0"/>
              <a:t>Signal to discriminate between neutron and alpha 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01010"/>
              </p:ext>
            </p:extLst>
          </p:nvPr>
        </p:nvGraphicFramePr>
        <p:xfrm>
          <a:off x="550984" y="2080846"/>
          <a:ext cx="8440616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154"/>
                <a:gridCol w="2110154"/>
                <a:gridCol w="2110154"/>
                <a:gridCol w="21101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r>
                        <a:rPr lang="en-US" sz="2400" baseline="-25000" dirty="0" smtClean="0"/>
                        <a:t>2</a:t>
                      </a:r>
                      <a:r>
                        <a:rPr lang="en-US" sz="2400" dirty="0" smtClean="0"/>
                        <a:t>O Targets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99.757%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0.038%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0.205</a:t>
                      </a:r>
                      <a:r>
                        <a:rPr lang="en-US" sz="2400" baseline="0" dirty="0" smtClean="0"/>
                        <a:t>%</a:t>
                      </a:r>
                      <a:endParaRPr 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Depleted &gt; 5,000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Depleted &gt; 5,000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Enriched &gt; 80%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0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Setup at JLab Injector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8" y="1231049"/>
            <a:ext cx="6583678" cy="49174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20437" y="1414160"/>
            <a:ext cx="914400" cy="460248"/>
          </a:xfrm>
          <a:prstGeom prst="wedgeRoundRectCallout">
            <a:avLst>
              <a:gd name="adj1" fmla="val 135577"/>
              <a:gd name="adj2" fmla="val 51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BCM</a:t>
            </a:r>
            <a:endParaRPr lang="en-US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44237" y="2195269"/>
            <a:ext cx="1066800" cy="762000"/>
          </a:xfrm>
          <a:prstGeom prst="wedgeRoundRectCallout">
            <a:avLst>
              <a:gd name="adj1" fmla="val 152978"/>
              <a:gd name="adj2" fmla="val -29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014568" y="1419257"/>
            <a:ext cx="1752600" cy="762000"/>
          </a:xfrm>
          <a:prstGeom prst="wedgeRoundRectCallout">
            <a:avLst>
              <a:gd name="adj1" fmla="val 29899"/>
              <a:gd name="adj2" fmla="val 11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2D</a:t>
            </a:r>
          </a:p>
          <a:p>
            <a:pPr algn="ctr"/>
            <a:r>
              <a:rPr lang="en-US" sz="2000" dirty="0" smtClean="0"/>
              <a:t>Spectrometer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44237" y="3567772"/>
            <a:ext cx="1866900" cy="677959"/>
          </a:xfrm>
          <a:prstGeom prst="wedgeRoundRectCallout">
            <a:avLst>
              <a:gd name="adj1" fmla="val 66321"/>
              <a:gd name="adj2" fmla="val -1593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660552" y="5535272"/>
            <a:ext cx="1600200" cy="990600"/>
          </a:xfrm>
          <a:prstGeom prst="wedgeRoundRectCallout">
            <a:avLst>
              <a:gd name="adj1" fmla="val 23307"/>
              <a:gd name="adj2" fmla="val -463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326924" y="2030381"/>
            <a:ext cx="1547446" cy="762000"/>
          </a:xfrm>
          <a:prstGeom prst="wedgeRoundRectCallout">
            <a:avLst>
              <a:gd name="adj1" fmla="val -43759"/>
              <a:gd name="adj2" fmla="val 7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Mott Polarimeter</a:t>
            </a:r>
          </a:p>
        </p:txBody>
      </p:sp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1" y="490130"/>
            <a:ext cx="4937760" cy="3688079"/>
          </a:xfrm>
          <a:prstGeom prst="rect">
            <a:avLst/>
          </a:prstGeom>
        </p:spPr>
      </p:pic>
      <p:pic>
        <p:nvPicPr>
          <p:cNvPr id="9" name="Picture 8" descr="bubbleDeviceWa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84" y="3069002"/>
            <a:ext cx="3950208" cy="295046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458558" y="1496045"/>
            <a:ext cx="1866900" cy="677959"/>
          </a:xfrm>
          <a:prstGeom prst="wedgeRoundRectCallout">
            <a:avLst>
              <a:gd name="adj1" fmla="val -69315"/>
              <a:gd name="adj2" fmla="val 1354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671948" y="5146231"/>
            <a:ext cx="2191664" cy="899679"/>
          </a:xfrm>
          <a:prstGeom prst="wedgeRoundRectCallout">
            <a:avLst>
              <a:gd name="adj1" fmla="val 65693"/>
              <a:gd name="adj2" fmla="val -3487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 Chamber at HIGS</a:t>
            </a:r>
          </a:p>
          <a:p>
            <a:pPr algn="ctr"/>
            <a:r>
              <a:rPr lang="en-US" sz="2000" dirty="0" smtClean="0"/>
              <a:t>April 2013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458558" y="6119446"/>
            <a:ext cx="1866900" cy="686743"/>
          </a:xfrm>
          <a:prstGeom prst="wedgeRoundRectCallout">
            <a:avLst>
              <a:gd name="adj1" fmla="val -14684"/>
              <a:gd name="adj2" fmla="val -1980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Photon Beam</a:t>
            </a:r>
          </a:p>
          <a:p>
            <a:pPr algn="ctr"/>
            <a:r>
              <a:rPr lang="en-US" sz="2000" dirty="0"/>
              <a:t>E</a:t>
            </a:r>
            <a:r>
              <a:rPr lang="en-US" sz="2000" dirty="0" smtClean="0"/>
              <a:t>ntrance</a:t>
            </a:r>
          </a:p>
        </p:txBody>
      </p:sp>
    </p:spTree>
    <p:extLst>
      <p:ext uri="{BB962C8B-B14F-4D97-AF65-F5344CB8AC3E}">
        <p14:creationId xmlns:p14="http://schemas.microsoft.com/office/powerpoint/2010/main" val="15152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91" y="1248826"/>
            <a:ext cx="7242048" cy="559612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35322" y="4486656"/>
            <a:ext cx="2168769" cy="11605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Superharps to measure beam profile and absolute beam position </a:t>
            </a:r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>
          <a:xfrm flipV="1">
            <a:off x="2219707" y="2579543"/>
            <a:ext cx="438149" cy="19071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0"/>
          </p:cNvCxnSpPr>
          <p:nvPr/>
        </p:nvCxnSpPr>
        <p:spPr>
          <a:xfrm flipV="1">
            <a:off x="2219707" y="3230880"/>
            <a:ext cx="1888997" cy="12557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14" y="487624"/>
            <a:ext cx="2633472" cy="196697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915508" y="475900"/>
            <a:ext cx="2215544" cy="1082097"/>
          </a:xfrm>
          <a:prstGeom prst="roundRect">
            <a:avLst>
              <a:gd name="adj" fmla="val 158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Fast </a:t>
            </a:r>
            <a:r>
              <a:rPr lang="en-US" dirty="0"/>
              <a:t>Valve to protect from vacuum failure in front of ¼ Cryo-unit</a:t>
            </a:r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>
            <a:off x="6131052" y="1016949"/>
            <a:ext cx="1195871" cy="272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06093" y="3025486"/>
            <a:ext cx="1682259" cy="5814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Replace Dipole </a:t>
            </a:r>
          </a:p>
          <a:p>
            <a:pPr algn="ctr"/>
            <a:r>
              <a:rPr lang="en-US" dirty="0" smtClean="0"/>
              <a:t>Magnet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0"/>
          </p:cNvCxnSpPr>
          <p:nvPr/>
        </p:nvCxnSpPr>
        <p:spPr>
          <a:xfrm flipV="1">
            <a:off x="947223" y="2133600"/>
            <a:ext cx="588969" cy="8918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0" y="2823835"/>
            <a:ext cx="8102044" cy="3940821"/>
            <a:chOff x="733716" y="2147976"/>
            <a:chExt cx="8102044" cy="394082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00400" y="4343400"/>
              <a:ext cx="574222" cy="114098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3900000">
              <a:off x="3448404" y="5159174"/>
              <a:ext cx="914400" cy="4572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4343400"/>
              <a:ext cx="17526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66800" y="4114800"/>
              <a:ext cx="19431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40386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Flowchart: Alternate Process 12"/>
            <p:cNvSpPr/>
            <p:nvPr/>
          </p:nvSpPr>
          <p:spPr>
            <a:xfrm>
              <a:off x="5638800" y="3886200"/>
              <a:ext cx="685800" cy="457200"/>
            </a:xfrm>
            <a:prstGeom prst="flowChartAlternateProcess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72400" y="365760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58815" y="3534370"/>
              <a:ext cx="1" cy="3384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3716" y="2147976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Electron K.E.</a:t>
              </a:r>
            </a:p>
            <a:p>
              <a:r>
                <a:rPr lang="en-US" sz="1200" dirty="0" smtClean="0"/>
                <a:t>3.0 – 8.5 MeV</a:t>
              </a:r>
            </a:p>
            <a:p>
              <a:r>
                <a:rPr lang="en-US" sz="1200" dirty="0" smtClean="0"/>
                <a:t>0.01 – 100 µA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5754" y="3257371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Beam Pipe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0759" y="2794307"/>
              <a:ext cx="0" cy="1297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14600" y="3276600"/>
              <a:ext cx="1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81200" y="2819400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Radiator</a:t>
              </a:r>
            </a:p>
            <a:p>
              <a:r>
                <a:rPr lang="en-US" sz="1200" dirty="0" smtClean="0"/>
                <a:t>0.02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276600" y="55626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6000" y="5715000"/>
              <a:ext cx="1347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Electron Dump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048000" y="2514600"/>
              <a:ext cx="0" cy="1524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7000" y="2209800"/>
              <a:ext cx="1117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Sweep Magnet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943600" y="4343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5257800"/>
              <a:ext cx="12668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Bubble Chamber</a:t>
              </a:r>
            </a:p>
            <a:p>
              <a:r>
                <a:rPr lang="en-US" sz="1200" dirty="0" smtClean="0"/>
                <a:t>Superheated 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O</a:t>
              </a:r>
            </a:p>
            <a:p>
              <a:r>
                <a:rPr lang="en-US" sz="1200" dirty="0" smtClean="0"/>
                <a:t>3 cm long</a:t>
              </a:r>
            </a:p>
            <a:p>
              <a:r>
                <a:rPr lang="en-US" sz="1200" dirty="0" smtClean="0"/>
                <a:t>5°C, 60 atm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3440" y="5068669"/>
              <a:ext cx="1212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Photon Dump</a:t>
              </a:r>
            </a:p>
            <a:p>
              <a:r>
                <a:rPr lang="en-US" sz="1200" dirty="0" smtClean="0"/>
                <a:t>10 cm long</a:t>
              </a:r>
            </a:p>
            <a:p>
              <a:r>
                <a:rPr lang="en-US" sz="1200" dirty="0" smtClean="0"/>
                <a:t>20 cm diameter</a:t>
              </a:r>
            </a:p>
          </p:txBody>
        </p:sp>
        <p:cxnSp>
          <p:nvCxnSpPr>
            <p:cNvPr id="28" name="Straight Arrow Connector 27"/>
            <p:cNvCxnSpPr>
              <a:endCxn id="14" idx="2"/>
            </p:cNvCxnSpPr>
            <p:nvPr/>
          </p:nvCxnSpPr>
          <p:spPr>
            <a:xfrm flipV="1">
              <a:off x="8229600" y="4572000"/>
              <a:ext cx="0" cy="5556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ight Triangle 32"/>
            <p:cNvSpPr/>
            <p:nvPr/>
          </p:nvSpPr>
          <p:spPr>
            <a:xfrm rot="20392532">
              <a:off x="2893417" y="3792760"/>
              <a:ext cx="432700" cy="50703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2514600" y="4114800"/>
              <a:ext cx="838200" cy="381000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429000" y="2586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Vacuum Window  10 mil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962400" y="3048000"/>
              <a:ext cx="1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24200" y="4343400"/>
              <a:ext cx="574222" cy="11409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8" idx="0"/>
            </p:cNvCxnSpPr>
            <p:nvPr/>
          </p:nvCxnSpPr>
          <p:spPr>
            <a:xfrm>
              <a:off x="3657600" y="4343400"/>
              <a:ext cx="455186" cy="9477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038600" y="3962400"/>
              <a:ext cx="533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32739" y="4091940"/>
              <a:ext cx="533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2000" y="4114800"/>
              <a:ext cx="792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59588" y="3657600"/>
              <a:ext cx="1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14945" y="31959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Photon</a:t>
              </a:r>
            </a:p>
            <a:p>
              <a:r>
                <a:rPr lang="en-US" sz="1200" dirty="0" smtClean="0"/>
                <a:t>Collimator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71600" y="3886200"/>
              <a:ext cx="2590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57600" y="43434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743200" y="45720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38400" y="4724400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 Inner</a:t>
              </a:r>
            </a:p>
            <a:p>
              <a:r>
                <a:rPr lang="en-US" sz="1200" dirty="0" smtClean="0"/>
                <a:t>Pipe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3900000">
              <a:off x="3543146" y="5024265"/>
              <a:ext cx="457200" cy="206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4267200"/>
              <a:ext cx="531386" cy="102396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352800" y="4267200"/>
              <a:ext cx="533400" cy="1066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888523" y="2752130"/>
            <a:ext cx="4255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Radiator motion and Sweep Dipole </a:t>
            </a:r>
            <a:r>
              <a:rPr lang="en-US" dirty="0" smtClean="0">
                <a:solidFill>
                  <a:prstClr val="black"/>
                </a:solidFill>
              </a:rPr>
              <a:t>current must </a:t>
            </a:r>
            <a:r>
              <a:rPr lang="en-US" dirty="0">
                <a:solidFill>
                  <a:prstClr val="black"/>
                </a:solidFill>
              </a:rPr>
              <a:t>be in FSD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BCM0L02 and Electron Dump in Beam Loss Accounting (BLA)</a:t>
            </a:r>
            <a:endParaRPr lang="en-US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344" y="1055078"/>
            <a:ext cx="6286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ower </a:t>
            </a:r>
            <a:r>
              <a:rPr lang="en-US" dirty="0"/>
              <a:t>deposited in </a:t>
            </a:r>
            <a:r>
              <a:rPr lang="en-US" dirty="0" smtClean="0"/>
              <a:t>radiator (100 µA </a:t>
            </a:r>
            <a:r>
              <a:rPr lang="en-US" dirty="0"/>
              <a:t>and 8.5 </a:t>
            </a:r>
            <a:r>
              <a:rPr lang="en-US" dirty="0" smtClean="0"/>
              <a:t>MeV) :</a:t>
            </a:r>
            <a:endParaRPr lang="en-US" dirty="0"/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 </a:t>
            </a:r>
            <a:r>
              <a:rPr lang="en-US" dirty="0" smtClean="0"/>
              <a:t>0.02 mm: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21 keV, P = 2.1 W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0.10 </a:t>
            </a:r>
            <a:r>
              <a:rPr lang="en-US" dirty="0" smtClean="0"/>
              <a:t>mm: Energy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112 keV, P = 11 </a:t>
            </a:r>
            <a:r>
              <a:rPr lang="en-US" dirty="0" smtClean="0"/>
              <a:t>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63</a:t>
            </a:r>
            <a:r>
              <a:rPr lang="en-US" dirty="0" smtClean="0"/>
              <a:t>C(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 smtClean="0"/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27</a:t>
            </a:r>
            <a:r>
              <a:rPr lang="en-US" dirty="0" smtClean="0"/>
              <a:t>Al(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/>
              <a:t>) threshold = </a:t>
            </a:r>
            <a:r>
              <a:rPr lang="en-US" dirty="0" smtClean="0"/>
              <a:t>13.06 MeV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46729" y="5576546"/>
            <a:ext cx="1451013" cy="1154723"/>
          </a:xfrm>
          <a:prstGeom prst="wedgeRoundRectCallout">
            <a:avLst>
              <a:gd name="adj1" fmla="val 60896"/>
              <a:gd name="adj2" fmla="val -4035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GEANT4 to design this region</a:t>
            </a:r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 Requirements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055078"/>
            <a:ext cx="9144000" cy="5802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Beam Properties at Radiator: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PEPPo achieved p=8.25 MeV/c or K.E.=</a:t>
            </a:r>
            <a:r>
              <a:rPr lang="en-US" sz="2400" dirty="0"/>
              <a:t>7.75 MeV. M</a:t>
            </a:r>
            <a:r>
              <a:rPr lang="en-US" sz="2400" dirty="0" smtClean="0"/>
              <a:t>aximum </a:t>
            </a:r>
            <a:r>
              <a:rPr lang="en-US" sz="2400" dirty="0"/>
              <a:t>stable ¼- </a:t>
            </a:r>
            <a:r>
              <a:rPr lang="en-US" sz="2400" dirty="0" smtClean="0"/>
              <a:t>cryounit </a:t>
            </a:r>
            <a:r>
              <a:rPr lang="en-US" sz="2400" dirty="0"/>
              <a:t>cavity gradients </a:t>
            </a:r>
            <a:r>
              <a:rPr lang="en-US" sz="2400" dirty="0" smtClean="0"/>
              <a:t>achieved: </a:t>
            </a:r>
            <a:r>
              <a:rPr lang="en-US" sz="2400" dirty="0"/>
              <a:t>8.4 MV/m and 6.1 MV/m (7.25 MV/m </a:t>
            </a:r>
            <a:r>
              <a:rPr lang="en-US" sz="2400" dirty="0" smtClean="0"/>
              <a:t>average). Vacuum </a:t>
            </a:r>
            <a:r>
              <a:rPr lang="en-US" sz="2400" dirty="0"/>
              <a:t>in the beam line indicates that field emission and desorbed gas are the most problematic, but improve with processing. 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We may need to helium </a:t>
            </a:r>
            <a:r>
              <a:rPr lang="en-US" sz="2400" dirty="0"/>
              <a:t>process the </a:t>
            </a:r>
            <a:r>
              <a:rPr lang="en-US" sz="2400" dirty="0" smtClean="0"/>
              <a:t>¼-cryounit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932808"/>
              </p:ext>
            </p:extLst>
          </p:nvPr>
        </p:nvGraphicFramePr>
        <p:xfrm>
          <a:off x="3300046" y="1523999"/>
          <a:ext cx="5562600" cy="23774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882020"/>
                <a:gridCol w="1680580"/>
              </a:tblGrid>
              <a:tr h="339969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Beam Kinetic Energy, (MeV)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7.9–8.5</a:t>
                      </a:r>
                      <a:endParaRPr lang="en-US" sz="2000" b="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Current (µA)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</a:t>
                      </a:r>
                      <a:r>
                        <a:rPr lang="en-US" sz="2000" b="0" baseline="0" dirty="0" smtClean="0"/>
                        <a:t>–1</a:t>
                      </a: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Absolute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&lt;0.1%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Relative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&lt;0.02%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 Resolution (Spread),</a:t>
                      </a:r>
                      <a:r>
                        <a:rPr lang="el-GR" sz="2000" dirty="0" smtClean="0"/>
                        <a:t> σ</a:t>
                      </a:r>
                      <a:r>
                        <a:rPr lang="en-US" sz="2000" baseline="-25000" dirty="0" smtClean="0"/>
                        <a:t>T </a:t>
                      </a:r>
                      <a:r>
                        <a:rPr lang="en-US" sz="2000" baseline="0" dirty="0" smtClean="0"/>
                        <a:t>/T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Size, </a:t>
                      </a:r>
                      <a:r>
                        <a:rPr lang="el-GR" sz="2000" dirty="0" smtClean="0"/>
                        <a:t>σ</a:t>
                      </a:r>
                      <a:r>
                        <a:rPr lang="en-US" sz="2000" baseline="-25000" dirty="0" err="1" smtClean="0"/>
                        <a:t>x,y</a:t>
                      </a:r>
                      <a:r>
                        <a:rPr lang="en-US" sz="2000" dirty="0" smtClean="0"/>
                        <a:t> (mm)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1–</a:t>
                      </a: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42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sz="2800" dirty="0" smtClean="0">
                <a:cs typeface="Century Gothic"/>
              </a:rPr>
              <a:t>the 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C(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Time Reversal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Reaction:</a:t>
            </a:r>
            <a:r>
              <a:rPr lang="en-US" sz="2800" kern="0" baseline="30000" dirty="0"/>
              <a:t> 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</a:t>
            </a:r>
            <a:endParaRPr lang="en-US" sz="28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The Bubble Chamber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Work at HIGS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Safety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Absolute Beam Energy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19" y="1747139"/>
            <a:ext cx="6437376" cy="4974336"/>
          </a:xfrm>
        </p:spPr>
      </p:pic>
      <p:sp>
        <p:nvSpPr>
          <p:cNvPr id="6" name="Rounded Rectangle 5"/>
          <p:cNvSpPr/>
          <p:nvPr/>
        </p:nvSpPr>
        <p:spPr>
          <a:xfrm>
            <a:off x="1181085" y="2205031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2213978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3174920" y="2617651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8119" y="3983029"/>
            <a:ext cx="1235366" cy="369332"/>
            <a:chOff x="152400" y="1143000"/>
            <a:chExt cx="1235366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152400" y="1219200"/>
              <a:ext cx="304800" cy="2286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143000"/>
              <a:ext cx="854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BPM</a:t>
              </a:r>
              <a:endParaRPr lang="en-US" dirty="0"/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1333485" y="1268603"/>
            <a:ext cx="1066800" cy="762000"/>
          </a:xfrm>
          <a:prstGeom prst="wedgeRoundRectCallout">
            <a:avLst>
              <a:gd name="adj1" fmla="val 44009"/>
              <a:gd name="adj2" fmla="val 767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12519" y="2328278"/>
            <a:ext cx="62995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4489662" y="3197342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53634" y="2328278"/>
            <a:ext cx="5032254" cy="2316874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874899"/>
              </p:ext>
            </p:extLst>
          </p:nvPr>
        </p:nvGraphicFramePr>
        <p:xfrm>
          <a:off x="2090982" y="5416080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51" name="Equation" r:id="rId6" imgW="634680" imgH="469800" progId="Equation.3">
                  <p:embed/>
                </p:oleObj>
              </mc:Choice>
              <mc:Fallback>
                <p:oleObj name="Equation" r:id="rId6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982" y="5416080"/>
                        <a:ext cx="1639887" cy="98266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98119" y="5907411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85132" y="4397980"/>
            <a:ext cx="8768862" cy="2228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Jay </a:t>
            </a:r>
            <a:r>
              <a:rPr lang="en-US" sz="2000" dirty="0"/>
              <a:t>Benesch designed and is now working with Engineering to fabricate a more uniform and higher field </a:t>
            </a:r>
            <a:r>
              <a:rPr lang="en-US" sz="2000" dirty="0" smtClean="0"/>
              <a:t>dipole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New Hall Probe: </a:t>
            </a:r>
            <a:r>
              <a:rPr lang="en-US" sz="2000" dirty="0"/>
              <a:t>0.01% accuracy, resolution to </a:t>
            </a:r>
            <a:r>
              <a:rPr lang="en-US" sz="2000" dirty="0" smtClean="0"/>
              <a:t>2 ppm, and </a:t>
            </a:r>
            <a:r>
              <a:rPr lang="en-US" sz="2000" dirty="0"/>
              <a:t>a temperature stability of </a:t>
            </a:r>
            <a:r>
              <a:rPr lang="en-US" sz="2000" dirty="0" smtClean="0"/>
              <a:t>10 ppm</a:t>
            </a:r>
            <a:r>
              <a:rPr lang="en-US" sz="2000" dirty="0"/>
              <a:t>/°</a:t>
            </a:r>
            <a:r>
              <a:rPr lang="en-US" sz="2000" dirty="0" smtClean="0"/>
              <a:t>C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Better shielding of stray magnetic fields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smtClean="0"/>
              <a:t>Additional </a:t>
            </a:r>
            <a:r>
              <a:rPr lang="en-US" sz="2000" dirty="0" smtClean="0"/>
              <a:t>goal: Relative beam energy error</a:t>
            </a:r>
            <a:r>
              <a:rPr lang="en-US" sz="2000" dirty="0"/>
              <a:t> </a:t>
            </a:r>
            <a:r>
              <a:rPr lang="en-US" sz="2000" b="1" dirty="0" smtClean="0"/>
              <a:t>&lt;0.02%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308849"/>
              </p:ext>
            </p:extLst>
          </p:nvPr>
        </p:nvGraphicFramePr>
        <p:xfrm>
          <a:off x="527538" y="564661"/>
          <a:ext cx="77958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40"/>
                <a:gridCol w="985682"/>
                <a:gridCol w="1948962"/>
                <a:gridCol w="1948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Parameter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Goal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</a:t>
                      </a:r>
                      <a:r>
                        <a:rPr lang="en-US" sz="2000" baseline="0" dirty="0" smtClean="0"/>
                        <a:t>linearity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0.02%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spatial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BL/BL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reproduce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power</a:t>
                      </a:r>
                      <a:r>
                        <a:rPr lang="en-US" sz="2000" baseline="0" dirty="0" smtClean="0"/>
                        <a:t> supply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I/I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Position – surveys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Position – BPM</a:t>
                      </a:r>
                      <a:r>
                        <a:rPr lang="en-US" sz="2000" baseline="0" dirty="0" smtClean="0"/>
                        <a:t> calibration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Stray magnetic field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/>
                        <a:t>δ</a:t>
                      </a:r>
                      <a:r>
                        <a:rPr lang="en-US" sz="2000" b="1" dirty="0" smtClean="0"/>
                        <a:t>P/P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0.36%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&lt;0.10%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641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1009830"/>
            <a:ext cx="3977640" cy="2697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0520"/>
            <a:ext cx="4549138" cy="2697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Use 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Bremsstrahlung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at radiotherapy energies is well studied, accuracy: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±</a:t>
            </a:r>
            <a:r>
              <a:rPr lang="en-US" sz="2000" dirty="0" smtClean="0"/>
              <a:t>5%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219492" y="3562512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302369" y="3754269"/>
            <a:ext cx="4736123" cy="2602082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Penfold–Leiss Unfolding : 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Very steep; only </a:t>
            </a:r>
            <a:r>
              <a:rPr lang="en-US" sz="2400" dirty="0"/>
              <a:t>photons near </a:t>
            </a:r>
            <a:r>
              <a:rPr lang="en-US" sz="2400" dirty="0" smtClean="0"/>
              <a:t>endpoint </a:t>
            </a:r>
            <a:r>
              <a:rPr lang="en-US" sz="2400" dirty="0"/>
              <a:t>contribute to </a:t>
            </a:r>
            <a:r>
              <a:rPr lang="en-US" sz="2400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No-structure (resonances)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82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GEANT4 Simulation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0171"/>
            <a:ext cx="8710246" cy="5236179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r>
              <a:rPr lang="en-US" sz="2000" dirty="0"/>
              <a:t>Both GEANT4 </a:t>
            </a:r>
            <a:r>
              <a:rPr lang="en-US" sz="2000" dirty="0" smtClean="0"/>
              <a:t>and FLUKA use </a:t>
            </a:r>
            <a:r>
              <a:rPr lang="en-US" sz="2000" dirty="0"/>
              <a:t>models that calculate </a:t>
            </a:r>
            <a:r>
              <a:rPr lang="en-US" sz="2000" dirty="0" smtClean="0"/>
              <a:t>wrong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photo</a:t>
            </a:r>
            <a:r>
              <a:rPr lang="en-US" sz="2000" dirty="0" smtClean="0"/>
              <a:t>–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nuclear</a:t>
            </a:r>
            <a:r>
              <a:rPr lang="en-US" sz="2000" dirty="0" smtClean="0"/>
              <a:t> </a:t>
            </a:r>
            <a:r>
              <a:rPr lang="en-US" sz="2000" dirty="0"/>
              <a:t>cross sections. Both do not allow for user’s cross sections. </a:t>
            </a:r>
            <a:r>
              <a:rPr lang="en-US" sz="2000" dirty="0" smtClean="0"/>
              <a:t>What to do?</a:t>
            </a:r>
            <a:endParaRPr lang="en-US" sz="2000" dirty="0"/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Use GEANT4 and FLUKA to produce the photon </a:t>
            </a:r>
            <a:r>
              <a:rPr lang="en-US" sz="2000" dirty="0" smtClean="0"/>
              <a:t>spectra </a:t>
            </a:r>
            <a:r>
              <a:rPr lang="en-US" sz="2000" dirty="0"/>
              <a:t>impinging on the </a:t>
            </a:r>
            <a:r>
              <a:rPr lang="en-US" sz="2000" dirty="0" smtClean="0"/>
              <a:t>superheated </a:t>
            </a:r>
            <a:r>
              <a:rPr lang="en-US" sz="2000" dirty="0"/>
              <a:t>liquid.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Fold the above photon </a:t>
            </a:r>
            <a:r>
              <a:rPr lang="en-US" sz="2000" dirty="0" smtClean="0"/>
              <a:t>spectra </a:t>
            </a:r>
            <a:r>
              <a:rPr lang="en-US" sz="2000" dirty="0"/>
              <a:t>with our cross sections in stand-alone codes</a:t>
            </a:r>
            <a:r>
              <a:rPr lang="en-US" sz="2000" dirty="0" smtClean="0"/>
              <a:t>.</a:t>
            </a:r>
          </a:p>
          <a:p>
            <a:pPr marL="514350" lvl="1" indent="0">
              <a:buNone/>
            </a:pP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Use GEANT4 to design radiator, collimator, and dumps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Geometry in GEANT4: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159" y="4264025"/>
            <a:ext cx="59626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773723"/>
          </a:xfrm>
        </p:spPr>
        <p:txBody>
          <a:bodyPr>
            <a:no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Penfold-Leiss Cross Section Unfolding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475" y="1137138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Yields at:                                                    where,</a:t>
            </a:r>
          </a:p>
          <a:p>
            <a:pPr>
              <a:buNone/>
            </a:pPr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015688"/>
              </p:ext>
            </p:extLst>
          </p:nvPr>
        </p:nvGraphicFramePr>
        <p:xfrm>
          <a:off x="3350236" y="1137138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59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0236" y="1137138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307884"/>
              </p:ext>
            </p:extLst>
          </p:nvPr>
        </p:nvGraphicFramePr>
        <p:xfrm>
          <a:off x="809625" y="1668950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60" name="Equation" r:id="rId7" imgW="1257120" imgH="228600" progId="Equation.3">
                  <p:embed/>
                </p:oleObj>
              </mc:Choice>
              <mc:Fallback>
                <p:oleObj name="Equation" r:id="rId7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1668950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984383"/>
              </p:ext>
            </p:extLst>
          </p:nvPr>
        </p:nvGraphicFramePr>
        <p:xfrm>
          <a:off x="809625" y="2238496"/>
          <a:ext cx="723995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61" name="Equation" r:id="rId9" imgW="3225600" imgH="444240" progId="Equation.3">
                  <p:embed/>
                </p:oleObj>
              </mc:Choice>
              <mc:Fallback>
                <p:oleObj name="Equation" r:id="rId9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2238496"/>
                        <a:ext cx="7239953" cy="838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279551"/>
              </p:ext>
            </p:extLst>
          </p:nvPr>
        </p:nvGraphicFramePr>
        <p:xfrm>
          <a:off x="809625" y="3751384"/>
          <a:ext cx="3187700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62" name="Equation" r:id="rId11" imgW="1562040" imgH="482400" progId="Equation.3">
                  <p:embed/>
                </p:oleObj>
              </mc:Choice>
              <mc:Fallback>
                <p:oleObj name="Equation" r:id="rId11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3751384"/>
                        <a:ext cx="3187700" cy="82708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475697"/>
              </p:ext>
            </p:extLst>
          </p:nvPr>
        </p:nvGraphicFramePr>
        <p:xfrm>
          <a:off x="457200" y="5256090"/>
          <a:ext cx="3552798" cy="146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63" name="Equation" r:id="rId13" imgW="2374560" imgH="939600" progId="Equation.3">
                  <p:embed/>
                </p:oleObj>
              </mc:Choice>
              <mc:Fallback>
                <p:oleObj name="Equation" r:id="rId13" imgW="2374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256090"/>
                        <a:ext cx="3552798" cy="146538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582967"/>
              </p:ext>
            </p:extLst>
          </p:nvPr>
        </p:nvGraphicFramePr>
        <p:xfrm>
          <a:off x="4727575" y="4677507"/>
          <a:ext cx="35274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64" name="Equation" r:id="rId15" imgW="850680" imgH="215640" progId="Equation.3">
                  <p:embed/>
                </p:oleObj>
              </mc:Choice>
              <mc:Fallback>
                <p:oleObj name="Equation" r:id="rId1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575" y="4677507"/>
                        <a:ext cx="3527425" cy="7620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65570"/>
              </p:ext>
            </p:extLst>
          </p:nvPr>
        </p:nvGraphicFramePr>
        <p:xfrm>
          <a:off x="4686300" y="5584825"/>
          <a:ext cx="400050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65" name="Equation" r:id="rId17" imgW="965160" imgH="241200" progId="Equation.3">
                  <p:embed/>
                </p:oleObj>
              </mc:Choice>
              <mc:Fallback>
                <p:oleObj name="Equation" r:id="rId17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5584825"/>
                        <a:ext cx="4000500" cy="85248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8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6443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Statistical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6888" y="3382108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093160"/>
              </p:ext>
            </p:extLst>
          </p:nvPr>
        </p:nvGraphicFramePr>
        <p:xfrm>
          <a:off x="1712266" y="3686908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676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266" y="3686908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137050"/>
              </p:ext>
            </p:extLst>
          </p:nvPr>
        </p:nvGraphicFramePr>
        <p:xfrm>
          <a:off x="1768231" y="4643263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677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4643263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44231" y="54395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086894"/>
              </p:ext>
            </p:extLst>
          </p:nvPr>
        </p:nvGraphicFramePr>
        <p:xfrm>
          <a:off x="1768231" y="5896708"/>
          <a:ext cx="6103938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678" name="Equation" r:id="rId9" imgW="1473120" imgH="241200" progId="Equation.3">
                  <p:embed/>
                </p:oleObj>
              </mc:Choice>
              <mc:Fallback>
                <p:oleObj name="Equation" r:id="rId9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5896708"/>
                        <a:ext cx="6103938" cy="85407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44231" y="10961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796824"/>
              </p:ext>
            </p:extLst>
          </p:nvPr>
        </p:nvGraphicFramePr>
        <p:xfrm>
          <a:off x="1539631" y="1019908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679" name="Equation" r:id="rId11" imgW="685800" imgH="457200" progId="Equation.3">
                  <p:embed/>
                </p:oleObj>
              </mc:Choice>
              <mc:Fallback>
                <p:oleObj name="Equation" r:id="rId11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631" y="1019908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216644"/>
              </p:ext>
            </p:extLst>
          </p:nvPr>
        </p:nvGraphicFramePr>
        <p:xfrm>
          <a:off x="4206631" y="2320070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680" name="Equation" r:id="rId13" imgW="1054080" imgH="291960" progId="Equation.3">
                  <p:embed/>
                </p:oleObj>
              </mc:Choice>
              <mc:Fallback>
                <p:oleObj name="Equation" r:id="rId13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631" y="2320070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254631" y="2467708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593209"/>
              </p:ext>
            </p:extLst>
          </p:nvPr>
        </p:nvGraphicFramePr>
        <p:xfrm>
          <a:off x="4273306" y="1027846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681" name="Equation" r:id="rId15" imgW="1041120" imgH="495000" progId="Equation.3">
                  <p:embed/>
                </p:oleObj>
              </mc:Choice>
              <mc:Fallback>
                <p:oleObj name="Equation" r:id="rId15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306" y="1027846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29338"/>
              </p:ext>
            </p:extLst>
          </p:nvPr>
        </p:nvGraphicFramePr>
        <p:xfrm>
          <a:off x="1579319" y="2348646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682" name="Equation" r:id="rId17" imgW="634680" imgH="266400" progId="Equation.3">
                  <p:embed/>
                </p:oleObj>
              </mc:Choice>
              <mc:Fallback>
                <p:oleObj name="Equation" r:id="rId17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319" y="2348646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6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597"/>
              </p:ext>
            </p:extLst>
          </p:nvPr>
        </p:nvGraphicFramePr>
        <p:xfrm>
          <a:off x="2039084" y="629596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98" name="Equation" r:id="rId5" imgW="1625400" imgH="939600" progId="Equation.3">
                  <p:embed/>
                </p:oleObj>
              </mc:Choice>
              <mc:Fallback>
                <p:oleObj name="Equation" r:id="rId5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084" y="629596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176" y="517402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46776" y="517402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85888"/>
              </p:ext>
            </p:extLst>
          </p:nvPr>
        </p:nvGraphicFramePr>
        <p:xfrm>
          <a:off x="6010275" y="628010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99" name="Equation" r:id="rId7" imgW="927000" imgH="457200" progId="Equation.3">
                  <p:embed/>
                </p:oleObj>
              </mc:Choice>
              <mc:Fallback>
                <p:oleObj name="Equation" r:id="rId7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628010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99971"/>
              </p:ext>
            </p:extLst>
          </p:nvPr>
        </p:nvGraphicFramePr>
        <p:xfrm>
          <a:off x="257176" y="2604110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00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2604110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84672"/>
              </p:ext>
            </p:extLst>
          </p:nvPr>
        </p:nvGraphicFramePr>
        <p:xfrm>
          <a:off x="3079751" y="5672644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01" name="Equation" r:id="rId11" imgW="1396800" imgH="507960" progId="Equation.3">
                  <p:embed/>
                </p:oleObj>
              </mc:Choice>
              <mc:Fallback>
                <p:oleObj name="Equation" r:id="rId11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1" y="5672644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842204"/>
              </p:ext>
            </p:extLst>
          </p:nvPr>
        </p:nvGraphicFramePr>
        <p:xfrm>
          <a:off x="257176" y="4482751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02" name="Equation" r:id="rId13" imgW="3670200" imgH="482400" progId="Equation.3">
                  <p:embed/>
                </p:oleObj>
              </mc:Choice>
              <mc:Fallback>
                <p:oleObj name="Equation" r:id="rId13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4482751"/>
                        <a:ext cx="8213725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881674" y="5643110"/>
            <a:ext cx="1562100" cy="1066800"/>
          </a:xfrm>
          <a:prstGeom prst="wedgeRoundRectCallout">
            <a:avLst>
              <a:gd name="adj1" fmla="val 89849"/>
              <a:gd name="adj2" fmla="val 942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beam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794375" y="2823954"/>
            <a:ext cx="2971800" cy="1513114"/>
          </a:xfrm>
          <a:prstGeom prst="wedgeRoundRectCallout">
            <a:avLst>
              <a:gd name="adj1" fmla="val -25793"/>
              <a:gd name="adj2" fmla="val 785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23657"/>
              </p:ext>
            </p:extLst>
          </p:nvPr>
        </p:nvGraphicFramePr>
        <p:xfrm>
          <a:off x="6073776" y="3209943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03" name="Equation" r:id="rId15" imgW="965160" imgH="482400" progId="Equation.3">
                  <p:embed/>
                </p:oleObj>
              </mc:Choice>
              <mc:Fallback>
                <p:oleObj name="Equation" r:id="rId15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6" y="3209943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4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119219"/>
            <a:ext cx="8921262" cy="5236179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000" dirty="0"/>
              <a:t>Radiator </a:t>
            </a:r>
            <a:r>
              <a:rPr lang="en-US" sz="2000" dirty="0" smtClean="0"/>
              <a:t>thickness </a:t>
            </a:r>
            <a:r>
              <a:rPr lang="en-US" sz="2000" dirty="0"/>
              <a:t>= 0.02 mm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Bubble Chamber </a:t>
            </a:r>
            <a:r>
              <a:rPr lang="en-US" sz="2000" dirty="0" smtClean="0"/>
              <a:t>thickness </a:t>
            </a:r>
            <a:r>
              <a:rPr lang="en-US" sz="2000" dirty="0"/>
              <a:t>= 3.0 </a:t>
            </a:r>
            <a:r>
              <a:rPr lang="en-US" sz="2000" dirty="0" smtClean="0"/>
              <a:t>cm, </a:t>
            </a:r>
            <a:r>
              <a:rPr lang="en-US" sz="2000" dirty="0"/>
              <a:t>n</a:t>
            </a:r>
            <a:r>
              <a:rPr lang="en-US" sz="2000" dirty="0" smtClean="0"/>
              <a:t>umber </a:t>
            </a:r>
            <a:r>
              <a:rPr lang="en-US" sz="2000" dirty="0"/>
              <a:t>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3.474 10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/cm</a:t>
            </a:r>
            <a:r>
              <a:rPr lang="en-US" sz="2000" baseline="30000" dirty="0"/>
              <a:t>2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Background subtraction of </a:t>
            </a: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82" name="Equation" r:id="rId5" imgW="2577960" imgH="761760" progId="Equation.3">
                  <p:embed/>
                </p:oleObj>
              </mc:Choice>
              <mc:Fallback>
                <p:oleObj name="Equation" r:id="rId5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0338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1933" y="10668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244815"/>
              </p:ext>
            </p:extLst>
          </p:nvPr>
        </p:nvGraphicFramePr>
        <p:xfrm>
          <a:off x="4806462" y="21336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2" name="Equation" r:id="rId5" imgW="1815840" imgH="469800" progId="Equation.3">
                  <p:embed/>
                </p:oleObj>
              </mc:Choice>
              <mc:Fallback>
                <p:oleObj name="Equation" r:id="rId5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462" y="21336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252086"/>
              </p:ext>
            </p:extLst>
          </p:nvPr>
        </p:nvGraphicFramePr>
        <p:xfrm>
          <a:off x="259250" y="19812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3" name="Equation" r:id="rId7" imgW="1625400" imgH="431640" progId="Equation.3">
                  <p:embed/>
                </p:oleObj>
              </mc:Choice>
              <mc:Fallback>
                <p:oleObj name="Equation" r:id="rId7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50" y="19812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53930"/>
              </p:ext>
            </p:extLst>
          </p:nvPr>
        </p:nvGraphicFramePr>
        <p:xfrm>
          <a:off x="2724733" y="32004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495715" y="33528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8233" y="6324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21783"/>
              </p:ext>
            </p:extLst>
          </p:nvPr>
        </p:nvGraphicFramePr>
        <p:xfrm>
          <a:off x="143975" y="32146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4" name="Equation" r:id="rId9" imgW="850680" imgH="228600" progId="Equation.3">
                  <p:embed/>
                </p:oleObj>
              </mc:Choice>
              <mc:Fallback>
                <p:oleObj name="Equation" r:id="rId9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75" y="32146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96043"/>
              </p:ext>
            </p:extLst>
          </p:nvPr>
        </p:nvGraphicFramePr>
        <p:xfrm>
          <a:off x="124925" y="39624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5" name="Equation" r:id="rId11" imgW="774360" imgH="228600" progId="Equation.3">
                  <p:embed/>
                </p:oleObj>
              </mc:Choice>
              <mc:Fallback>
                <p:oleObj name="Equation" r:id="rId11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25" y="39624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444" y="33909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280195"/>
              </p:ext>
            </p:extLst>
          </p:nvPr>
        </p:nvGraphicFramePr>
        <p:xfrm>
          <a:off x="1545822" y="3695700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523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5822" y="3695700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18699"/>
              </p:ext>
            </p:extLst>
          </p:nvPr>
        </p:nvGraphicFramePr>
        <p:xfrm>
          <a:off x="1601787" y="4652055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524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7" y="4652055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7787" y="54483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265879"/>
              </p:ext>
            </p:extLst>
          </p:nvPr>
        </p:nvGraphicFramePr>
        <p:xfrm>
          <a:off x="458787" y="5924085"/>
          <a:ext cx="815316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525" name="Equation" r:id="rId9" imgW="2361960" imgH="241200" progId="Equation.3">
                  <p:embed/>
                </p:oleObj>
              </mc:Choice>
              <mc:Fallback>
                <p:oleObj name="Equation" r:id="rId9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" y="5924085"/>
                        <a:ext cx="8153168" cy="685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094683"/>
              </p:ext>
            </p:extLst>
          </p:nvPr>
        </p:nvGraphicFramePr>
        <p:xfrm>
          <a:off x="915987" y="6477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526" name="Equation" r:id="rId11" imgW="2286000" imgH="761760" progId="Equation.3">
                  <p:embed/>
                </p:oleObj>
              </mc:Choice>
              <mc:Fallback>
                <p:oleObj name="Equation" r:id="rId11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7" y="6477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ular Callout 11"/>
          <p:cNvSpPr/>
          <p:nvPr/>
        </p:nvSpPr>
        <p:spPr>
          <a:xfrm>
            <a:off x="135396" y="4191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334938"/>
              </p:ext>
            </p:extLst>
          </p:nvPr>
        </p:nvGraphicFramePr>
        <p:xfrm>
          <a:off x="230187" y="4905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527" name="Equation" r:id="rId13" imgW="355320" imgH="393480" progId="Equation.3">
                  <p:embed/>
                </p:oleObj>
              </mc:Choice>
              <mc:Fallback>
                <p:oleObj name="Equation" r:id="rId13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" y="4905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4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94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323322609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96058669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170688" y="5364480"/>
            <a:ext cx="1950720" cy="1112393"/>
          </a:xfrm>
          <a:prstGeom prst="wedgeRoundRectCallout">
            <a:avLst>
              <a:gd name="adj1" fmla="val 87163"/>
              <a:gd name="adj2" fmla="val 55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This region is bypassed by 3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731383"/>
              </p:ext>
            </p:extLst>
          </p:nvPr>
        </p:nvGraphicFramePr>
        <p:xfrm>
          <a:off x="398090" y="1703023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43" name="Equation" r:id="rId5" imgW="2412720" imgH="965160" progId="Equation.3">
                  <p:embed/>
                </p:oleObj>
              </mc:Choice>
              <mc:Fallback>
                <p:oleObj name="Equation" r:id="rId5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703023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618637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Coefficient =1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04481" y="853099"/>
            <a:ext cx="3054427" cy="990600"/>
          </a:xfrm>
          <a:prstGeom prst="wedgeRoundRectCallout">
            <a:avLst>
              <a:gd name="adj1" fmla="val -70592"/>
              <a:gd name="adj2" fmla="val 340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13124"/>
              </p:ext>
            </p:extLst>
          </p:nvPr>
        </p:nvGraphicFramePr>
        <p:xfrm>
          <a:off x="5369069" y="932474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44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932474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33578"/>
              </p:ext>
            </p:extLst>
          </p:nvPr>
        </p:nvGraphicFramePr>
        <p:xfrm>
          <a:off x="398090" y="3660776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45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660776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848926" y="2134470"/>
            <a:ext cx="1995669" cy="939695"/>
          </a:xfrm>
          <a:prstGeom prst="wedgeRoundRectCallout">
            <a:avLst>
              <a:gd name="adj1" fmla="val -15857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91597"/>
              </p:ext>
            </p:extLst>
          </p:nvPr>
        </p:nvGraphicFramePr>
        <p:xfrm>
          <a:off x="5899216" y="4614723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46" name="Equation" r:id="rId11" imgW="1638000" imgH="939600" progId="Equation.3">
                  <p:embed/>
                </p:oleObj>
              </mc:Choice>
              <mc:Fallback>
                <p:oleObj name="Equation" r:id="rId11" imgW="16380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614723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9364"/>
              </p:ext>
            </p:extLst>
          </p:nvPr>
        </p:nvGraphicFramePr>
        <p:xfrm>
          <a:off x="398090" y="5274165"/>
          <a:ext cx="403225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47" name="Equation" r:id="rId13" imgW="2565400" imgH="965200" progId="Equation.3">
                  <p:embed/>
                </p:oleObj>
              </mc:Choice>
              <mc:Fallback>
                <p:oleObj name="Equation" r:id="rId13" imgW="2565400" imgH="965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5274165"/>
                        <a:ext cx="403225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1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3199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066906"/>
              </p:ext>
            </p:extLst>
          </p:nvPr>
        </p:nvGraphicFramePr>
        <p:xfrm>
          <a:off x="265990" y="1982403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68" name="Equation" r:id="rId5" imgW="2971800" imgH="1422360" progId="Equation.3">
                  <p:embed/>
                </p:oleObj>
              </mc:Choice>
              <mc:Fallback>
                <p:oleObj name="Equation" r:id="rId5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90" y="1982403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6065982" y="4408392"/>
            <a:ext cx="2971800" cy="1127125"/>
          </a:xfrm>
          <a:prstGeom prst="wedgeRoundRectCallout">
            <a:avLst>
              <a:gd name="adj1" fmla="val -30900"/>
              <a:gd name="adj2" fmla="val -823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600368"/>
              </p:ext>
            </p:extLst>
          </p:nvPr>
        </p:nvGraphicFramePr>
        <p:xfrm>
          <a:off x="6229494" y="4423978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69" name="Equation" r:id="rId7" imgW="965160" imgH="482400" progId="Equation.3">
                  <p:embed/>
                </p:oleObj>
              </mc:Choice>
              <mc:Fallback>
                <p:oleObj name="Equation" r:id="rId7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494" y="4423978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3047148" y="1093087"/>
            <a:ext cx="1995669" cy="939695"/>
          </a:xfrm>
          <a:prstGeom prst="wedgeRoundRectCallout">
            <a:avLst>
              <a:gd name="adj1" fmla="val -34304"/>
              <a:gd name="adj2" fmla="val 9395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</p:spTree>
    <p:extLst>
      <p:ext uri="{BB962C8B-B14F-4D97-AF65-F5344CB8AC3E}">
        <p14:creationId xmlns:p14="http://schemas.microsoft.com/office/powerpoint/2010/main" val="1788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Other Systematic Errors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428212"/>
              </p:ext>
            </p:extLst>
          </p:nvPr>
        </p:nvGraphicFramePr>
        <p:xfrm>
          <a:off x="533400" y="4537396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90" name="Equation" r:id="rId5" imgW="3238200" imgH="533160" progId="Equation.3">
                  <p:embed/>
                </p:oleObj>
              </mc:Choice>
              <mc:Fallback>
                <p:oleObj name="Equation" r:id="rId5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37396"/>
                        <a:ext cx="8077200" cy="1066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76200" y="407376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60399"/>
              </p:ext>
            </p:extLst>
          </p:nvPr>
        </p:nvGraphicFramePr>
        <p:xfrm>
          <a:off x="533400" y="5673969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91" name="Equation" r:id="rId7" imgW="1180800" imgH="495000" progId="Equation.3">
                  <p:embed/>
                </p:oleObj>
              </mc:Choice>
              <mc:Fallback>
                <p:oleObj name="Equation" r:id="rId7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73969"/>
                        <a:ext cx="2776538" cy="990600"/>
                      </a:xfrm>
                      <a:prstGeom prst="rect">
                        <a:avLst/>
                      </a:prstGeom>
                      <a:gradFill>
                        <a:gsLst>
                          <a:gs pos="80000">
                            <a:srgbClr val="D5DFF2"/>
                          </a:gs>
                          <a:gs pos="85850">
                            <a:srgbClr val="D8E1F3"/>
                          </a:gs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58000" y="2016369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515152"/>
              </p:ext>
            </p:extLst>
          </p:nvPr>
        </p:nvGraphicFramePr>
        <p:xfrm>
          <a:off x="914400" y="1559169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025541"/>
              </p:ext>
            </p:extLst>
          </p:nvPr>
        </p:nvGraphicFramePr>
        <p:xfrm>
          <a:off x="152166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048748"/>
              </p:ext>
            </p:extLst>
          </p:nvPr>
        </p:nvGraphicFramePr>
        <p:xfrm>
          <a:off x="152166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4279627" y="4061389"/>
            <a:ext cx="2960077" cy="1143000"/>
          </a:xfrm>
          <a:prstGeom prst="wedgeRoundRectCallout">
            <a:avLst>
              <a:gd name="adj1" fmla="val -56096"/>
              <a:gd name="adj2" fmla="val -34080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Relative systematic errors  do not get magnified in PL Unfolding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442428"/>
            <a:ext cx="4928235" cy="29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05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JLab Projected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S-Factor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95681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18</a:t>
            </a:r>
            <a:r>
              <a:rPr lang="en-US" sz="2000" dirty="0" smtClean="0">
                <a:solidFill>
                  <a:srgbClr val="000229"/>
                </a:solidFill>
              </a:rPr>
              <a:t>O(</a:t>
            </a: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0229"/>
                </a:solidFill>
              </a:rPr>
              <a:t>,</a:t>
            </a:r>
            <a:r>
              <a:rPr lang="en-US" sz="2000" dirty="0">
                <a:solidFill>
                  <a:srgbClr val="000229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0229"/>
                </a:solidFill>
              </a:rPr>
              <a:t>)</a:t>
            </a:r>
            <a:r>
              <a:rPr lang="en-US" sz="2000" baseline="30000" dirty="0" smtClean="0">
                <a:solidFill>
                  <a:srgbClr val="000229"/>
                </a:solidFill>
              </a:rPr>
              <a:t>14</a:t>
            </a:r>
            <a:r>
              <a:rPr lang="en-US" sz="2000" dirty="0" smtClean="0">
                <a:solidFill>
                  <a:srgbClr val="000229"/>
                </a:solidFill>
              </a:rPr>
              <a:t>C (depletion = 5,000)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2" y="3486150"/>
            <a:ext cx="5686424" cy="3371850"/>
          </a:xfrm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356406"/>
              </p:ext>
            </p:extLst>
          </p:nvPr>
        </p:nvGraphicFramePr>
        <p:xfrm>
          <a:off x="1506414" y="15330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4434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 smtClean="0"/>
                        <a:t>S</a:t>
                      </a:r>
                      <a:r>
                        <a:rPr lang="en-US" sz="1000" i="1" baseline="-25000" dirty="0" err="1" smtClean="0"/>
                        <a:t>tot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6095490" y="4502260"/>
            <a:ext cx="2591310" cy="1143000"/>
          </a:xfrm>
          <a:prstGeom prst="wedgeRoundRectCallout">
            <a:avLst>
              <a:gd name="adj1" fmla="val -49677"/>
              <a:gd name="adj2" fmla="val -2576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Bubble Chamber experiment measures total </a:t>
            </a:r>
            <a:r>
              <a:rPr lang="en-US" dirty="0" smtClean="0"/>
              <a:t>S-Factor, S</a:t>
            </a:r>
            <a:r>
              <a:rPr lang="en-US" baseline="-25000" dirty="0" smtClean="0"/>
              <a:t>E1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smtClean="0"/>
              <a:t>S</a:t>
            </a:r>
            <a:r>
              <a:rPr lang="en-US" baseline="-25000" dirty="0" smtClean="0"/>
              <a:t>E2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534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Chamber 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777875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 and secondary (</a:t>
            </a:r>
            <a:r>
              <a:rPr lang="en-US" sz="2000" dirty="0" err="1" smtClean="0">
                <a:cs typeface="Symbol" charset="2"/>
              </a:rPr>
              <a:t>n,n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neutron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elastic scattering</a:t>
            </a:r>
          </a:p>
          <a:p>
            <a:pPr marL="457200" lvl="1" indent="0">
              <a:buNone/>
            </a:pPr>
            <a:endParaRPr lang="en-US" sz="2000" dirty="0" smtClean="0">
              <a:cs typeface="Symbol" charset="2"/>
            </a:endParaRPr>
          </a:p>
          <a:p>
            <a:pPr marL="57150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Background from Chamber glass:</a:t>
            </a:r>
          </a:p>
          <a:p>
            <a:pPr lvl="1"/>
            <a:r>
              <a:rPr lang="en-US" sz="2400" dirty="0" smtClean="0">
                <a:cs typeface="Symbol" charset="2"/>
              </a:rPr>
              <a:t>Ne</a:t>
            </a:r>
            <a:r>
              <a:rPr lang="en-US" sz="2000" dirty="0" smtClean="0">
                <a:cs typeface="Symbol" charset="2"/>
              </a:rPr>
              <a:t>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</a:t>
            </a:r>
            <a:r>
              <a:rPr lang="en-US" sz="2000" dirty="0">
                <a:cs typeface="Symbol" charset="2"/>
              </a:rPr>
              <a:t>elastic </a:t>
            </a:r>
            <a:r>
              <a:rPr lang="en-US" sz="2000" dirty="0" smtClean="0">
                <a:cs typeface="Symbol" charset="2"/>
              </a:rPr>
              <a:t>scattering from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</a:t>
            </a:r>
            <a:r>
              <a:rPr lang="en-US" sz="2400" baseline="30000" dirty="0" smtClean="0"/>
              <a:t>29</a:t>
            </a:r>
            <a:r>
              <a:rPr lang="en-US" sz="2400" dirty="0" smtClean="0"/>
              <a:t>Si(</a:t>
            </a:r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err="1" smtClean="0">
                <a:cs typeface="Symbol" charset="2"/>
              </a:rPr>
              <a:t>,n</a:t>
            </a:r>
            <a:r>
              <a:rPr lang="en-US" sz="2400" dirty="0" smtClean="0">
                <a:cs typeface="Symbol" charset="2"/>
              </a:rPr>
              <a:t>)</a:t>
            </a:r>
            <a:r>
              <a:rPr lang="en-US" sz="2400" baseline="30000" dirty="0" smtClean="0">
                <a:cs typeface="Symbol" charset="2"/>
              </a:rPr>
              <a:t>28</a:t>
            </a:r>
            <a:r>
              <a:rPr lang="en-US" sz="2400" dirty="0" smtClean="0">
                <a:cs typeface="Symbol" charset="2"/>
              </a:rPr>
              <a:t>Si 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–nuclear </a:t>
            </a:r>
          </a:p>
          <a:p>
            <a:pPr lvl="1"/>
            <a:r>
              <a:rPr lang="en-US" sz="2000" dirty="0" smtClean="0"/>
              <a:t>neutron–nuclear</a:t>
            </a:r>
            <a:r>
              <a:rPr lang="en-US" sz="2000" dirty="0" smtClean="0">
                <a:cs typeface="Symbol" charset="2"/>
              </a:rPr>
              <a:t> elastic </a:t>
            </a:r>
            <a:r>
              <a:rPr lang="en-US" sz="2000" dirty="0">
                <a:cs typeface="Symbol" charset="2"/>
              </a:rPr>
              <a:t>scattering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events using</a:t>
            </a:r>
          </a:p>
          <a:p>
            <a:pPr marL="57150" indent="0">
              <a:buNone/>
            </a:pPr>
            <a:r>
              <a:rPr lang="en-US" sz="2400" dirty="0" smtClean="0"/>
              <a:t>acoustic signal (100 suppression factor)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1045029"/>
            <a:ext cx="9144000" cy="5812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  <a:r>
              <a:rPr lang="en-US" sz="2400" dirty="0" smtClean="0"/>
              <a:t>with</a:t>
            </a:r>
          </a:p>
          <a:p>
            <a:pPr marL="57150" indent="0">
              <a:buNone/>
            </a:pPr>
            <a:r>
              <a:rPr lang="en-US" sz="2400" dirty="0" smtClean="0"/>
              <a:t> </a:t>
            </a:r>
            <a:r>
              <a:rPr lang="en-US" sz="2400" dirty="0"/>
              <a:t>Bubble </a:t>
            </a:r>
            <a:r>
              <a:rPr lang="en-US" sz="2400" dirty="0" smtClean="0"/>
              <a:t>Chamber thresholds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Calculated with Depletion: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5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079360"/>
              </p:ext>
            </p:extLst>
          </p:nvPr>
        </p:nvGraphicFramePr>
        <p:xfrm>
          <a:off x="628501" y="4927795"/>
          <a:ext cx="2794638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97319"/>
                <a:gridCol w="13973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7368636" y="3422818"/>
            <a:ext cx="1745674" cy="469848"/>
          </a:xfrm>
          <a:prstGeom prst="wedgeRoundRectCallout">
            <a:avLst>
              <a:gd name="adj1" fmla="val -24100"/>
              <a:gd name="adj2" fmla="val 50989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acoustic cut</a:t>
            </a:r>
          </a:p>
        </p:txBody>
      </p:sp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Safety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Superheated liquid: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dirty="0"/>
              <a:t>, Nitrous oxide </a:t>
            </a:r>
            <a:r>
              <a:rPr lang="en-US" sz="2400" dirty="0" smtClean="0"/>
              <a:t>(laughing gas)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At room temperature, it is a </a:t>
            </a:r>
            <a:r>
              <a:rPr lang="en-US" sz="2000" dirty="0" smtClean="0"/>
              <a:t>colorless, </a:t>
            </a:r>
            <a:r>
              <a:rPr lang="en-US" sz="2000" dirty="0"/>
              <a:t>non-flammable gas, with a slightly sweet </a:t>
            </a:r>
            <a:r>
              <a:rPr lang="en-US" sz="2000" dirty="0" smtClean="0"/>
              <a:t>odor </a:t>
            </a:r>
            <a:r>
              <a:rPr lang="en-US" sz="2000" dirty="0"/>
              <a:t>and </a:t>
            </a:r>
            <a:r>
              <a:rPr lang="en-US" sz="2000" dirty="0" smtClean="0"/>
              <a:t>taste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High </a:t>
            </a:r>
            <a:r>
              <a:rPr lang="en-US" sz="2400" dirty="0"/>
              <a:t>pressure </a:t>
            </a:r>
            <a:r>
              <a:rPr lang="en-US" sz="2400" dirty="0" smtClean="0"/>
              <a:t>system: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Design Authority: Dave Meekins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T = </a:t>
            </a:r>
            <a:r>
              <a:rPr lang="en-US" sz="2000" dirty="0" smtClean="0"/>
              <a:t>5˚C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P </a:t>
            </a:r>
            <a:r>
              <a:rPr lang="en-US" sz="2000" dirty="0"/>
              <a:t>= </a:t>
            </a:r>
            <a:r>
              <a:rPr lang="en-US" sz="2000" dirty="0" smtClean="0"/>
              <a:t>60 atm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Buffer liquid: Mercury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Closed system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Volume: 135 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54120" y="2118829"/>
            <a:ext cx="1428750" cy="1428750"/>
            <a:chOff x="6418016" y="1969841"/>
            <a:chExt cx="1428750" cy="1428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62926" y="2816541"/>
              <a:ext cx="5389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OX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10677" y="5339243"/>
            <a:ext cx="1428750" cy="1428750"/>
            <a:chOff x="6418016" y="1969841"/>
            <a:chExt cx="1428750" cy="14287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62926" y="2816541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0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9738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2820" y="1033154"/>
            <a:ext cx="8841179" cy="5201391"/>
          </a:xfrm>
        </p:spPr>
        <p:txBody>
          <a:bodyPr>
            <a:noAutofit/>
          </a:bodyPr>
          <a:lstStyle/>
          <a:p>
            <a:r>
              <a:rPr lang="en-US" sz="2000" dirty="0" smtClean="0"/>
              <a:t>More testing of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HIGS </a:t>
            </a:r>
            <a:r>
              <a:rPr lang="en-US" sz="2000" dirty="0" smtClean="0"/>
              <a:t>(</a:t>
            </a:r>
            <a:r>
              <a:rPr lang="en-US" sz="2000" dirty="0" smtClean="0"/>
              <a:t>March</a:t>
            </a:r>
            <a:r>
              <a:rPr lang="en-US" sz="2000" dirty="0" smtClean="0"/>
              <a:t> </a:t>
            </a:r>
            <a:r>
              <a:rPr lang="en-US" sz="2000" dirty="0" smtClean="0"/>
              <a:t>2014)</a:t>
            </a:r>
            <a:endParaRPr lang="en-US" sz="2000" dirty="0"/>
          </a:p>
          <a:p>
            <a:r>
              <a:rPr lang="en-US" sz="2000" dirty="0" smtClean="0"/>
              <a:t>Measure cross sections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 </a:t>
            </a:r>
            <a:r>
              <a:rPr lang="en-US" sz="2000" dirty="0"/>
              <a:t>at </a:t>
            </a:r>
            <a:r>
              <a:rPr lang="en-US" sz="2000" dirty="0" smtClean="0"/>
              <a:t>HIGS (Summer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with Bremsstrahlung beam (October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If successful, run 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to measure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r>
              <a:rPr lang="en-US" sz="2400" dirty="0" smtClean="0"/>
              <a:t>Beam </a:t>
            </a:r>
            <a:r>
              <a:rPr lang="en-US" sz="2400" dirty="0"/>
              <a:t>issues:</a:t>
            </a:r>
          </a:p>
          <a:p>
            <a:pPr lvl="1"/>
            <a:r>
              <a:rPr lang="en-US" sz="1600" dirty="0" smtClean="0"/>
              <a:t>Design radiator, collimator, and dumps with GEANT4</a:t>
            </a:r>
          </a:p>
          <a:p>
            <a:pPr lvl="1"/>
            <a:r>
              <a:rPr lang="en-US" sz="1600" dirty="0" smtClean="0"/>
              <a:t>Simulate photon spectra with GEANT4 and FLUKA</a:t>
            </a:r>
            <a:endParaRPr lang="en-US" sz="1600" dirty="0"/>
          </a:p>
          <a:p>
            <a:pPr lvl="1"/>
            <a:r>
              <a:rPr lang="en-US" sz="1600" dirty="0" smtClean="0"/>
              <a:t>Deliver 8.5 MeV K.E. beam to 5D Spectrometer with &lt;0.1% absolute energy uncertainty</a:t>
            </a:r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600" dirty="0" smtClean="0"/>
              <a:t>Study acoustic signal and measure neutron events suppression factor</a:t>
            </a:r>
            <a:endParaRPr lang="en-US" sz="1600" dirty="0"/>
          </a:p>
          <a:p>
            <a:pPr lvl="1"/>
            <a:r>
              <a:rPr lang="en-US" sz="1600" dirty="0" smtClean="0"/>
              <a:t>Deadtime measurements (now </a:t>
            </a:r>
            <a:r>
              <a:rPr lang="en-US" sz="1600" dirty="0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± </a:t>
            </a:r>
            <a:r>
              <a:rPr lang="en-US" sz="1600" dirty="0" err="1" smtClean="0"/>
              <a:t>d</a:t>
            </a:r>
            <a:r>
              <a:rPr lang="en-US" sz="1600" dirty="0" err="1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= 10.0 ± 0.9 sec)</a:t>
            </a:r>
          </a:p>
          <a:p>
            <a:pPr lvl="1"/>
            <a:r>
              <a:rPr lang="en-US" sz="1600" dirty="0" smtClean="0"/>
              <a:t>Measure O-isotopes depletion</a:t>
            </a:r>
            <a:endParaRPr lang="en-US" sz="16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600" dirty="0" smtClean="0"/>
              <a:t>Measure cosmic–ray background</a:t>
            </a:r>
            <a:endParaRPr lang="en-US" sz="1600" dirty="0"/>
          </a:p>
          <a:p>
            <a:pPr lvl="1"/>
            <a:r>
              <a:rPr lang="en-US" sz="1600" dirty="0" smtClean="0"/>
              <a:t>Study chamber thresholds efficiency vs. superheat and measure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-rays suppression factor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64" y="798327"/>
            <a:ext cx="3741420" cy="1569720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8888680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Helium Reactions:</a:t>
            </a: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↔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</a:t>
            </a: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(Q = -0.092 MeV, 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½ </a:t>
            </a:r>
            <a:r>
              <a:rPr lang="en-US" sz="2400" dirty="0">
                <a:latin typeface="Calibri"/>
              </a:rPr>
              <a:t>≈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s)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2"/>
            </a:pP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+7.367 MeV, Hoyle State = 7.654 MeV)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2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O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+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7.162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MeV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(slow, otherwise no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remains)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4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20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Ne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(very slow)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burning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at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very small cross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section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 </a:t>
            </a:r>
            <a:r>
              <a:rPr lang="en-US" sz="2400" dirty="0" smtClean="0">
                <a:solidFill>
                  <a:srgbClr val="000229"/>
                </a:solidFill>
                <a:latin typeface="Calibri"/>
                <a:cs typeface="Century Gothic"/>
              </a:rPr>
              <a:t>≈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-17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barn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             Currently, reaction rate error is large (±35%)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Thermonuclear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reaction rate involving two nuclei is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S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tellar 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Helium Burning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623619"/>
              </p:ext>
            </p:extLst>
          </p:nvPr>
        </p:nvGraphicFramePr>
        <p:xfrm>
          <a:off x="2720975" y="5835650"/>
          <a:ext cx="5040313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43" name="Equation" r:id="rId6" imgW="2184120" imgH="507960" progId="Equation.3">
                  <p:embed/>
                </p:oleObj>
              </mc:Choice>
              <mc:Fallback>
                <p:oleObj name="Equation" r:id="rId6" imgW="21841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5835650"/>
                        <a:ext cx="5040313" cy="88582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  <a:tileRect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93024" y="5835650"/>
            <a:ext cx="2163288" cy="885825"/>
          </a:xfrm>
          <a:prstGeom prst="wedgeRoundRectCallout">
            <a:avLst>
              <a:gd name="adj1" fmla="val 68325"/>
              <a:gd name="adj2" fmla="val -142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>
                <a:solidFill>
                  <a:srgbClr val="000229"/>
                </a:solidFill>
                <a:cs typeface="Century Gothic"/>
              </a:rPr>
              <a:t>Only narrow energy range </a:t>
            </a:r>
            <a:r>
              <a:rPr lang="en-US" dirty="0" smtClean="0">
                <a:solidFill>
                  <a:srgbClr val="000229"/>
                </a:solidFill>
                <a:cs typeface="Century Gothic"/>
              </a:rPr>
              <a:t>is important (Gamow Peak)</a:t>
            </a:r>
            <a:endParaRPr lang="en-US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50141" y="4655127"/>
            <a:ext cx="411480" cy="2256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Rounded Rectangular Callout 8"/>
          <p:cNvSpPr/>
          <p:nvPr/>
        </p:nvSpPr>
        <p:spPr>
          <a:xfrm>
            <a:off x="7017970" y="4511852"/>
            <a:ext cx="1870710" cy="630164"/>
          </a:xfrm>
          <a:prstGeom prst="wedgeRoundRectCallout">
            <a:avLst>
              <a:gd name="adj1" fmla="val -74783"/>
              <a:gd name="adj2" fmla="val -2032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Goal &lt;±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10% </a:t>
            </a:r>
          </a:p>
        </p:txBody>
      </p:sp>
    </p:spTree>
    <p:extLst>
      <p:ext uri="{BB962C8B-B14F-4D97-AF65-F5344CB8AC3E}">
        <p14:creationId xmlns:p14="http://schemas.microsoft.com/office/powerpoint/2010/main" val="21321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Cost Estimate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New beamline components: 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New Dipole </a:t>
            </a:r>
            <a:r>
              <a:rPr lang="en-US" sz="2000" dirty="0" smtClean="0">
                <a:solidFill>
                  <a:prstClr val="black"/>
                </a:solidFill>
              </a:rPr>
              <a:t>Magnet and Hall Probe</a:t>
            </a:r>
            <a:endParaRPr lang="en-US" sz="2000" dirty="0">
              <a:solidFill>
                <a:prstClr val="black"/>
              </a:solidFill>
            </a:endParaRP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2 Super Harps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Fast </a:t>
            </a:r>
            <a:r>
              <a:rPr lang="en-US" sz="2000" dirty="0" smtClean="0">
                <a:solidFill>
                  <a:prstClr val="black"/>
                </a:solidFill>
              </a:rPr>
              <a:t>Valve</a:t>
            </a:r>
            <a:endParaRPr lang="en-US" sz="24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Summary of labor cost by group: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287470"/>
              </p:ext>
            </p:extLst>
          </p:nvPr>
        </p:nvGraphicFramePr>
        <p:xfrm>
          <a:off x="4152900" y="3235569"/>
          <a:ext cx="4800600" cy="29249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14650"/>
                <a:gridCol w="1885950"/>
              </a:tblGrid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Group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Labor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Survey</a:t>
                      </a:r>
                      <a:r>
                        <a:rPr lang="en-US" sz="2000" baseline="0" dirty="0" smtClean="0"/>
                        <a:t> &amp; Alignment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</a:t>
                      </a:r>
                      <a:r>
                        <a:rPr lang="en-US" sz="2000" baseline="0" dirty="0" smtClean="0"/>
                        <a:t>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Magnet Test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Engineering Design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 wks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Software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EH&amp;Q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 wks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0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9B6C-6708-4470-8F58-B08AA3595B86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99022"/>
              </p:ext>
            </p:extLst>
          </p:nvPr>
        </p:nvGraphicFramePr>
        <p:xfrm>
          <a:off x="152400" y="303472"/>
          <a:ext cx="8686800" cy="60528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31925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Material</a:t>
                      </a:r>
                    </a:p>
                    <a:p>
                      <a:pPr algn="ctr"/>
                      <a:r>
                        <a:rPr lang="en-US" sz="1600" dirty="0" smtClean="0"/>
                        <a:t>Procurement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Shop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Labor</a:t>
                      </a:r>
                      <a:endParaRPr lang="en-US" sz="16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Dipole Magnet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Dipole </a:t>
                      </a:r>
                      <a:r>
                        <a:rPr lang="en-US" sz="1000" dirty="0" smtClean="0"/>
                        <a:t>Magnet ($8,000)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Hall Probe  System ($10,000)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Mapping (1 week)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EESDC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 Alignment</a:t>
                      </a:r>
                      <a:r>
                        <a:rPr lang="en-US" sz="1000" baseline="0" dirty="0" smtClean="0"/>
                        <a:t> (2 days)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Beamline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 Super Harps (20,000)</a:t>
                      </a:r>
                    </a:p>
                    <a:p>
                      <a:r>
                        <a:rPr lang="en-US" sz="1000" dirty="0" smtClean="0"/>
                        <a:t>Fast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Valve ($23,000)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Pipes + Pedestals ($20,000)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</a:t>
                      </a:r>
                      <a:r>
                        <a:rPr lang="en-US" sz="1000" baseline="0" dirty="0" smtClean="0"/>
                        <a:t> (6 weeks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Software (6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EES (6 weeks)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Radiator (cooled ladder,</a:t>
                      </a:r>
                    </a:p>
                    <a:p>
                      <a:r>
                        <a:rPr lang="en-US" sz="1000" dirty="0" smtClean="0"/>
                        <a:t>FSD)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0.02 and 0.10 mm</a:t>
                      </a:r>
                      <a:r>
                        <a:rPr lang="en-US" sz="1000" baseline="0" dirty="0" smtClean="0"/>
                        <a:t> Cu foils </a:t>
                      </a:r>
                      <a:r>
                        <a:rPr lang="en-US" sz="1000" dirty="0" smtClean="0"/>
                        <a:t>($2,000)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(2 days)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Sweep Dipole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Electron Dump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Cu 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Dump</a:t>
                      </a:r>
                      <a:r>
                        <a:rPr lang="en-US" sz="1000" baseline="0" dirty="0" smtClean="0"/>
                        <a:t> + Pipes </a:t>
                      </a:r>
                      <a:r>
                        <a:rPr lang="en-US" sz="1000" dirty="0" smtClean="0"/>
                        <a:t>($15,000)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(4</a:t>
                      </a:r>
                      <a:r>
                        <a:rPr lang="en-US" sz="1000" baseline="0" dirty="0" smtClean="0"/>
                        <a:t>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Cu Collimator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Pure Cu ($5,000)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Collimator + Stand </a:t>
                      </a:r>
                      <a:r>
                        <a:rPr lang="en-US" sz="1000" dirty="0" smtClean="0"/>
                        <a:t>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Photon</a:t>
                      </a:r>
                      <a:r>
                        <a:rPr lang="en-US" sz="1000" baseline="0" dirty="0" smtClean="0"/>
                        <a:t> Dump &amp; Stand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Al ($3,000)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Safety Review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4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Install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Bubble</a:t>
                      </a:r>
                      <a:r>
                        <a:rPr lang="en-US" sz="1000" baseline="0" dirty="0" smtClean="0"/>
                        <a:t> Chamber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$76,000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$48,000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$80,000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</a:t>
                      </a:r>
                      <a:r>
                        <a:rPr lang="en-US" sz="1200" baseline="0" dirty="0" smtClean="0"/>
                        <a:t> G&amp;A (55.65%)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$42,300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$26,400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$42,500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 Stat &amp; Fringe (57.15%)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$45,700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Total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smtClean="0"/>
                        <a:t>$118,300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$74,400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$168,200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230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Similar Bubble Chamber operational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p</a:t>
            </a:r>
            <a:r>
              <a:rPr lang="en-US" sz="2400" dirty="0" smtClean="0">
                <a:solidFill>
                  <a:prstClr val="black"/>
                </a:solidFill>
              </a:rPr>
              <a:t>arameters as N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6" y="3989839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of glass vessel by superheated H</a:t>
            </a:r>
            <a:r>
              <a:rPr lang="en-US" sz="24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2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O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T = 250˚C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P = 75 atm</a:t>
            </a:r>
            <a:endParaRPr lang="en-US" sz="24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Background from </a:t>
            </a:r>
            <a:r>
              <a:rPr lang="en-US" sz="2400" dirty="0"/>
              <a:t>s</a:t>
            </a:r>
            <a:r>
              <a:rPr lang="en-US" sz="2400" dirty="0" smtClean="0">
                <a:cs typeface="Symbol" charset="2"/>
              </a:rPr>
              <a:t>econdary neutron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nucleus </a:t>
            </a:r>
            <a:r>
              <a:rPr lang="en-US" sz="2400" dirty="0">
                <a:cs typeface="Symbol" charset="2"/>
              </a:rPr>
              <a:t>elastic </a:t>
            </a:r>
            <a:r>
              <a:rPr lang="en-US" sz="2400" dirty="0" smtClean="0">
                <a:cs typeface="Symbol" charset="2"/>
              </a:rPr>
              <a:t>scattering by neutrons from </a:t>
            </a:r>
            <a:r>
              <a:rPr lang="en-US" sz="2400" dirty="0" smtClean="0">
                <a:solidFill>
                  <a:prstClr val="black"/>
                </a:solidFill>
              </a:rPr>
              <a:t>d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)p</a:t>
            </a:r>
            <a:endParaRPr lang="en-US" sz="24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503555"/>
            <a:ext cx="804672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8" y="574675"/>
            <a:ext cx="8229600" cy="614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0" y="503555"/>
            <a:ext cx="8046720" cy="621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5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" y="914400"/>
            <a:ext cx="9060953" cy="524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38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eBurning_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09" y="752415"/>
            <a:ext cx="7077471" cy="587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752996"/>
            <a:ext cx="235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Rolfs and Rodney, 1988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</a:t>
            </a:r>
            <a:r>
              <a:rPr lang="en-US" sz="2400" i="1" dirty="0" smtClean="0">
                <a:solidFill>
                  <a:srgbClr val="000229"/>
                </a:solidFill>
                <a:cs typeface="Century Gothic"/>
              </a:rPr>
              <a:t>holy grail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</a:t>
            </a:r>
            <a:r>
              <a:rPr lang="en-US" sz="1600" dirty="0" smtClean="0">
                <a:ea typeface="MS PGothic" pitchFamily="34" charset="-128"/>
              </a:rPr>
              <a:t>N(</a:t>
            </a:r>
            <a:r>
              <a:rPr lang="en-US" sz="1600" baseline="30000" dirty="0" smtClean="0">
                <a:ea typeface="MS PGothic" pitchFamily="34" charset="-128"/>
              </a:rPr>
              <a:t>12</a:t>
            </a:r>
            <a:r>
              <a:rPr lang="en-US" sz="1600" dirty="0" smtClean="0">
                <a:ea typeface="MS PGothic" pitchFamily="34" charset="-128"/>
              </a:rPr>
              <a:t>C)/N(</a:t>
            </a:r>
            <a:r>
              <a:rPr lang="en-US" sz="1600" baseline="30000" dirty="0" smtClean="0">
                <a:ea typeface="MS PGothic" pitchFamily="34" charset="-128"/>
              </a:rPr>
              <a:t>16</a:t>
            </a:r>
            <a:r>
              <a:rPr lang="en-US" sz="1600" dirty="0" smtClean="0">
                <a:ea typeface="MS PGothic" pitchFamily="34" charset="-128"/>
              </a:rPr>
              <a:t>O) (</a:t>
            </a:r>
            <a:r>
              <a:rPr lang="en-US" sz="1600" dirty="0" smtClean="0">
                <a:latin typeface="Calibri"/>
                <a:ea typeface="MS PGothic" pitchFamily="34" charset="-128"/>
              </a:rPr>
              <a:t>≈</a:t>
            </a:r>
            <a:r>
              <a:rPr lang="en-US" sz="1600" dirty="0" smtClean="0">
                <a:ea typeface="MS PGothic" pitchFamily="34" charset="-128"/>
              </a:rPr>
              <a:t>0.4) ratio </a:t>
            </a:r>
            <a:r>
              <a:rPr lang="en-US" sz="1600" dirty="0">
                <a:ea typeface="MS PGothic" pitchFamily="34" charset="-128"/>
              </a:rPr>
              <a:t>in the universe</a:t>
            </a:r>
          </a:p>
        </p:txBody>
      </p:sp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51" y="4879180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20896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460" name="Photo Editor Photo" r:id="rId6" imgW="10390476" imgH="6335009" progId="MSPhotoEd.3">
                    <p:embed/>
                  </p:oleObj>
                </mc:Choice>
                <mc:Fallback>
                  <p:oleObj name="Photo Editor Photo" r:id="rId6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461" name="Photo Editor Photo" r:id="rId8" imgW="10390476" imgH="714286" progId="MSPhotoEd.3">
                    <p:embed/>
                  </p:oleObj>
                </mc:Choice>
                <mc:Fallback>
                  <p:oleObj name="Photo Editor Photo" r:id="rId8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Picture 22" descr="periodic-tabl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763" y="1956169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1851" y="3376962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1047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Gamow Peak (Window)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0" y="1180263"/>
            <a:ext cx="8864929" cy="5677736"/>
          </a:xfrm>
        </p:spPr>
        <p:txBody>
          <a:bodyPr>
            <a:noAutofit/>
          </a:bodyPr>
          <a:lstStyle/>
          <a:p>
            <a:r>
              <a:rPr lang="en-US" sz="2400" dirty="0" smtClean="0"/>
              <a:t>Narrow energy range where thermonuclear reactions </a:t>
            </a:r>
            <a:r>
              <a:rPr lang="en-US" sz="2400" dirty="0"/>
              <a:t>is most likely to </a:t>
            </a:r>
            <a:r>
              <a:rPr lang="en-US" sz="2400" dirty="0" smtClean="0"/>
              <a:t>occur in stellar plasma is a product of two distributions: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Maxwell-Boltzmann energy distribution with e</a:t>
            </a:r>
            <a:r>
              <a:rPr lang="en-US" sz="1800" baseline="30000" dirty="0" smtClean="0"/>
              <a:t>-E/</a:t>
            </a:r>
            <a:r>
              <a:rPr lang="en-US" sz="1800" baseline="30000" dirty="0" err="1" smtClean="0"/>
              <a:t>k</a:t>
            </a:r>
            <a:r>
              <a:rPr lang="en-US" sz="1800" baseline="10000" dirty="0" err="1" smtClean="0"/>
              <a:t>B</a:t>
            </a:r>
            <a:r>
              <a:rPr lang="en-US" sz="1800" baseline="30000" dirty="0" err="1" smtClean="0"/>
              <a:t>T</a:t>
            </a: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Penetration through Coulomb barrier with e</a:t>
            </a:r>
            <a:r>
              <a:rPr lang="en-US" sz="1800" baseline="30000" dirty="0" smtClean="0"/>
              <a:t>-b/E</a:t>
            </a:r>
            <a:r>
              <a:rPr lang="en-US" sz="1800" baseline="60000" dirty="0" smtClean="0"/>
              <a:t>½</a:t>
            </a:r>
            <a:endParaRPr lang="en-US" sz="2800" baseline="60000" dirty="0" smtClean="0"/>
          </a:p>
          <a:p>
            <a:pPr marL="57150" indent="0">
              <a:buNone/>
            </a:pPr>
            <a:endParaRPr lang="en-US" sz="2800" dirty="0"/>
          </a:p>
          <a:p>
            <a:pPr marL="57150" indent="0">
              <a:buNone/>
            </a:pPr>
            <a:endParaRPr lang="en-US" sz="28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0" indent="-514350">
              <a:buFont typeface="Arial" panose="020B0604020202020204" pitchFamily="34" charset="0"/>
              <a:buChar char="•"/>
            </a:pPr>
            <a:r>
              <a:rPr lang="en-US" sz="2400" dirty="0" smtClean="0"/>
              <a:t>For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(Z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=2, Z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=6, A=3), </a:t>
            </a:r>
          </a:p>
          <a:p>
            <a:pPr marL="57150" indent="0">
              <a:buNone/>
            </a:pPr>
            <a:r>
              <a:rPr lang="en-US" sz="2400" dirty="0" smtClean="0"/>
              <a:t>and stellar T=200</a:t>
            </a:r>
            <a:r>
              <a:rPr lang="en-US" sz="2400" dirty="0">
                <a:latin typeface="Times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K:</a:t>
            </a: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/>
              <a:t>Gamow Peak, E</a:t>
            </a:r>
            <a:r>
              <a:rPr lang="en-US" sz="1800" b="1" baseline="-25000" dirty="0" smtClean="0"/>
              <a:t>0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300 keV, W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50 keV</a:t>
            </a:r>
          </a:p>
          <a:p>
            <a:pPr marL="457200" lvl="1" indent="0">
              <a:buNone/>
            </a:pPr>
            <a:r>
              <a:rPr lang="en-US" sz="1800" b="1" dirty="0" smtClean="0"/>
              <a:t>(in Center-of-Mass (CM) of </a:t>
            </a:r>
            <a:r>
              <a:rPr lang="en-US" sz="1800" b="1" dirty="0">
                <a:latin typeface="Symbol" panose="05050102010706020507" pitchFamily="18" charset="2"/>
              </a:rPr>
              <a:t>a</a:t>
            </a:r>
            <a:r>
              <a:rPr lang="en-US" sz="1800" b="1" dirty="0"/>
              <a:t> + </a:t>
            </a:r>
            <a:r>
              <a:rPr lang="en-US" sz="1800" b="1" baseline="30000" dirty="0"/>
              <a:t>12</a:t>
            </a:r>
            <a:r>
              <a:rPr lang="en-US" sz="1800" b="1" dirty="0"/>
              <a:t>C </a:t>
            </a:r>
            <a:r>
              <a:rPr lang="en-US" sz="1800" b="1" dirty="0" smtClean="0"/>
              <a:t> system)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Maximum </a:t>
            </a:r>
            <a:r>
              <a:rPr lang="en-US" sz="1800" dirty="0"/>
              <a:t>of </a:t>
            </a:r>
            <a:r>
              <a:rPr lang="en-US" sz="1800" dirty="0" smtClean="0"/>
              <a:t>Maxwell–Boltzmann</a:t>
            </a:r>
          </a:p>
          <a:p>
            <a:pPr marL="457200" lvl="1" indent="0">
              <a:buNone/>
            </a:pPr>
            <a:r>
              <a:rPr lang="en-US" sz="1800" dirty="0" smtClean="0"/>
              <a:t>energy distribution, </a:t>
            </a:r>
            <a:r>
              <a:rPr lang="en-US" sz="1800" dirty="0" err="1" smtClean="0"/>
              <a:t>k</a:t>
            </a:r>
            <a:r>
              <a:rPr lang="en-US" sz="1800" baseline="-25000" dirty="0" err="1" smtClean="0"/>
              <a:t>B</a:t>
            </a:r>
            <a:r>
              <a:rPr lang="en-US" sz="1800" dirty="0" err="1" smtClean="0"/>
              <a:t>T</a:t>
            </a:r>
            <a:r>
              <a:rPr lang="en-US" sz="1800" dirty="0" smtClean="0"/>
              <a:t> = 17 keV</a:t>
            </a:r>
            <a:endParaRPr lang="en-US" sz="1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2784581"/>
            <a:ext cx="4447309" cy="727903"/>
            <a:chOff x="4310742" y="3840921"/>
            <a:chExt cx="3871225" cy="727903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9420737"/>
                </p:ext>
              </p:extLst>
            </p:nvPr>
          </p:nvGraphicFramePr>
          <p:xfrm>
            <a:off x="4310742" y="3840921"/>
            <a:ext cx="3287032" cy="727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460" name="Equation" r:id="rId5" imgW="1422360" imgH="304560" progId="Equation.3">
                    <p:embed/>
                  </p:oleObj>
                </mc:Choice>
                <mc:Fallback>
                  <p:oleObj name="Equation" r:id="rId5" imgW="1422360" imgH="30456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0742" y="3840921"/>
                          <a:ext cx="3287032" cy="7279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8950" y="3551238"/>
            <a:ext cx="4498687" cy="728662"/>
            <a:chOff x="4251206" y="3840482"/>
            <a:chExt cx="3930761" cy="728662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1202915"/>
                </p:ext>
              </p:extLst>
            </p:nvPr>
          </p:nvGraphicFramePr>
          <p:xfrm>
            <a:off x="4251206" y="3840482"/>
            <a:ext cx="3405306" cy="728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461" name="Equation" r:id="rId7" imgW="1473120" imgH="304560" progId="Equation.3">
                    <p:embed/>
                  </p:oleObj>
                </mc:Choice>
                <mc:Fallback>
                  <p:oleObj name="Equation" r:id="rId7" imgW="147312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1206" y="3840482"/>
                          <a:ext cx="3405306" cy="728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1" y="2211927"/>
            <a:ext cx="3314698" cy="2247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19" y="4459826"/>
            <a:ext cx="3314700" cy="22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+</a:t>
            </a:r>
            <a:r>
              <a:rPr lang="en-US" sz="4000" cap="small" baseline="30000" dirty="0" smtClean="0">
                <a:solidFill>
                  <a:srgbClr val="2F4D8E"/>
                </a:solidFill>
                <a:latin typeface="Minion Pro"/>
                <a:cs typeface="Minion Pro"/>
              </a:rPr>
              <a:t>12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 Reaction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94" y="1362992"/>
            <a:ext cx="4350278" cy="5081125"/>
          </a:xfrm>
        </p:spPr>
      </p:pic>
      <p:sp>
        <p:nvSpPr>
          <p:cNvPr id="8" name="Rectangle 7"/>
          <p:cNvSpPr/>
          <p:nvPr/>
        </p:nvSpPr>
        <p:spPr bwMode="auto">
          <a:xfrm>
            <a:off x="4663094" y="4240479"/>
            <a:ext cx="3792137" cy="152400"/>
          </a:xfrm>
          <a:prstGeom prst="rect">
            <a:avLst/>
          </a:prstGeom>
          <a:solidFill>
            <a:srgbClr val="92D05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92D05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103393"/>
              </p:ext>
            </p:extLst>
          </p:nvPr>
        </p:nvGraphicFramePr>
        <p:xfrm>
          <a:off x="243443" y="5509557"/>
          <a:ext cx="5373586" cy="1188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86793"/>
                <a:gridCol w="2686793"/>
              </a:tblGrid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Transition  → 0 (E1)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S</a:t>
                      </a:r>
                      <a:r>
                        <a:rPr lang="en-US" sz="2000" b="0" baseline="-25000" dirty="0" smtClean="0"/>
                        <a:t>E1</a:t>
                      </a:r>
                      <a:r>
                        <a:rPr lang="en-US" sz="2000" b="0" dirty="0" smtClean="0"/>
                        <a:t>(300)</a:t>
                      </a:r>
                      <a:r>
                        <a:rPr lang="en-US" sz="2000" b="0" baseline="0" dirty="0" smtClean="0"/>
                        <a:t> = </a:t>
                      </a:r>
                      <a:r>
                        <a:rPr lang="en-US" sz="2000" b="0" dirty="0" smtClean="0"/>
                        <a:t>1–</a:t>
                      </a:r>
                      <a:r>
                        <a:rPr lang="en-US" sz="2000" b="0" baseline="0" dirty="0" smtClean="0"/>
                        <a:t>288 keV b</a:t>
                      </a:r>
                      <a:endParaRPr lang="en-US" sz="2000" b="0" dirty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Transition  → 0 (E2)</a:t>
                      </a:r>
                      <a:endParaRPr lang="en-US" sz="2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S</a:t>
                      </a:r>
                      <a:r>
                        <a:rPr lang="en-US" sz="2000" baseline="-25000" dirty="0" smtClean="0"/>
                        <a:t>E2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7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120 keV b</a:t>
                      </a:r>
                      <a:endParaRPr lang="en-US" sz="2000" b="0" dirty="0" smtClean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Total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S</a:t>
                      </a:r>
                      <a:r>
                        <a:rPr lang="en-US" sz="2000" baseline="-25000" dirty="0" err="1" smtClean="0"/>
                        <a:t>tot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40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430 keV b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91094" y="1045030"/>
            <a:ext cx="43740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Symbol" panose="05050102010706020507" pitchFamily="18" charset="2"/>
              </a:rPr>
              <a:t>s</a:t>
            </a:r>
            <a:r>
              <a:rPr lang="en-US" sz="2000" dirty="0" smtClean="0"/>
              <a:t>(E</a:t>
            </a:r>
            <a:r>
              <a:rPr lang="en-US" sz="2000" baseline="-25000" dirty="0" smtClean="0"/>
              <a:t>0</a:t>
            </a:r>
            <a:r>
              <a:rPr lang="en-US" sz="2000" dirty="0"/>
              <a:t>) is </a:t>
            </a:r>
            <a:r>
              <a:rPr lang="en-US" sz="2000" dirty="0" smtClean="0"/>
              <a:t>dominated by </a:t>
            </a:r>
            <a:r>
              <a:rPr lang="en-US" sz="2000" i="1" dirty="0" smtClean="0"/>
              <a:t>p</a:t>
            </a:r>
            <a:r>
              <a:rPr lang="en-US" sz="2000" dirty="0" smtClean="0"/>
              <a:t>–wave </a:t>
            </a:r>
            <a:r>
              <a:rPr lang="en-US" sz="2000" dirty="0"/>
              <a:t>(E1) and </a:t>
            </a:r>
            <a:r>
              <a:rPr lang="en-US" sz="2000" i="1" dirty="0" smtClean="0"/>
              <a:t>d</a:t>
            </a:r>
            <a:r>
              <a:rPr lang="en-US" sz="2000" dirty="0" smtClean="0"/>
              <a:t>–wave </a:t>
            </a:r>
            <a:r>
              <a:rPr lang="en-US" sz="2000" dirty="0"/>
              <a:t>(E2) </a:t>
            </a:r>
            <a:r>
              <a:rPr lang="en-US" sz="2000" dirty="0" smtClean="0"/>
              <a:t>radiative capture to </a:t>
            </a:r>
            <a:r>
              <a:rPr lang="en-US" sz="2000" dirty="0"/>
              <a:t>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=0</a:t>
            </a:r>
            <a:r>
              <a:rPr lang="en-US" sz="2000" baseline="30000" dirty="0"/>
              <a:t>+</a:t>
            </a:r>
            <a:r>
              <a:rPr lang="en-US" sz="2000" dirty="0"/>
              <a:t>) </a:t>
            </a:r>
            <a:r>
              <a:rPr lang="en-US" sz="2000" baseline="30000" dirty="0"/>
              <a:t>16</a:t>
            </a:r>
            <a:r>
              <a:rPr lang="en-US" sz="2000" dirty="0"/>
              <a:t>O ground </a:t>
            </a:r>
            <a:r>
              <a:rPr lang="en-US" sz="2000" dirty="0" smtClean="0"/>
              <a:t>state</a:t>
            </a:r>
            <a:endParaRPr lang="en-US" sz="2000" dirty="0"/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Two </a:t>
            </a:r>
            <a:r>
              <a:rPr lang="en-US" sz="2000" dirty="0"/>
              <a:t>bound states, at 6.92 </a:t>
            </a:r>
            <a:r>
              <a:rPr lang="en-US" sz="2000" dirty="0" smtClean="0"/>
              <a:t>MeV 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=2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) and </a:t>
            </a:r>
            <a:r>
              <a:rPr lang="en-US" sz="2000" dirty="0"/>
              <a:t>7.12 MeV </a:t>
            </a:r>
            <a:r>
              <a:rPr lang="en-US" sz="2000" dirty="0" smtClean="0"/>
              <a:t>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=1</a:t>
            </a:r>
            <a:r>
              <a:rPr lang="en-US" sz="2000" baseline="30000" dirty="0" smtClean="0"/>
              <a:t>–</a:t>
            </a:r>
            <a:r>
              <a:rPr lang="en-US" sz="2000" dirty="0" smtClean="0"/>
              <a:t>), with sub</a:t>
            </a:r>
            <a:r>
              <a:rPr lang="en-US" sz="2000" dirty="0"/>
              <a:t>–</a:t>
            </a:r>
            <a:r>
              <a:rPr lang="en-US" sz="2000" dirty="0" smtClean="0"/>
              <a:t>threshold </a:t>
            </a:r>
            <a:r>
              <a:rPr lang="en-US" sz="2000" dirty="0"/>
              <a:t>resonances at </a:t>
            </a:r>
            <a:r>
              <a:rPr lang="en-US" sz="2000" dirty="0" smtClean="0"/>
              <a:t>E</a:t>
            </a:r>
            <a:r>
              <a:rPr lang="en-US" sz="2000" baseline="-25000" dirty="0" smtClean="0"/>
              <a:t>R</a:t>
            </a:r>
            <a:r>
              <a:rPr lang="en-US" sz="2000" dirty="0" smtClean="0"/>
              <a:t>=-0.245 and -0.045 </a:t>
            </a:r>
            <a:r>
              <a:rPr lang="en-US" sz="2000" dirty="0"/>
              <a:t>M</a:t>
            </a:r>
            <a:r>
              <a:rPr lang="en-US" sz="2000" dirty="0" smtClean="0"/>
              <a:t>eV, provide most of </a:t>
            </a:r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(E</a:t>
            </a:r>
            <a:r>
              <a:rPr lang="en-US" sz="2000" baseline="-25000" dirty="0"/>
              <a:t>0</a:t>
            </a:r>
            <a:r>
              <a:rPr lang="en-US" sz="2000" dirty="0" smtClean="0"/>
              <a:t>) through their finite widths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Distinguish E1 and E2 by measuring 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 </a:t>
            </a:r>
            <a:r>
              <a:rPr lang="en-US" sz="2000" dirty="0"/>
              <a:t>a</a:t>
            </a:r>
            <a:r>
              <a:rPr lang="en-US" sz="2000" dirty="0" smtClean="0"/>
              <a:t>ngular distributions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790212" y="4702629"/>
            <a:ext cx="0" cy="1401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94468" y="4607626"/>
            <a:ext cx="0" cy="14962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780572" y="5415148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E1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790212" y="5403273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E2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961902"/>
            <a:ext cx="9144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Previous Experiments: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Direct Measurements: 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Helium ions on carbon target: </a:t>
            </a:r>
            <a:r>
              <a:rPr lang="en-US" baseline="30000" dirty="0" smtClean="0"/>
              <a:t>12</a:t>
            </a:r>
            <a:r>
              <a:rPr lang="en-US" dirty="0" smtClean="0"/>
              <a:t>C(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,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Carbon ions on helium gas: </a:t>
            </a:r>
            <a:r>
              <a:rPr lang="en-US" baseline="30000" dirty="0" smtClean="0"/>
              <a:t>4</a:t>
            </a:r>
            <a:r>
              <a:rPr lang="en-US" dirty="0" smtClean="0"/>
              <a:t>He(</a:t>
            </a:r>
            <a:r>
              <a:rPr lang="en-US" baseline="30000" dirty="0" smtClean="0"/>
              <a:t>12</a:t>
            </a:r>
            <a:r>
              <a:rPr lang="en-US" dirty="0" smtClean="0"/>
              <a:t>C,</a:t>
            </a:r>
            <a:r>
              <a:rPr lang="en-US" baseline="30000" dirty="0" smtClean="0"/>
              <a:t>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 or 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He(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C,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O)</a:t>
            </a:r>
            <a:r>
              <a:rPr lang="en-US" sz="2000" dirty="0" smtClean="0">
                <a:latin typeface="Symbol" pitchFamily="18" charset="2"/>
              </a:rPr>
              <a:t>g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chemeClr val="dk1"/>
                </a:solidFill>
              </a:rPr>
              <a:t>Schürmann</a:t>
            </a:r>
            <a:r>
              <a:rPr lang="en-US" sz="2000" dirty="0" smtClean="0"/>
              <a:t>)</a:t>
            </a: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lvl="2"/>
            <a:endParaRPr lang="en-US" sz="2000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Indirect Measurements: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–delayed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decay of </a:t>
            </a:r>
            <a:r>
              <a:rPr lang="en-US" baseline="30000" dirty="0" smtClean="0"/>
              <a:t>16</a:t>
            </a:r>
            <a:r>
              <a:rPr lang="en-US" dirty="0" smtClean="0"/>
              <a:t>N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=2</a:t>
            </a:r>
            <a:r>
              <a:rPr lang="en-US" baseline="30000" dirty="0" smtClean="0"/>
              <a:t>–</a:t>
            </a:r>
            <a:r>
              <a:rPr lang="en-US" dirty="0" smtClean="0"/>
              <a:t>, T</a:t>
            </a:r>
            <a:r>
              <a:rPr lang="en-US" baseline="-25000" dirty="0" smtClean="0"/>
              <a:t>½</a:t>
            </a:r>
            <a:r>
              <a:rPr lang="en-US" dirty="0" smtClean="0"/>
              <a:t>=7.13 s, BR=0.12%)</a:t>
            </a:r>
          </a:p>
          <a:p>
            <a:pPr lvl="2"/>
            <a:r>
              <a:rPr lang="en-US" dirty="0" smtClean="0"/>
              <a:t> </a:t>
            </a:r>
            <a:r>
              <a:rPr lang="en-US" baseline="30000" dirty="0" smtClean="0"/>
              <a:t>16</a:t>
            </a:r>
            <a:r>
              <a:rPr lang="en-US" dirty="0" smtClean="0"/>
              <a:t>N </a:t>
            </a:r>
            <a:r>
              <a:rPr lang="en-US" dirty="0" smtClean="0">
                <a:latin typeface="Calibri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baseline="30000" dirty="0"/>
              <a:t>–</a:t>
            </a:r>
            <a:r>
              <a:rPr lang="en-US" dirty="0" smtClean="0"/>
              <a:t> + </a:t>
            </a:r>
            <a:r>
              <a:rPr lang="en-US" baseline="30000" dirty="0" smtClean="0"/>
              <a:t>16</a:t>
            </a:r>
            <a:r>
              <a:rPr lang="en-US" dirty="0" smtClean="0"/>
              <a:t>O* 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–</a:t>
            </a:r>
            <a:r>
              <a:rPr lang="en-US" dirty="0" smtClean="0"/>
              <a:t>) →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+ </a:t>
            </a:r>
            <a:r>
              <a:rPr lang="en-US" baseline="30000" dirty="0" smtClean="0"/>
              <a:t>12</a:t>
            </a:r>
            <a:r>
              <a:rPr lang="en-US" dirty="0" smtClean="0"/>
              <a:t>C </a:t>
            </a:r>
            <a:endParaRPr lang="en-US" baseline="30000" dirty="0" smtClean="0">
              <a:latin typeface="Symbol" panose="05050102010706020507" pitchFamily="18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5286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3600" dirty="0">
                <a:solidFill>
                  <a:srgbClr val="2F4D8E"/>
                </a:solidFill>
                <a:latin typeface="Minion Pro"/>
              </a:rPr>
              <a:t>efforts in search 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of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>
                <a:solidFill>
                  <a:srgbClr val="2F4D8E"/>
                </a:solidFill>
              </a:rPr>
              <a:t>,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414619"/>
              </p:ext>
            </p:extLst>
          </p:nvPr>
        </p:nvGraphicFramePr>
        <p:xfrm>
          <a:off x="3612989" y="2469518"/>
          <a:ext cx="5394705" cy="2956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680"/>
                <a:gridCol w="1216260"/>
                <a:gridCol w="1367525"/>
                <a:gridCol w="1189240"/>
              </a:tblGrid>
              <a:tr h="5115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Experiment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Beam Current</a:t>
                      </a:r>
                      <a:r>
                        <a:rPr lang="en-US" sz="1400" baseline="0" dirty="0" smtClean="0"/>
                        <a:t> (mA)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Target</a:t>
                      </a:r>
                    </a:p>
                    <a:p>
                      <a:pPr algn="ctr"/>
                      <a:r>
                        <a:rPr lang="en-US" sz="1400" dirty="0" smtClean="0"/>
                        <a:t>(nuclei/cm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</a:p>
                    <a:p>
                      <a:pPr algn="ctr"/>
                      <a:r>
                        <a:rPr lang="en-US" sz="1400" dirty="0" smtClean="0"/>
                        <a:t>(h)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Redder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</a:t>
                      </a:r>
                      <a:r>
                        <a:rPr lang="en-US" sz="1400" baseline="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Ouellet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5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1950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Roters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0.02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Kunz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EUROGAM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0.34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GANDI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 (?)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2 10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4 10</a:t>
                      </a:r>
                      <a:r>
                        <a:rPr lang="en-US" sz="1400" baseline="30000" dirty="0" smtClean="0"/>
                        <a:t>17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Plag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0.005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6 10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278</a:t>
                      </a:r>
                      <a:endParaRPr lang="en-US" sz="14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5218</TotalTime>
  <Words>4076</Words>
  <Application>Microsoft Office PowerPoint</Application>
  <PresentationFormat>On-screen Show (4:3)</PresentationFormat>
  <Paragraphs>1103</Paragraphs>
  <Slides>59</Slides>
  <Notes>59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2_JLabPresentation_4</vt:lpstr>
      <vt:lpstr>Equation</vt:lpstr>
      <vt:lpstr>Photo Editor Photo</vt:lpstr>
      <vt:lpstr>Measurement of 16O(g,a)12C with a Bubble Chamber and a Bremsstrahlung Beam at Jefferson Lab Injector</vt:lpstr>
      <vt:lpstr>PowerPoint Presentation</vt:lpstr>
      <vt:lpstr>Outline</vt:lpstr>
      <vt:lpstr>Relative Abundance of Elements by Weight</vt:lpstr>
      <vt:lpstr>Stellar Helium Burning</vt:lpstr>
      <vt:lpstr>The 12C(a,g)16O Reaction </vt:lpstr>
      <vt:lpstr>The Gamow Peak (Window)</vt:lpstr>
      <vt:lpstr> a+12C Reaction</vt:lpstr>
      <vt:lpstr>Heroic efforts in search of 12C(a,g)16O</vt:lpstr>
      <vt:lpstr>Astrophysical S-Factor 12C(a,g)16O</vt:lpstr>
      <vt:lpstr>PowerPoint Presentation</vt:lpstr>
      <vt:lpstr>Time Reversal Reaction</vt:lpstr>
      <vt:lpstr>New Approach: Reversal Reaction + Bubble Chamber</vt:lpstr>
      <vt:lpstr>The Bubble Chamber</vt:lpstr>
      <vt:lpstr>Bubble Growth and Quenching</vt:lpstr>
      <vt:lpstr>Bubble Chamber Principle</vt:lpstr>
      <vt:lpstr>Acoustic Signal Discrimination</vt:lpstr>
      <vt:lpstr>Efficiency Curve</vt:lpstr>
      <vt:lpstr>Bubble Chamber at HIGS</vt:lpstr>
      <vt:lpstr>Measuring 19F(g,a)15N at HIGS</vt:lpstr>
      <vt:lpstr>PowerPoint Presentation</vt:lpstr>
      <vt:lpstr>Bremsstrahlung Background at HIGS</vt:lpstr>
      <vt:lpstr>Recent Work</vt:lpstr>
      <vt:lpstr>Superheated Targets</vt:lpstr>
      <vt:lpstr>Experimental Setup at JLab Injector</vt:lpstr>
      <vt:lpstr>PowerPoint Presentation</vt:lpstr>
      <vt:lpstr>Beamline</vt:lpstr>
      <vt:lpstr>Schematics</vt:lpstr>
      <vt:lpstr>Beam Requirements</vt:lpstr>
      <vt:lpstr>Measuring Absolute Beam Energy</vt:lpstr>
      <vt:lpstr>PowerPoint Presentation</vt:lpstr>
      <vt:lpstr>Bremsstrahlung Beam</vt:lpstr>
      <vt:lpstr>GEANT4 Simulation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Systematic Errors</vt:lpstr>
      <vt:lpstr>PowerPoint Presentation</vt:lpstr>
      <vt:lpstr>JLab Projected 12C(a,g)16O S-Factor </vt:lpstr>
      <vt:lpstr>Backgrounds</vt:lpstr>
      <vt:lpstr>PowerPoint Presentation</vt:lpstr>
      <vt:lpstr>Ion Energy Distributions </vt:lpstr>
      <vt:lpstr>Safety</vt:lpstr>
      <vt:lpstr>Summary and Outlook</vt:lpstr>
      <vt:lpstr>Backup Slides</vt:lpstr>
      <vt:lpstr>Cost Estimate</vt:lpstr>
      <vt:lpstr>PowerPoint Presentation</vt:lpstr>
      <vt:lpstr>CO2 Superheated Liquid?</vt:lpstr>
      <vt:lpstr>Water Superheated Liquid?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suleiman</cp:lastModifiedBy>
  <cp:revision>690</cp:revision>
  <cp:lastPrinted>2013-12-26T21:43:24Z</cp:lastPrinted>
  <dcterms:created xsi:type="dcterms:W3CDTF">2013-11-14T19:16:36Z</dcterms:created>
  <dcterms:modified xsi:type="dcterms:W3CDTF">2014-01-17T20:39:54Z</dcterms:modified>
</cp:coreProperties>
</file>