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302" r:id="rId12"/>
    <p:sldId id="457" r:id="rId13"/>
    <p:sldId id="371" r:id="rId14"/>
    <p:sldId id="372" r:id="rId15"/>
    <p:sldId id="373" r:id="rId16"/>
    <p:sldId id="459" r:id="rId17"/>
    <p:sldId id="462" r:id="rId18"/>
    <p:sldId id="417" r:id="rId19"/>
    <p:sldId id="375" r:id="rId20"/>
    <p:sldId id="392" r:id="rId21"/>
    <p:sldId id="393" r:id="rId22"/>
    <p:sldId id="439" r:id="rId23"/>
    <p:sldId id="376" r:id="rId24"/>
    <p:sldId id="411" r:id="rId25"/>
    <p:sldId id="412" r:id="rId26"/>
    <p:sldId id="434" r:id="rId27"/>
    <p:sldId id="410" r:id="rId28"/>
    <p:sldId id="378" r:id="rId29"/>
    <p:sldId id="427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18" r:id="rId49"/>
    <p:sldId id="384" r:id="rId50"/>
    <p:sldId id="394" r:id="rId51"/>
    <p:sldId id="390" r:id="rId52"/>
    <p:sldId id="388" r:id="rId53"/>
    <p:sldId id="414" r:id="rId54"/>
    <p:sldId id="415" r:id="rId55"/>
    <p:sldId id="455" r:id="rId56"/>
    <p:sldId id="435" r:id="rId57"/>
    <p:sldId id="460" r:id="rId58"/>
    <p:sldId id="461" r:id="rId59"/>
    <p:sldId id="458" r:id="rId60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88563" autoAdjust="0"/>
  </p:normalViewPr>
  <p:slideViewPr>
    <p:cSldViewPr snapToGrid="0" snapToObjects="1">
      <p:cViewPr>
        <p:scale>
          <a:sx n="80" d="100"/>
          <a:sy n="80" d="100"/>
        </p:scale>
        <p:origin x="-23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4" Type="http://schemas.openxmlformats.org/officeDocument/2006/relationships/image" Target="../media/image1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If we use linearly polarized gammas, we need also to measure the alpha-carbon angular distributions to separate E1 and E2  contributes.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about right-handed or left-handed circularly polarized gammas? Circularly polarized light is a linear combination of linearly polarized light with a phase phi=90 deg. This is to say we cannot separate E1 and E2 with circularly polarized gammas.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JLab Injector we can produce left-handed or right-handed gammas (our electron beam in linearly polarized).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I will keep using the factor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writing on the glass.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Are</a:t>
            </a:r>
            <a:r>
              <a:rPr lang="en-US" baseline="0" dirty="0" smtClean="0"/>
              <a:t> we going to allow alphas to generate bubbles or only heavier ions? This may affect the acoustic discrimination, see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it possible to get the Thresholds calculated at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=9.7 MeV. Is possible to get the efficiency figure updated and remove the number on the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baseline="0" dirty="0" smtClean="0"/>
              <a:t>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), should be similar to alphas because it is about the energy loss per length in the target.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talk about neutrons, we only worry about elastic scattering. What about inelastic scattering or neutron absorption? </a:t>
            </a:r>
          </a:p>
          <a:p>
            <a:r>
              <a:rPr lang="en-US" baseline="0" dirty="0" smtClean="0"/>
              <a:t>Neutron inelastic or capture radiative capture reactions are usually smaller than elastic scattering by orders of magnitude.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That is a wire in the background of the bubble photo on the left. It was a wire attached to a piezoelectric on</a:t>
            </a:r>
          </a:p>
          <a:p>
            <a:r>
              <a:rPr lang="en-US" baseline="0" dirty="0" smtClean="0"/>
              <a:t>the bottom of the glass for the acoustic signal.  If not this, it was just a thermocouple wire.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simulate</a:t>
            </a:r>
            <a:r>
              <a:rPr lang="en-US" baseline="0" dirty="0" smtClean="0"/>
              <a:t> the Bremsstrahlung spectrum for HIGS beam using GEANT4</a:t>
            </a:r>
          </a:p>
          <a:p>
            <a:r>
              <a:rPr lang="en-US" baseline="0" dirty="0" smtClean="0"/>
              <a:t>If it is neutron background that we worry about at HIGS then we can the acoustic signal. At HIGS, we can get more than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produced by the bremsstrahlung.  All photo breakup reactions are possible because of the high energy bremsstrahlung.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</a:p>
          <a:p>
            <a:r>
              <a:rPr lang="en-US" baseline="0" dirty="0" smtClean="0"/>
              <a:t>The bubble is far more buoyant in N2O than C4F10 and rises faster. The buffer liquid is water and we had water absorbed in the N2O, but not in C4F10.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 have acoustic signal similar to (g,a).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need to add</a:t>
            </a:r>
            <a:r>
              <a:rPr lang="en-US" baseline="0" dirty="0" smtClean="0"/>
              <a:t> a better GEANT4 geometry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baseline="0" dirty="0" smtClean="0"/>
              <a:t> 1-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at low energy is limited by 16O contamination of 12C ion beam.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</a:t>
            </a:r>
            <a:r>
              <a:rPr lang="en-US" baseline="0" dirty="0" smtClean="0"/>
              <a:t> these the correct T and P for N2O? The pressure is about correct, but we may go lower in temperature, say</a:t>
            </a:r>
          </a:p>
          <a:p>
            <a:r>
              <a:rPr lang="en-US" baseline="0" dirty="0" smtClean="0"/>
              <a:t>-10C or so.  This will depend on tests.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schedule too aggressive? I need a realistic timeline.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Notes:</a:t>
            </a:r>
          </a:p>
          <a:p>
            <a:r>
              <a:rPr lang="en-US" dirty="0" smtClean="0"/>
              <a:t> 1- Simultaneous fusion of 3-alpha particles </a:t>
            </a:r>
            <a:r>
              <a:rPr lang="en-US" baseline="0" dirty="0" smtClean="0"/>
              <a:t>has very small probability, the process has to go through 8Be.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 I will need the 3-alpha cross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Gammas</a:t>
            </a:r>
            <a:r>
              <a:rPr lang="en-US" baseline="0" dirty="0" smtClean="0"/>
              <a:t> from E1 and E2 transitions have the same energy (7.162+0.3 MeV).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9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.jpeg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audio" Target="../media/media2.wav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2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74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7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7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81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7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7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38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8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9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49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9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9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54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9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10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oleObject" Target="../embeddings/oleObject62.bin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1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7.gif"/><Relationship Id="rId11" Type="http://schemas.openxmlformats.org/officeDocument/2006/relationships/oleObject" Target="../embeddings/oleObject61.bin"/><Relationship Id="rId5" Type="http://schemas.openxmlformats.org/officeDocument/2006/relationships/image" Target="../media/image116.gif"/><Relationship Id="rId10" Type="http://schemas.openxmlformats.org/officeDocument/2006/relationships/image" Target="../media/image11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115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gif"/><Relationship Id="rId5" Type="http://schemas.openxmlformats.org/officeDocument/2006/relationships/image" Target="../media/image120.gif"/><Relationship Id="rId4" Type="http://schemas.openxmlformats.org/officeDocument/2006/relationships/image" Target="../media/image11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January 23, 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84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85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5600"/>
              <a:gd name="adj2" fmla="val -518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420527"/>
              </p:ext>
            </p:extLst>
          </p:nvPr>
        </p:nvGraphicFramePr>
        <p:xfrm>
          <a:off x="340118" y="4252516"/>
          <a:ext cx="3768744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5074"/>
                <a:gridCol w="1713670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0" lang="en-US" sz="1800" u="none" strike="noStrike" cap="none" normalizeH="0" baseline="-25000" dirty="0" err="1" smtClean="0">
                          <a:ln>
                            <a:noFill/>
                          </a:ln>
                          <a:effectLst/>
                        </a:rPr>
                        <a:t>tot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67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68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69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70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71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572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573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74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9999" y="1203946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12189" y="1270542"/>
            <a:ext cx="5586969" cy="19389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Bubble Chamber experiment measures total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ection, E1 + E2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We can separate E1 and E2 if we use linearly polarized </a:t>
            </a:r>
            <a:r>
              <a:rPr lang="en-US" sz="2400" dirty="0" smtClean="0">
                <a:latin typeface="Symbol" panose="05050102010706020507" pitchFamily="18" charset="2"/>
              </a:rPr>
              <a:t>g </a:t>
            </a:r>
            <a:r>
              <a:rPr lang="en-US" sz="2400" dirty="0" smtClean="0"/>
              <a:t>but cannot measure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and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angular distribution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726911" y="1441695"/>
            <a:ext cx="4267200" cy="1028700"/>
            <a:chOff x="394" y="221"/>
            <a:chExt cx="2688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394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4" y="234"/>
              <a:ext cx="518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0" y="226"/>
              <a:ext cx="938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 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Measures total cross section </a:t>
            </a:r>
            <a:r>
              <a:rPr lang="en-US" sz="2000" dirty="0" err="1" smtClean="0">
                <a:latin typeface="Symbol" panose="05050102010706020507" pitchFamily="18" charset="2"/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(or </a:t>
            </a:r>
            <a:r>
              <a:rPr lang="en-US" sz="2000" dirty="0" err="1" smtClean="0">
                <a:ea typeface="ＭＳ Ｐゴシック" charset="-128"/>
                <a:cs typeface="Arial" charset="0"/>
              </a:rPr>
              <a:t>S</a:t>
            </a:r>
            <a:r>
              <a:rPr lang="en-US" sz="2000" baseline="-25000" dirty="0" err="1" smtClean="0">
                <a:ea typeface="ＭＳ Ｐゴシック" charset="-128"/>
                <a:cs typeface="Arial" charset="0"/>
              </a:rPr>
              <a:t>tot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)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digital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few seconds for  </a:t>
            </a:r>
            <a:r>
              <a:rPr lang="en-US" sz="1400" dirty="0"/>
              <a:t>liquid 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5752" y="975939"/>
            <a:ext cx="4485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100 Hz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75939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214947"/>
            <a:ext cx="46307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/>
              <a:t>Only </a:t>
            </a:r>
            <a:r>
              <a:rPr lang="en-US" sz="2000" dirty="0" smtClean="0"/>
              <a:t>bubbles with </a:t>
            </a:r>
            <a:r>
              <a:rPr lang="en-US" sz="2000" dirty="0"/>
              <a:t>r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grow </a:t>
            </a:r>
            <a:r>
              <a:rPr lang="en-US" sz="2000" dirty="0" smtClean="0"/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lvl="1"/>
            <a:r>
              <a:rPr lang="en-US" sz="2000" i="1" dirty="0" smtClean="0"/>
              <a:t>	s</a:t>
            </a:r>
            <a:r>
              <a:rPr lang="en-US" sz="2000" dirty="0" smtClean="0"/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B</a:t>
            </a:r>
            <a:r>
              <a:rPr lang="en-US" sz="2000" dirty="0" smtClean="0"/>
              <a:t>ubble requires minimum deposited energy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) </a:t>
            </a:r>
            <a:r>
              <a:rPr lang="en-US" sz="2000" dirty="0"/>
              <a:t>within </a:t>
            </a:r>
            <a:r>
              <a:rPr lang="en-US" sz="2000" dirty="0" smtClean="0"/>
              <a:t>minimum distance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(=</a:t>
            </a:r>
            <a:r>
              <a:rPr lang="en-US" sz="2000" dirty="0" err="1" smtClean="0"/>
              <a:t>aR</a:t>
            </a:r>
            <a:r>
              <a:rPr lang="en-US" sz="2000" baseline="-25000" dirty="0" err="1" smtClean="0"/>
              <a:t>c</a:t>
            </a:r>
            <a:r>
              <a:rPr lang="en-US" sz="2000" dirty="0"/>
              <a:t> </a:t>
            </a:r>
            <a:r>
              <a:rPr lang="en-US" sz="2000" dirty="0" smtClean="0"/>
              <a:t>, 10s of nm to a few µm)</a:t>
            </a:r>
            <a:endParaRPr lang="en-US" sz="2000" baseline="-25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	</a:t>
            </a:r>
            <a:r>
              <a:rPr lang="en-US" sz="2000" i="1" dirty="0" smtClean="0"/>
              <a:t>a</a:t>
            </a:r>
            <a:r>
              <a:rPr lang="en-US" sz="2000" dirty="0" smtClean="0"/>
              <a:t>: free parameter (to determined experimentally)</a:t>
            </a:r>
          </a:p>
          <a:p>
            <a:pPr lvl="1"/>
            <a:endParaRPr lang="en-US" sz="2000" dirty="0" smtClean="0"/>
          </a:p>
          <a:p>
            <a:pPr marL="514350" indent="-514350">
              <a:buFont typeface="+mj-lt"/>
              <a:buAutoNum type="romanUcPeriod" startAt="3"/>
            </a:pPr>
            <a:r>
              <a:rPr lang="en-US" sz="2000" dirty="0" smtClean="0"/>
              <a:t>Particle </a:t>
            </a:r>
            <a:r>
              <a:rPr lang="en-US" sz="2000" dirty="0"/>
              <a:t>must be </a:t>
            </a:r>
            <a:r>
              <a:rPr lang="en-US" sz="2000" dirty="0" smtClean="0"/>
              <a:t>over thresholds </a:t>
            </a:r>
            <a:r>
              <a:rPr lang="en-US" sz="2000" dirty="0"/>
              <a:t>in both </a:t>
            </a:r>
            <a:r>
              <a:rPr lang="en-US" sz="2000" b="1" dirty="0" err="1" smtClean="0"/>
              <a:t>dE</a:t>
            </a:r>
            <a:r>
              <a:rPr lang="en-US" sz="2000" b="1" dirty="0" smtClean="0"/>
              <a:t>/dx</a:t>
            </a:r>
            <a:r>
              <a:rPr lang="en-US" sz="2000" dirty="0" smtClean="0"/>
              <a:t> and </a:t>
            </a:r>
            <a:r>
              <a:rPr lang="en-US" sz="2000" b="1" dirty="0" smtClean="0"/>
              <a:t>E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thresholds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106878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530064"/>
              </p:ext>
            </p:extLst>
          </p:nvPr>
        </p:nvGraphicFramePr>
        <p:xfrm>
          <a:off x="996435" y="2025433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9" name="Equation" r:id="rId6" imgW="1066680" imgH="228600" progId="Equation.3">
                  <p:embed/>
                </p:oleObj>
              </mc:Choice>
              <mc:Fallback>
                <p:oleObj name="Equation" r:id="rId6" imgW="106668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2025433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003186"/>
              </p:ext>
            </p:extLst>
          </p:nvPr>
        </p:nvGraphicFramePr>
        <p:xfrm>
          <a:off x="996435" y="4134511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0" name="Equation" r:id="rId8" imgW="1218960" imgH="444240" progId="Equation.3">
                  <p:embed/>
                </p:oleObj>
              </mc:Choice>
              <mc:Fallback>
                <p:oleObj name="Equation" r:id="rId8" imgW="12189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4134511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847658"/>
              </p:ext>
            </p:extLst>
          </p:nvPr>
        </p:nvGraphicFramePr>
        <p:xfrm>
          <a:off x="4619625" y="564515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1" name="Equation" r:id="rId10" imgW="2590560" imgH="431640" progId="Equation.3">
                  <p:embed/>
                </p:oleObj>
              </mc:Choice>
              <mc:Fallback>
                <p:oleObj name="Equation" r:id="rId10" imgW="259056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564515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579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14</a:t>
              </a:r>
              <a:r>
                <a:rPr lang="en-US" sz="2000" dirty="0" smtClean="0">
                  <a:solidFill>
                    <a:prstClr val="black"/>
                  </a:solidFill>
                </a:rPr>
                <a:t>N and </a:t>
              </a:r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>
                  <a:solidFill>
                    <a:prstClr val="black"/>
                  </a:solidFill>
                </a:rPr>
                <a:t>+</a:t>
              </a:r>
              <a:r>
                <a:rPr lang="en-US" sz="20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000" dirty="0" smtClean="0">
                  <a:solidFill>
                    <a:prstClr val="black"/>
                  </a:solidFill>
                </a:rPr>
                <a:t>O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58819"/>
              <a:gd name="adj2" fmla="val -2021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efficiency curve,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HIGS </a:t>
            </a:r>
            <a:r>
              <a:rPr lang="en-US" sz="2400" dirty="0">
                <a:solidFill>
                  <a:prstClr val="black"/>
                </a:solidFill>
              </a:rPr>
              <a:t>April </a:t>
            </a:r>
            <a:r>
              <a:rPr lang="en-US" sz="2400" dirty="0" smtClean="0">
                <a:solidFill>
                  <a:prstClr val="black"/>
                </a:solidFill>
              </a:rPr>
              <a:t>2013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err="1" smtClean="0">
                <a:solidFill>
                  <a:prstClr val="black"/>
                </a:solidFill>
              </a:rPr>
              <a:t>E</a:t>
            </a:r>
            <a:r>
              <a:rPr lang="en-US" sz="2400" baseline="-25000" dirty="0" err="1" smtClean="0">
                <a:solidFill>
                  <a:prstClr val="black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568177" y="1667313"/>
            <a:ext cx="2505516" cy="1004635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</a:t>
            </a:r>
            <a:r>
              <a:rPr lang="en-US" sz="2400" baseline="-25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O </a:t>
            </a:r>
            <a:r>
              <a:rPr lang="en-US" sz="2400" dirty="0" smtClean="0">
                <a:solidFill>
                  <a:prstClr val="black"/>
                </a:solidFill>
              </a:rPr>
              <a:t>thresholds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Superheat </a:t>
            </a:r>
            <a:r>
              <a:rPr lang="en-US" sz="2400" dirty="0">
                <a:solidFill>
                  <a:prstClr val="black"/>
                </a:solidFill>
              </a:rPr>
              <a:t>= </a:t>
            </a:r>
            <a:r>
              <a:rPr lang="en-US" sz="2400" dirty="0" smtClean="0">
                <a:solidFill>
                  <a:prstClr val="black"/>
                </a:solidFill>
              </a:rPr>
              <a:t>3.3</a:t>
            </a:r>
            <a:r>
              <a:rPr lang="en-US" sz="2400" baseline="30000" dirty="0" smtClean="0">
                <a:solidFill>
                  <a:prstClr val="black"/>
                </a:solidFill>
              </a:rPr>
              <a:t>˚</a:t>
            </a:r>
            <a:r>
              <a:rPr lang="en-US" sz="2400" dirty="0" smtClean="0">
                <a:solidFill>
                  <a:prstClr val="black"/>
                </a:solidFill>
              </a:rPr>
              <a:t>C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5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</a:t>
            </a:r>
            <a:r>
              <a:rPr lang="en-US" sz="2400" dirty="0">
                <a:solidFill>
                  <a:prstClr val="black"/>
                </a:solidFill>
              </a:rPr>
              <a:t>from 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539964" y="950026"/>
            <a:ext cx="1533342" cy="439387"/>
          </a:xfrm>
          <a:prstGeom prst="wedgeRoundRectCallout">
            <a:avLst>
              <a:gd name="adj1" fmla="val -30902"/>
              <a:gd name="adj2" fmla="val 10343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Higher Pitch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</a:rPr>
              <a:t>,n</a:t>
            </a:r>
            <a:r>
              <a:rPr lang="en-US" dirty="0" smtClean="0">
                <a:cs typeface="Symbol" charset="2"/>
              </a:rPr>
              <a:t>)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eutron</a:t>
            </a:r>
            <a:r>
              <a:rPr lang="en-US" dirty="0" smtClean="0"/>
              <a:t>–</a:t>
            </a:r>
            <a:r>
              <a:rPr lang="en-US" dirty="0" smtClean="0">
                <a:cs typeface="Symbol" charset="2"/>
              </a:rPr>
              <a:t>nucleus </a:t>
            </a:r>
            <a:r>
              <a:rPr lang="en-US" dirty="0">
                <a:cs typeface="Symbol" charset="2"/>
              </a:rPr>
              <a:t>elastic </a:t>
            </a:r>
            <a:r>
              <a:rPr lang="en-US" dirty="0" smtClean="0">
                <a:cs typeface="Symbol" charset="2"/>
              </a:rPr>
              <a:t>scattering:</a:t>
            </a:r>
            <a:r>
              <a:rPr lang="en-US" dirty="0">
                <a:cs typeface="Symbol" charset="2"/>
              </a:rPr>
              <a:t> 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), </a:t>
            </a:r>
            <a:r>
              <a:rPr lang="en-US" baseline="30000" dirty="0" smtClean="0">
                <a:cs typeface="Symbol" charset="2"/>
              </a:rPr>
              <a:t>14</a:t>
            </a:r>
            <a:r>
              <a:rPr lang="en-US" dirty="0" smtClean="0">
                <a:cs typeface="Symbol" charset="2"/>
              </a:rPr>
              <a:t>N(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/>
              <a:t>Ions </a:t>
            </a:r>
            <a:r>
              <a:rPr lang="en-US" sz="2400" u="sng" baseline="30000" dirty="0" smtClean="0">
                <a:cs typeface="Symbol" charset="2"/>
              </a:rPr>
              <a:t>16</a:t>
            </a:r>
            <a:r>
              <a:rPr lang="en-US" sz="2400" u="sng" dirty="0" smtClean="0">
                <a:cs typeface="Symbol" charset="2"/>
              </a:rPr>
              <a:t>O or </a:t>
            </a:r>
            <a:r>
              <a:rPr lang="en-US" sz="2400" u="sng" baseline="30000" dirty="0" smtClean="0">
                <a:cs typeface="Symbol" charset="2"/>
              </a:rPr>
              <a:t>14</a:t>
            </a:r>
            <a:r>
              <a:rPr lang="en-US" sz="2400" u="sng" dirty="0" smtClean="0">
                <a:cs typeface="Symbol" charset="2"/>
              </a:rPr>
              <a:t>N will generate a single bubble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18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2 </a:t>
            </a:r>
            <a:r>
              <a:rPr lang="en-US" sz="2400" dirty="0" smtClean="0"/>
              <a:t>Fast Digital </a:t>
            </a:r>
            <a:r>
              <a:rPr lang="en-US" sz="2400" dirty="0"/>
              <a:t>C</a:t>
            </a:r>
            <a:r>
              <a:rPr lang="en-US" sz="2400" dirty="0" smtClean="0"/>
              <a:t>ameras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3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9522" y="496016"/>
            <a:ext cx="37644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5</a:t>
            </a:r>
            <a:r>
              <a:rPr lang="en-US" sz="2800" dirty="0" smtClean="0"/>
              <a:t>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60 atm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803686"/>
              </p:ext>
            </p:extLst>
          </p:nvPr>
        </p:nvGraphicFramePr>
        <p:xfrm>
          <a:off x="1831070" y="2142887"/>
          <a:ext cx="711332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559"/>
                <a:gridCol w="1120749"/>
                <a:gridCol w="2230059"/>
                <a:gridCol w="20699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O Targets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99.757%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0.038%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0.205</a:t>
                      </a:r>
                      <a:r>
                        <a:rPr lang="en-US" sz="2000" baseline="0" dirty="0" smtClean="0"/>
                        <a:t>%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16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Depleted &gt; 5,000</a:t>
                      </a:r>
                      <a:endParaRPr lang="en-US" sz="20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Depleted &gt; 5,000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17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Enriched &gt; 80%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18</a:t>
                      </a:r>
                      <a:r>
                        <a:rPr lang="en-US" sz="20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558140" y="2897579"/>
            <a:ext cx="1045030" cy="399768"/>
          </a:xfrm>
          <a:prstGeom prst="wedgeRoundRectCallout">
            <a:avLst>
              <a:gd name="adj1" fmla="val 68599"/>
              <a:gd name="adj2" fmla="val -801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Physics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3127" y="3481756"/>
            <a:ext cx="1664818" cy="642329"/>
          </a:xfrm>
          <a:prstGeom prst="wedgeRoundRectCallout">
            <a:avLst>
              <a:gd name="adj1" fmla="val 53816"/>
              <a:gd name="adj2" fmla="val -1577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Measure</a:t>
            </a:r>
          </a:p>
          <a:p>
            <a:pPr algn="ctr"/>
            <a:r>
              <a:rPr lang="en-US" sz="2000" dirty="0" smtClean="0"/>
              <a:t>Backgrounds</a:t>
            </a:r>
          </a:p>
        </p:txBody>
      </p:sp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671948" y="5146231"/>
            <a:ext cx="2191664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  <a:p>
            <a:pPr algn="ctr"/>
            <a:r>
              <a:rPr lang="en-US" sz="2000" dirty="0" smtClean="0"/>
              <a:t>April 2013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1" y="1248826"/>
            <a:ext cx="7242048" cy="55961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5322" y="4486656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2219707" y="2579543"/>
            <a:ext cx="438149" cy="1907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2219707" y="3230880"/>
            <a:ext cx="1888997" cy="1255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06093" y="3025486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V="1">
            <a:off x="947223" y="2133600"/>
            <a:ext cx="588969" cy="891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</a:t>
            </a:r>
            <a:r>
              <a:rPr lang="en-US" sz="2400" dirty="0" smtClean="0"/>
              <a:t>MeV</a:t>
            </a: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January </a:t>
            </a:r>
            <a:r>
              <a:rPr lang="en-US" sz="2400" dirty="0"/>
              <a:t>2014, achieved </a:t>
            </a:r>
            <a:r>
              <a:rPr lang="en-US" sz="2400" dirty="0" smtClean="0"/>
              <a:t>p=9.1 </a:t>
            </a:r>
            <a:r>
              <a:rPr lang="en-US" sz="2400" dirty="0"/>
              <a:t>MeV/c or K.E</a:t>
            </a:r>
            <a:r>
              <a:rPr lang="en-US" sz="2400" dirty="0" smtClean="0"/>
              <a:t>.=8.6 </a:t>
            </a:r>
            <a:r>
              <a:rPr lang="en-US" sz="2400" dirty="0"/>
              <a:t>MeV </a:t>
            </a:r>
            <a:r>
              <a:rPr lang="en-US" sz="2400" dirty="0" smtClean="0"/>
              <a:t>for one hour. Still, </a:t>
            </a:r>
            <a:r>
              <a:rPr lang="en-US" sz="2400" dirty="0"/>
              <a:t>suffer from trips due to wave guide vacuum </a:t>
            </a:r>
            <a:r>
              <a:rPr lang="en-US" sz="2400" dirty="0" smtClean="0"/>
              <a:t>faults</a:t>
            </a:r>
            <a:r>
              <a:rPr lang="en-US" sz="2400" dirty="0"/>
              <a:t>;</a:t>
            </a:r>
            <a:r>
              <a:rPr lang="en-US" sz="2400" dirty="0" smtClean="0"/>
              <a:t> may  improve </a:t>
            </a:r>
            <a:r>
              <a:rPr lang="en-US" sz="2400" dirty="0"/>
              <a:t>with </a:t>
            </a:r>
            <a:r>
              <a:rPr lang="en-US" sz="2400" dirty="0" smtClean="0"/>
              <a:t>more processing</a:t>
            </a:r>
            <a:r>
              <a:rPr lang="en-US" sz="2400" dirty="0"/>
              <a:t>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We may also need to 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4636224"/>
              </p:ext>
            </p:extLst>
          </p:nvPr>
        </p:nvGraphicFramePr>
        <p:xfrm>
          <a:off x="3124200" y="1773381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7.9–8.5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</a:t>
                      </a:r>
                      <a:r>
                        <a:rPr lang="en-US" sz="2000" b="0" baseline="0" dirty="0" smtClean="0"/>
                        <a:t>–1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 Uncertainty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Relative Beam Energy Uncertainty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1–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63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</a:t>
            </a:r>
            <a:r>
              <a:rPr lang="en-US" sz="2000" dirty="0"/>
              <a:t>Benesch designed and is now working with Engineering to fabricate a more uniform and higher field </a:t>
            </a:r>
            <a:r>
              <a:rPr lang="en-US" sz="2000" dirty="0" smtClean="0"/>
              <a:t>dipole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stray magnetic fields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Additional goal: Relative beam energy uncertainty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0" y="3935730"/>
            <a:ext cx="4928235" cy="29222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825134" y="3400985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549138" y="3754269"/>
            <a:ext cx="4489354" cy="2420900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000" dirty="0" smtClean="0"/>
              <a:t>Very steep; only </a:t>
            </a:r>
            <a:r>
              <a:rPr lang="en-US" sz="2000" dirty="0"/>
              <a:t>photons near </a:t>
            </a:r>
            <a:r>
              <a:rPr lang="en-US" sz="2000" dirty="0" smtClean="0"/>
              <a:t>endpoint </a:t>
            </a:r>
            <a:r>
              <a:rPr lang="en-US" sz="2000" dirty="0"/>
              <a:t>contribute to </a:t>
            </a:r>
            <a:r>
              <a:rPr lang="en-US" sz="20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000" dirty="0" smtClean="0"/>
              <a:t>No-structure (resonances)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96" y="4400550"/>
            <a:ext cx="5962650" cy="245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0171"/>
            <a:ext cx="9144000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400" dirty="0"/>
              <a:t>Both GEANT4 </a:t>
            </a:r>
            <a:r>
              <a:rPr lang="en-US" sz="2400" dirty="0" smtClean="0"/>
              <a:t>and FLUKA use </a:t>
            </a:r>
            <a:r>
              <a:rPr lang="en-US" sz="2400" dirty="0"/>
              <a:t>models that calculate </a:t>
            </a:r>
            <a:r>
              <a:rPr lang="en-US" sz="2400" dirty="0" smtClean="0"/>
              <a:t>wrong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400" dirty="0" smtClean="0"/>
              <a:t>–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400" dirty="0" smtClean="0"/>
              <a:t> </a:t>
            </a:r>
            <a:r>
              <a:rPr lang="en-US" sz="2400" dirty="0"/>
              <a:t>cross sections. Both do not allow for user’s cross sections. </a:t>
            </a:r>
            <a:r>
              <a:rPr lang="en-US" sz="2400" dirty="0" smtClean="0"/>
              <a:t>What to do?</a:t>
            </a:r>
            <a:endParaRPr lang="en-US" sz="24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83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258196"/>
              </p:ext>
            </p:extLst>
          </p:nvPr>
        </p:nvGraphicFramePr>
        <p:xfrm>
          <a:off x="801708" y="149082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84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708" y="149082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897174"/>
              </p:ext>
            </p:extLst>
          </p:nvPr>
        </p:nvGraphicFramePr>
        <p:xfrm>
          <a:off x="535567" y="1981092"/>
          <a:ext cx="7239953" cy="737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85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1981092"/>
                        <a:ext cx="7239953" cy="73731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8717805"/>
              </p:ext>
            </p:extLst>
          </p:nvPr>
        </p:nvGraphicFramePr>
        <p:xfrm>
          <a:off x="535567" y="3895107"/>
          <a:ext cx="3187700" cy="707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86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3895107"/>
                        <a:ext cx="3187700" cy="70711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207044"/>
              </p:ext>
            </p:extLst>
          </p:nvPr>
        </p:nvGraphicFramePr>
        <p:xfrm>
          <a:off x="535567" y="5256090"/>
          <a:ext cx="3552798" cy="1377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87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567" y="5256090"/>
                        <a:ext cx="3552798" cy="137757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87000"/>
              </p:ext>
            </p:extLst>
          </p:nvPr>
        </p:nvGraphicFramePr>
        <p:xfrm>
          <a:off x="4744790" y="5256090"/>
          <a:ext cx="2421370" cy="6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88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5256090"/>
                        <a:ext cx="2421370" cy="618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005596"/>
              </p:ext>
            </p:extLst>
          </p:nvPr>
        </p:nvGraphicFramePr>
        <p:xfrm>
          <a:off x="4744790" y="6013938"/>
          <a:ext cx="2623251" cy="606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89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4790" y="6013938"/>
                        <a:ext cx="2623251" cy="60652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6056416" y="2945547"/>
            <a:ext cx="2956956" cy="1092063"/>
          </a:xfrm>
          <a:prstGeom prst="wedgeRoundRectCallout">
            <a:avLst>
              <a:gd name="adj1" fmla="val -31724"/>
              <a:gd name="adj2" fmla="val -665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Method </a:t>
            </a:r>
            <a:r>
              <a:rPr lang="en-US" sz="1600" dirty="0"/>
              <a:t>of </a:t>
            </a:r>
            <a:r>
              <a:rPr lang="en-US" sz="1600" dirty="0" smtClean="0"/>
              <a:t>Quadratures: numerical solution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equation based on </a:t>
            </a:r>
            <a:r>
              <a:rPr lang="en-US" sz="1600" dirty="0" smtClean="0"/>
              <a:t>replacement </a:t>
            </a:r>
            <a:r>
              <a:rPr lang="en-US" sz="1600" dirty="0"/>
              <a:t>of </a:t>
            </a:r>
            <a:r>
              <a:rPr lang="en-US" sz="1600" dirty="0" smtClean="0"/>
              <a:t>integral </a:t>
            </a:r>
            <a:r>
              <a:rPr lang="en-US" sz="1600" dirty="0"/>
              <a:t>by finite </a:t>
            </a:r>
            <a:r>
              <a:rPr lang="en-US" sz="1600" dirty="0" smtClean="0"/>
              <a:t>sum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6607" y="2945549"/>
            <a:ext cx="3370718" cy="367668"/>
          </a:xfrm>
          <a:prstGeom prst="wedgeRoundRectCallout">
            <a:avLst>
              <a:gd name="adj1" fmla="val -21170"/>
              <a:gd name="adj2" fmla="val -10403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Volterra </a:t>
            </a:r>
            <a:r>
              <a:rPr lang="en-US" sz="1600" dirty="0" smtClean="0"/>
              <a:t>Integral Equation of First Kind</a:t>
            </a:r>
          </a:p>
        </p:txBody>
      </p:sp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716320"/>
              </p:ext>
            </p:extLst>
          </p:nvPr>
        </p:nvGraphicFramePr>
        <p:xfrm>
          <a:off x="1635930" y="3839308"/>
          <a:ext cx="2325344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0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3839308"/>
                        <a:ext cx="2325344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147174"/>
              </p:ext>
            </p:extLst>
          </p:nvPr>
        </p:nvGraphicFramePr>
        <p:xfrm>
          <a:off x="1635930" y="4655127"/>
          <a:ext cx="2764730" cy="57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1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930" y="4655127"/>
                        <a:ext cx="2764730" cy="5735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94139"/>
              </p:ext>
            </p:extLst>
          </p:nvPr>
        </p:nvGraphicFramePr>
        <p:xfrm>
          <a:off x="1712267" y="5896708"/>
          <a:ext cx="4166018" cy="6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2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7" y="5896708"/>
                        <a:ext cx="4166018" cy="62966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3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4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5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6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70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71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72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73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74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36270" y="5854534"/>
            <a:ext cx="2158766" cy="771937"/>
          </a:xfrm>
          <a:prstGeom prst="wedgeRoundRectCallout">
            <a:avLst>
              <a:gd name="adj1" fmla="val 59992"/>
              <a:gd name="adj2" fmla="val 995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photon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565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75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94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50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51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52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53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77702"/>
              </p:ext>
            </p:extLst>
          </p:nvPr>
        </p:nvGraphicFramePr>
        <p:xfrm>
          <a:off x="1545822" y="3848100"/>
          <a:ext cx="2646765" cy="65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3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848100"/>
                        <a:ext cx="2646765" cy="65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854466"/>
              </p:ext>
            </p:extLst>
          </p:nvPr>
        </p:nvGraphicFramePr>
        <p:xfrm>
          <a:off x="1601787" y="4762005"/>
          <a:ext cx="2875210" cy="65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4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762005"/>
                        <a:ext cx="2875210" cy="653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883074"/>
              </p:ext>
            </p:extLst>
          </p:nvPr>
        </p:nvGraphicFramePr>
        <p:xfrm>
          <a:off x="230188" y="5924085"/>
          <a:ext cx="8109856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5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5924085"/>
                        <a:ext cx="8109856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6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7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63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64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65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66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67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92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93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14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15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0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Bubble Chamber experiment measures total </a:t>
            </a:r>
            <a:r>
              <a:rPr lang="en-US" dirty="0" smtClean="0"/>
              <a:t>S-Factor, S</a:t>
            </a:r>
            <a:r>
              <a:rPr lang="en-US" baseline="-25000" dirty="0" smtClean="0"/>
              <a:t>E1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S</a:t>
            </a:r>
            <a:r>
              <a:rPr lang="en-US" baseline="-25000" dirty="0" smtClean="0"/>
              <a:t>E2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777875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marL="457200" lvl="1" indent="0">
              <a:buNone/>
            </a:pPr>
            <a:endParaRPr lang="en-US" sz="2000" dirty="0" smtClean="0">
              <a:cs typeface="Symbol" charset="2"/>
            </a:endParaRPr>
          </a:p>
          <a:p>
            <a:pPr marL="57150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Background from Chamber glass:</a:t>
            </a:r>
          </a:p>
          <a:p>
            <a:pPr lvl="1"/>
            <a:r>
              <a:rPr lang="en-US" sz="2400" dirty="0" smtClean="0">
                <a:cs typeface="Symbol" charset="2"/>
              </a:rPr>
              <a:t>Ne</a:t>
            </a:r>
            <a:r>
              <a:rPr lang="en-US" sz="2000" dirty="0" smtClean="0">
                <a:cs typeface="Symbol" charset="2"/>
              </a:rPr>
              <a:t>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</a:t>
            </a:r>
            <a:r>
              <a:rPr lang="en-US" sz="2000" dirty="0">
                <a:cs typeface="Symbol" charset="2"/>
              </a:rPr>
              <a:t>elastic </a:t>
            </a:r>
            <a:r>
              <a:rPr lang="en-US" sz="2000" dirty="0" smtClean="0">
                <a:cs typeface="Symbol" charset="2"/>
              </a:rPr>
              <a:t>scattering from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</a:t>
            </a:r>
            <a:r>
              <a:rPr lang="en-US" sz="2400" baseline="30000" dirty="0" smtClean="0"/>
              <a:t>29</a:t>
            </a:r>
            <a:r>
              <a:rPr lang="en-US" sz="2400" dirty="0" smtClean="0"/>
              <a:t>Si(</a:t>
            </a:r>
            <a:r>
              <a:rPr lang="en-US" sz="24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err="1" smtClean="0">
                <a:cs typeface="Symbol" charset="2"/>
              </a:rPr>
              <a:t>,n</a:t>
            </a:r>
            <a:r>
              <a:rPr lang="en-US" sz="2400" dirty="0" smtClean="0">
                <a:cs typeface="Symbol" charset="2"/>
              </a:rPr>
              <a:t>)</a:t>
            </a:r>
            <a:r>
              <a:rPr lang="en-US" sz="2400" baseline="30000" dirty="0" smtClean="0">
                <a:cs typeface="Symbol" charset="2"/>
              </a:rPr>
              <a:t>28</a:t>
            </a:r>
            <a:r>
              <a:rPr lang="en-US" sz="2400" dirty="0" smtClean="0">
                <a:cs typeface="Symbol" charset="2"/>
              </a:rPr>
              <a:t>Si 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4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4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026868"/>
              </p:ext>
            </p:extLst>
          </p:nvPr>
        </p:nvGraphicFramePr>
        <p:xfrm>
          <a:off x="1551731" y="5302272"/>
          <a:ext cx="2664032" cy="15087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2016"/>
                <a:gridCol w="133201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30000" dirty="0" smtClean="0"/>
                        <a:t>14</a:t>
                      </a:r>
                      <a:r>
                        <a:rPr lang="en-US" sz="2000" dirty="0" smtClean="0"/>
                        <a:t>N(</a:t>
                      </a:r>
                      <a:r>
                        <a:rPr lang="en-US" sz="2000" dirty="0" err="1" smtClean="0"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2000" dirty="0" err="1" smtClean="0"/>
                        <a:t>,p</a:t>
                      </a:r>
                      <a:r>
                        <a:rPr lang="en-US" sz="2000" dirty="0" smtClean="0"/>
                        <a:t>)</a:t>
                      </a:r>
                      <a:r>
                        <a:rPr lang="en-US" sz="2000" baseline="30000" dirty="0" smtClean="0"/>
                        <a:t>13</a:t>
                      </a:r>
                      <a:r>
                        <a:rPr lang="en-US" sz="2000" dirty="0" smtClean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892000"/>
              </p:ext>
            </p:extLst>
          </p:nvPr>
        </p:nvGraphicFramePr>
        <p:xfrm>
          <a:off x="349250" y="1976673"/>
          <a:ext cx="1365554" cy="374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89" name="Equation" r:id="rId7" imgW="876240" imgH="241200" progId="Equation.3">
                  <p:embed/>
                </p:oleObj>
              </mc:Choice>
              <mc:Fallback>
                <p:oleObj name="Equation" r:id="rId7" imgW="876240" imgH="241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1976673"/>
                        <a:ext cx="1365554" cy="374694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100923"/>
              </p:ext>
            </p:extLst>
          </p:nvPr>
        </p:nvGraphicFramePr>
        <p:xfrm>
          <a:off x="2329378" y="1939376"/>
          <a:ext cx="1366838" cy="39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90" name="Equation" r:id="rId9" imgW="876240" imgH="228600" progId="Equation.3">
                  <p:embed/>
                </p:oleObj>
              </mc:Choice>
              <mc:Fallback>
                <p:oleObj name="Equation" r:id="rId9" imgW="87624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9378" y="1939376"/>
                        <a:ext cx="1366838" cy="391102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414849"/>
              </p:ext>
            </p:extLst>
          </p:nvPr>
        </p:nvGraphicFramePr>
        <p:xfrm>
          <a:off x="349250" y="2489200"/>
          <a:ext cx="1979613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91" name="Equation" r:id="rId11" imgW="1269720" imgH="431640" progId="Equation.3">
                  <p:embed/>
                </p:oleObj>
              </mc:Choice>
              <mc:Fallback>
                <p:oleObj name="Equation" r:id="rId11" imgW="126972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2489200"/>
                        <a:ext cx="1979613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862966"/>
              </p:ext>
            </p:extLst>
          </p:nvPr>
        </p:nvGraphicFramePr>
        <p:xfrm>
          <a:off x="2459038" y="2520950"/>
          <a:ext cx="1979612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92" name="Equation" r:id="rId13" imgW="1269720" imgH="431640" progId="Equation.3">
                  <p:embed/>
                </p:oleObj>
              </mc:Choice>
              <mc:Fallback>
                <p:oleObj name="Equation" r:id="rId13" imgW="126972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2520950"/>
                        <a:ext cx="1979612" cy="671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Superheated liquid: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</a:t>
            </a:r>
            <a:r>
              <a:rPr lang="en-US" sz="2000" dirty="0" smtClean="0"/>
              <a:t>with </a:t>
            </a:r>
            <a:r>
              <a:rPr lang="en-US" sz="2000" dirty="0"/>
              <a:t>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T = </a:t>
            </a:r>
            <a:r>
              <a:rPr lang="en-US" sz="2000" dirty="0" smtClean="0"/>
              <a:t>5˚C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</a:t>
            </a:r>
            <a:r>
              <a:rPr lang="en-US" sz="2000" dirty="0"/>
              <a:t>= </a:t>
            </a:r>
            <a:r>
              <a:rPr lang="en-US" sz="2000" dirty="0" smtClean="0"/>
              <a:t>60 atm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More testing of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(March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 (now </a:t>
            </a:r>
            <a:r>
              <a:rPr lang="en-US" sz="1600" dirty="0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± </a:t>
            </a:r>
            <a:r>
              <a:rPr lang="en-US" sz="1600" dirty="0" err="1" smtClean="0"/>
              <a:t>d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= 10.0 ± 0.9 sec)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= 7.654 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2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23619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055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important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03555"/>
            <a:ext cx="80467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" y="503555"/>
            <a:ext cx="8046720" cy="62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84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0285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1047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 (Window)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W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84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85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06288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1</a:t>
                      </a:r>
                      <a:r>
                        <a:rPr lang="en-US" sz="2000" baseline="30000" dirty="0" smtClean="0"/>
                        <a:t>– </a:t>
                      </a:r>
                      <a:r>
                        <a:rPr lang="en-US" sz="2000" b="0" dirty="0" smtClean="0"/>
                        <a:t>→ 0</a:t>
                      </a:r>
                      <a:r>
                        <a:rPr lang="en-US" sz="2000" b="0" baseline="30000" dirty="0" smtClean="0"/>
                        <a:t>+</a:t>
                      </a:r>
                      <a:r>
                        <a:rPr lang="en-US" sz="2000" b="0" dirty="0" smtClean="0"/>
                        <a:t> </a:t>
                      </a:r>
                      <a:r>
                        <a:rPr lang="en-US" sz="2000" b="0" dirty="0" smtClean="0"/>
                        <a:t>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</a:t>
                      </a:r>
                      <a:r>
                        <a:rPr lang="en-US" sz="2000" dirty="0" smtClean="0"/>
                        <a:t>2</a:t>
                      </a:r>
                      <a:r>
                        <a:rPr lang="en-US" sz="2000" baseline="30000" dirty="0" smtClean="0"/>
                        <a:t>+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smtClean="0"/>
                        <a:t>→ </a:t>
                      </a:r>
                      <a:r>
                        <a:rPr lang="en-US" sz="2000" dirty="0" smtClean="0"/>
                        <a:t>0</a:t>
                      </a:r>
                      <a:r>
                        <a:rPr lang="en-US" sz="2000" baseline="30000" dirty="0" smtClean="0"/>
                        <a:t>+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smtClean="0"/>
                        <a:t>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48090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2" indent="-400050">
              <a:buFont typeface="Wingdings" panose="05000000000000000000" pitchFamily="2" charset="2"/>
              <a:buChar char="Ø"/>
            </a:pP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 (</a:t>
            </a:r>
            <a:r>
              <a:rPr lang="en-US" dirty="0" err="1"/>
              <a:t>J</a:t>
            </a:r>
            <a:r>
              <a:rPr lang="en-US" baseline="30000" dirty="0" err="1">
                <a:latin typeface="Symbol" panose="05050102010706020507" pitchFamily="18" charset="2"/>
              </a:rPr>
              <a:t>p</a:t>
            </a:r>
            <a:r>
              <a:rPr lang="en-US" dirty="0"/>
              <a:t>=0</a:t>
            </a:r>
            <a:r>
              <a:rPr lang="en-US" baseline="30000" dirty="0"/>
              <a:t>+</a:t>
            </a:r>
            <a:r>
              <a:rPr lang="en-US" dirty="0"/>
              <a:t>) </a:t>
            </a:r>
            <a:r>
              <a:rPr lang="en-US" dirty="0" smtClean="0"/>
              <a:t>+ 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r>
              <a:rPr lang="en-US" dirty="0"/>
              <a:t> (</a:t>
            </a:r>
            <a:r>
              <a:rPr lang="en-US" dirty="0" err="1"/>
              <a:t>J</a:t>
            </a:r>
            <a:r>
              <a:rPr lang="en-US" baseline="30000" dirty="0" err="1">
                <a:latin typeface="Symbol" panose="05050102010706020507" pitchFamily="18" charset="2"/>
              </a:rPr>
              <a:t>p</a:t>
            </a:r>
            <a:r>
              <a:rPr lang="en-US" dirty="0"/>
              <a:t>=0</a:t>
            </a:r>
            <a:r>
              <a:rPr lang="en-US" baseline="30000" dirty="0"/>
              <a:t>+</a:t>
            </a:r>
            <a:r>
              <a:rPr lang="en-US" dirty="0"/>
              <a:t>)</a:t>
            </a:r>
            <a:r>
              <a:rPr lang="en-US" dirty="0" smtClean="0"/>
              <a:t> cross section,</a:t>
            </a:r>
            <a:r>
              <a:rPr lang="en-US" baseline="30000" dirty="0" smtClean="0">
                <a:latin typeface="Symbol" panose="05050102010706020507" pitchFamily="18" charset="2"/>
              </a:rPr>
              <a:t> </a:t>
            </a: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), </a:t>
            </a:r>
            <a:r>
              <a:rPr lang="en-US" sz="2000" dirty="0"/>
              <a:t>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 </a:t>
            </a:r>
            <a:r>
              <a:rPr lang="en-US" sz="2000" dirty="0"/>
              <a:t>ground state (</a:t>
            </a:r>
            <a:r>
              <a:rPr lang="en-US" sz="2000" dirty="0" err="1"/>
              <a:t>J</a:t>
            </a:r>
            <a:r>
              <a:rPr lang="en-US" sz="2000" baseline="30000" dirty="0" err="1">
                <a:latin typeface="Symbol" panose="05050102010706020507" pitchFamily="18" charset="2"/>
              </a:rPr>
              <a:t>p</a:t>
            </a:r>
            <a:r>
              <a:rPr lang="en-US" sz="2000" dirty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–angular distributions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5412</TotalTime>
  <Words>4124</Words>
  <Application>Microsoft Office PowerPoint</Application>
  <PresentationFormat>On-screen Show (4:3)</PresentationFormat>
  <Paragraphs>1112</Paragraphs>
  <Slides>59</Slides>
  <Notes>59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2_JLabPresentation_4</vt:lpstr>
      <vt:lpstr>Equation</vt:lpstr>
      <vt:lpstr>Photo Editor Photo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 (Window)</vt:lpstr>
      <vt:lpstr> a+12C Reaction</vt:lpstr>
      <vt:lpstr>Heroic efforts in search of 12C(a,g)16O</vt:lpstr>
      <vt:lpstr>Astrophysical S-Factor 12C(a,g)16O</vt:lpstr>
      <vt:lpstr>PowerPoint Presentation</vt:lpstr>
      <vt:lpstr>Time Reversal Reaction</vt:lpstr>
      <vt:lpstr>New Approach: Reversal Reaction + Bubble Chamber</vt:lpstr>
      <vt:lpstr>The Bubble Chamber</vt:lpstr>
      <vt:lpstr>Bubble Growth and Quenching</vt:lpstr>
      <vt:lpstr>Bubble Chamber Principle</vt:lpstr>
      <vt:lpstr>Efficiency Curve</vt:lpstr>
      <vt:lpstr>Acoustic Signal Discrimination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 at JLab Injector</vt:lpstr>
      <vt:lpstr>PowerPoint Presentation</vt:lpstr>
      <vt:lpstr>Beamline</vt:lpstr>
      <vt:lpstr>Schematics</vt:lpstr>
      <vt:lpstr>Beam Requirements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749</cp:revision>
  <cp:lastPrinted>2013-12-26T21:43:24Z</cp:lastPrinted>
  <dcterms:created xsi:type="dcterms:W3CDTF">2013-11-14T19:16:36Z</dcterms:created>
  <dcterms:modified xsi:type="dcterms:W3CDTF">2014-01-19T21:32:46Z</dcterms:modified>
</cp:coreProperties>
</file>