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426" r:id="rId2"/>
    <p:sldId id="525" r:id="rId3"/>
    <p:sldId id="548" r:id="rId4"/>
    <p:sldId id="533" r:id="rId5"/>
    <p:sldId id="534" r:id="rId6"/>
    <p:sldId id="540" r:id="rId7"/>
    <p:sldId id="542" r:id="rId8"/>
    <p:sldId id="543" r:id="rId9"/>
    <p:sldId id="537" r:id="rId10"/>
    <p:sldId id="538" r:id="rId11"/>
    <p:sldId id="545" r:id="rId12"/>
    <p:sldId id="547" r:id="rId13"/>
    <p:sldId id="544" r:id="rId14"/>
    <p:sldId id="536" r:id="rId15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66CC"/>
    <a:srgbClr val="FF7C80"/>
    <a:srgbClr val="99FF99"/>
    <a:srgbClr val="40911F"/>
    <a:srgbClr val="F0D2F0"/>
    <a:srgbClr val="CCFF66"/>
    <a:srgbClr val="F8CAF8"/>
    <a:srgbClr val="CCFF99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1333" autoAdjust="0"/>
  </p:normalViewPr>
  <p:slideViewPr>
    <p:cSldViewPr snapToGrid="0" snapToObjects="1">
      <p:cViewPr>
        <p:scale>
          <a:sx n="70" d="100"/>
          <a:sy n="70" d="100"/>
        </p:scale>
        <p:origin x="-534" y="-150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2/28/2016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1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sz="4400" dirty="0" smtClean="0"/>
              <a:t>Update: </a:t>
            </a:r>
            <a:br>
              <a:rPr lang="en-US" sz="4400" dirty="0" smtClean="0"/>
            </a:br>
            <a:r>
              <a:rPr lang="en-US" sz="4400" dirty="0" smtClean="0"/>
              <a:t>Puck and Gun Magnet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March 1, 2016</a:t>
            </a:r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Coil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82386"/>
            <a:ext cx="914399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Not </a:t>
            </a:r>
            <a:r>
              <a:rPr lang="en-US" sz="2800" dirty="0" err="1" smtClean="0"/>
              <a:t>bakable</a:t>
            </a:r>
            <a:r>
              <a:rPr lang="en-US" sz="2800" dirty="0" smtClean="0"/>
              <a:t> – will be mounted on rails. Push downstream out of oven and run LCW through. Move gate valve after beamline solenoid (in place of BPM). Move HV Chamber front foot upstream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Designed to give 1.4kG at cathode without steel puck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Bare coil – </a:t>
            </a:r>
            <a:r>
              <a:rPr lang="en-US" sz="2800" dirty="0"/>
              <a:t>no cylindrical </a:t>
            </a:r>
            <a:r>
              <a:rPr lang="en-US" sz="2800" dirty="0" smtClean="0"/>
              <a:t>steel shield/return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Procurement: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Everson Tesla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Buckley Systems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Alpha Magnetics ($20.5k, 12 weeks)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JLab Machine shop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Designer: Gary Hays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2030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Coil Specs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873458"/>
            <a:ext cx="91439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One </a:t>
            </a:r>
            <a:r>
              <a:rPr lang="en-US" sz="1600" dirty="0"/>
              <a:t>water cooled magnet coil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Inside diameter 30 cm, round to 0.2 cm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Outside diameter roundness: 0.5 cm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Flatness, each side, 0.3 cm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8 double </a:t>
            </a:r>
            <a:r>
              <a:rPr lang="en-US" sz="1600" dirty="0"/>
              <a:t>pancakes </a:t>
            </a:r>
            <a:r>
              <a:rPr lang="en-US" sz="1600" dirty="0" smtClean="0"/>
              <a:t>(DP). </a:t>
            </a:r>
            <a:r>
              <a:rPr lang="en-US" sz="1600" dirty="0"/>
              <a:t>E</a:t>
            </a:r>
            <a:r>
              <a:rPr lang="en-US" sz="1600" dirty="0" smtClean="0"/>
              <a:t>ach </a:t>
            </a:r>
            <a:r>
              <a:rPr lang="en-US" sz="1600" dirty="0"/>
              <a:t>DP has 40 </a:t>
            </a:r>
            <a:r>
              <a:rPr lang="en-US" sz="1600" dirty="0" smtClean="0"/>
              <a:t>turns. </a:t>
            </a:r>
            <a:r>
              <a:rPr lang="en-US" sz="1600" dirty="0"/>
              <a:t>C</a:t>
            </a:r>
            <a:r>
              <a:rPr lang="en-US" sz="1600" dirty="0" smtClean="0"/>
              <a:t>oil </a:t>
            </a:r>
            <a:r>
              <a:rPr lang="en-US" sz="1600" dirty="0"/>
              <a:t>is 16 turns wide by 20 turns radial, 320 turns total. </a:t>
            </a:r>
            <a:r>
              <a:rPr lang="en-US" sz="1600" dirty="0" smtClean="0"/>
              <a:t>Conductor is</a:t>
            </a:r>
            <a:r>
              <a:rPr lang="en-US" sz="1600" dirty="0" smtClean="0"/>
              <a:t> </a:t>
            </a:r>
            <a:r>
              <a:rPr lang="en-US" sz="1600" dirty="0" err="1"/>
              <a:t>Luvata</a:t>
            </a:r>
            <a:r>
              <a:rPr lang="en-US" sz="1600" dirty="0"/>
              <a:t> 6092 or equivalent copper conductor, 9 </a:t>
            </a:r>
            <a:r>
              <a:rPr lang="en-US" sz="1600" dirty="0" smtClean="0"/>
              <a:t>mm square </a:t>
            </a:r>
            <a:r>
              <a:rPr lang="en-US" sz="1600" dirty="0"/>
              <a:t>with 6 mm round hole for water cooling. These may be soldered or bolted together as </a:t>
            </a:r>
            <a:r>
              <a:rPr lang="en-US" sz="1600" dirty="0" smtClean="0"/>
              <a:t>vendor prefers</a:t>
            </a:r>
            <a:r>
              <a:rPr lang="en-US" sz="1600" dirty="0"/>
              <a:t>, see also potting options below. Vendor should propose input/output flags suitable for 450A.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Eight parallel water cooling circuits, one per double pancake, with 37° flare JIC tube fittings. All </a:t>
            </a:r>
            <a:r>
              <a:rPr lang="en-US" sz="1600" dirty="0" smtClean="0"/>
              <a:t>eight water </a:t>
            </a:r>
            <a:r>
              <a:rPr lang="en-US" sz="1600" dirty="0"/>
              <a:t>connections shall be located on the coil outer diameter within a 15 degree region of the </a:t>
            </a:r>
            <a:r>
              <a:rPr lang="en-US" sz="1600" dirty="0" smtClean="0"/>
              <a:t>assembly. Vendor </a:t>
            </a:r>
            <a:r>
              <a:rPr lang="en-US" sz="1600" dirty="0"/>
              <a:t>shall provide a cooling water specification (flow rate and pressure) for each water </a:t>
            </a:r>
            <a:r>
              <a:rPr lang="en-US" sz="1600" dirty="0" smtClean="0"/>
              <a:t>circuit assuming </a:t>
            </a:r>
            <a:r>
              <a:rPr lang="en-US" sz="1600" dirty="0"/>
              <a:t>450A current and water inlet temperature of </a:t>
            </a:r>
            <a:r>
              <a:rPr lang="en-US" sz="1600" dirty="0" smtClean="0"/>
              <a:t>35°C</a:t>
            </a:r>
            <a:r>
              <a:rPr lang="en-US" sz="16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Coil cross-section shall be less than 16 cm Z by 20 cm 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Vendor shall propose insulation system. Glass-epoxy with at least </a:t>
            </a:r>
            <a:r>
              <a:rPr lang="en-US" sz="1600" dirty="0" smtClean="0"/>
              <a:t>110°C </a:t>
            </a:r>
            <a:r>
              <a:rPr lang="en-US" sz="1600" dirty="0"/>
              <a:t>capability preferred. </a:t>
            </a:r>
            <a:r>
              <a:rPr lang="en-US" sz="1600" dirty="0" smtClean="0"/>
              <a:t>Potting may </a:t>
            </a:r>
            <a:r>
              <a:rPr lang="en-US" sz="1600" dirty="0"/>
              <a:t>be done as a “bag job”. Tooling could also be built to pot four double pancakes as a coil half </a:t>
            </a:r>
            <a:r>
              <a:rPr lang="en-US" sz="1600" dirty="0" smtClean="0"/>
              <a:t>with four </a:t>
            </a:r>
            <a:r>
              <a:rPr lang="en-US" sz="1600" dirty="0"/>
              <a:t>water circuits and two leads. Bolted jumper plate to electrically join the two halves shall </a:t>
            </a:r>
            <a:r>
              <a:rPr lang="en-US" sz="1600" dirty="0" smtClean="0"/>
              <a:t>be provided </a:t>
            </a:r>
            <a:r>
              <a:rPr lang="en-US" sz="1600" dirty="0"/>
              <a:t>in this case. Or full depth tooling can be built.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P</a:t>
            </a:r>
            <a:r>
              <a:rPr lang="en-US" sz="1600" dirty="0" smtClean="0"/>
              <a:t>ower </a:t>
            </a:r>
            <a:r>
              <a:rPr lang="en-US" sz="1600" dirty="0"/>
              <a:t>supply is 500A, 80V and we plan to operate at 450A and 72V. 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115932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299000"/>
              </p:ext>
            </p:extLst>
          </p:nvPr>
        </p:nvGraphicFramePr>
        <p:xfrm>
          <a:off x="559100" y="395787"/>
          <a:ext cx="8434774" cy="2595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93533"/>
                <a:gridCol w="584124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baseline="0" dirty="0" smtClean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11.811” ID, 27.559” OD, 6.242” Z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Conductor</a:t>
                      </a:r>
                      <a:endParaRPr lang="en-US" b="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L=50,000 cm, A=0.53 cm</a:t>
                      </a:r>
                      <a:r>
                        <a:rPr lang="en-US" b="0" baseline="30000" dirty="0" smtClean="0"/>
                        <a:t>2</a:t>
                      </a:r>
                      <a:r>
                        <a:rPr lang="en-US" b="0" dirty="0" smtClean="0"/>
                        <a:t> 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Coil 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240 </a:t>
                      </a:r>
                      <a:r>
                        <a:rPr lang="en-US" dirty="0" smtClean="0"/>
                        <a:t>kg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0.18 </a:t>
                      </a:r>
                      <a:r>
                        <a:rPr lang="el-GR" dirty="0" smtClean="0"/>
                        <a:t>Ω</a:t>
                      </a:r>
                      <a:r>
                        <a:rPr lang="en-US" dirty="0" smtClean="0"/>
                        <a:t> (</a:t>
                      </a:r>
                      <a:r>
                        <a:rPr lang="en-US" sz="1800" dirty="0" smtClean="0"/>
                        <a:t>65°C</a:t>
                      </a:r>
                      <a:r>
                        <a:rPr lang="en-US" sz="1800" baseline="0" dirty="0" smtClean="0"/>
                        <a:t> average T)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Field at Photocathode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 kG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 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 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59" y="4598963"/>
            <a:ext cx="85042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GTS inlet </a:t>
            </a:r>
            <a:r>
              <a:rPr lang="en-US" sz="2400" dirty="0" smtClean="0"/>
              <a:t>LCW </a:t>
            </a:r>
            <a:r>
              <a:rPr lang="en-US" sz="2400" dirty="0" smtClean="0"/>
              <a:t>temperature</a:t>
            </a:r>
            <a:r>
              <a:rPr lang="en-US" sz="2400" dirty="0"/>
              <a:t> </a:t>
            </a:r>
            <a:r>
              <a:rPr lang="en-US" sz="2400" dirty="0" smtClean="0"/>
              <a:t>is</a:t>
            </a:r>
            <a:r>
              <a:rPr lang="en-US" sz="2400" dirty="0" smtClean="0"/>
              <a:t> 35°C and</a:t>
            </a:r>
            <a:r>
              <a:rPr lang="en-US" sz="2400" dirty="0"/>
              <a:t> </a:t>
            </a:r>
            <a:r>
              <a:rPr lang="en-US" sz="2400" dirty="0" smtClean="0"/>
              <a:t>pressure</a:t>
            </a:r>
            <a:r>
              <a:rPr lang="en-US" sz="2400" dirty="0"/>
              <a:t> </a:t>
            </a:r>
            <a:r>
              <a:rPr lang="en-US" sz="2400" dirty="0" smtClean="0"/>
              <a:t>is</a:t>
            </a:r>
            <a:r>
              <a:rPr lang="en-US" sz="2400" dirty="0" smtClean="0"/>
              <a:t> </a:t>
            </a:r>
            <a:r>
              <a:rPr lang="en-US" sz="2400" dirty="0" smtClean="0"/>
              <a:t>5 </a:t>
            </a:r>
            <a:r>
              <a:rPr lang="en-US" sz="2400" dirty="0" smtClean="0"/>
              <a:t>bar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Need </a:t>
            </a:r>
            <a:r>
              <a:rPr lang="en-US" sz="2400" dirty="0" smtClean="0"/>
              <a:t>a booster pump </a:t>
            </a:r>
            <a:r>
              <a:rPr lang="en-US" sz="2400" dirty="0" smtClean="0"/>
              <a:t>to raise pressure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What is required flow rate?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Measure </a:t>
            </a:r>
            <a:r>
              <a:rPr lang="en-US" sz="2400" dirty="0" smtClean="0"/>
              <a:t>5 G magnetic field line </a:t>
            </a:r>
            <a:r>
              <a:rPr lang="en-US" sz="2400" dirty="0" smtClean="0"/>
              <a:t>and </a:t>
            </a:r>
            <a:r>
              <a:rPr lang="en-US" sz="2400" dirty="0" smtClean="0"/>
              <a:t>mark with sings</a:t>
            </a:r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77219" y="3289109"/>
            <a:ext cx="6741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Resistivity Coefficient: </a:t>
            </a:r>
            <a:r>
              <a:rPr lang="el-GR" dirty="0" smtClean="0"/>
              <a:t>ρ</a:t>
            </a:r>
            <a:r>
              <a:rPr lang="en-US" dirty="0" smtClean="0"/>
              <a:t>(20°C) = (1.72 + 0.00393 </a:t>
            </a:r>
            <a:r>
              <a:rPr lang="el-GR" dirty="0" smtClean="0"/>
              <a:t>Δ</a:t>
            </a:r>
            <a:r>
              <a:rPr lang="en-US" dirty="0" smtClean="0"/>
              <a:t>T) 10</a:t>
            </a:r>
            <a:r>
              <a:rPr lang="en-US" baseline="30000" dirty="0" smtClean="0"/>
              <a:t>-6</a:t>
            </a:r>
            <a:r>
              <a:rPr lang="en-US" dirty="0" smtClean="0"/>
              <a:t> </a:t>
            </a:r>
            <a:r>
              <a:rPr lang="el-GR" dirty="0" smtClean="0"/>
              <a:t>Ω</a:t>
            </a:r>
            <a:r>
              <a:rPr lang="en-US" dirty="0" smtClean="0"/>
              <a:t> cm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6275" y="3769055"/>
            <a:ext cx="3257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 = </a:t>
            </a:r>
            <a:r>
              <a:rPr lang="el-GR" dirty="0" smtClean="0"/>
              <a:t>ρ</a:t>
            </a:r>
            <a:r>
              <a:rPr lang="en-US" dirty="0" smtClean="0"/>
              <a:t> </a:t>
            </a:r>
            <a:r>
              <a:rPr lang="en-US" dirty="0" smtClean="0"/>
              <a:t>L/A, </a:t>
            </a:r>
            <a:r>
              <a:rPr lang="el-GR" dirty="0" smtClean="0"/>
              <a:t>ρ</a:t>
            </a:r>
            <a:r>
              <a:rPr lang="en-US" dirty="0" smtClean="0"/>
              <a:t> = </a:t>
            </a:r>
            <a:r>
              <a:rPr lang="en-US" dirty="0"/>
              <a:t>1.90 10</a:t>
            </a:r>
            <a:r>
              <a:rPr lang="en-US" baseline="30000" dirty="0"/>
              <a:t>-6</a:t>
            </a:r>
            <a:r>
              <a:rPr lang="en-US" dirty="0"/>
              <a:t> </a:t>
            </a:r>
            <a:r>
              <a:rPr lang="el-GR" dirty="0"/>
              <a:t>Ω</a:t>
            </a:r>
            <a:r>
              <a:rPr lang="en-US" dirty="0"/>
              <a:t> </a:t>
            </a:r>
            <a:r>
              <a:rPr lang="en-US" dirty="0" smtClean="0"/>
              <a:t>cm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4638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 bwMode="auto">
          <a:xfrm>
            <a:off x="2891487" y="3716117"/>
            <a:ext cx="356680" cy="58292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FF7C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Donut 2"/>
          <p:cNvSpPr/>
          <p:nvPr/>
        </p:nvSpPr>
        <p:spPr bwMode="auto">
          <a:xfrm>
            <a:off x="2743200" y="1596788"/>
            <a:ext cx="2686902" cy="2702257"/>
          </a:xfrm>
          <a:prstGeom prst="don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Coil Mount</a:t>
            </a:r>
            <a:endParaRPr lang="en-US" kern="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828800" y="4421873"/>
            <a:ext cx="457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5291920" y="3990572"/>
            <a:ext cx="276364" cy="2161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306472" y="5800299"/>
            <a:ext cx="3657600" cy="3514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6668" y="4476462"/>
            <a:ext cx="1232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Gun Table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108260" y="447695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Rails</a:t>
            </a:r>
            <a:endParaRPr lang="en-US" dirty="0"/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5581554" y="1487611"/>
            <a:ext cx="2825467" cy="2033511"/>
          </a:xfrm>
          <a:prstGeom prst="wedgeRoundRectCallout">
            <a:avLst>
              <a:gd name="adj1" fmla="val -57132"/>
              <a:gd name="adj2" fmla="val 7645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Allow for small (?) adjustments to center solenoid on beam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75" y="4299045"/>
            <a:ext cx="1930400" cy="13208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 bwMode="auto">
          <a:xfrm>
            <a:off x="2710204" y="3990572"/>
            <a:ext cx="276364" cy="2161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5113580" y="3836357"/>
            <a:ext cx="356680" cy="58292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FF7C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236275" y="859810"/>
            <a:ext cx="6310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much different geometric center from magnetic center?</a:t>
            </a:r>
          </a:p>
          <a:p>
            <a:r>
              <a:rPr lang="en-US" dirty="0" smtClean="0"/>
              <a:t>How much uniform field for beam steering?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56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Timeline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0121" y="914402"/>
            <a:ext cx="68178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</a:t>
            </a:r>
            <a:r>
              <a:rPr lang="en-US" sz="3200" b="1" dirty="0" smtClean="0"/>
              <a:t>ower Supply (new spare Dogleg)</a:t>
            </a:r>
            <a:r>
              <a:rPr lang="en-US" b="1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Being built at </a:t>
            </a:r>
            <a:r>
              <a:rPr lang="en-US" sz="2800" dirty="0"/>
              <a:t>M</a:t>
            </a:r>
            <a:r>
              <a:rPr lang="en-US" sz="2800" dirty="0" smtClean="0"/>
              <a:t>agnet Lab: March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Test and add polarity switch: April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Move to GTS: May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Ready: July 1, 2016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121" y="3700816"/>
            <a:ext cx="78201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Coil: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/>
              <a:t> Design: February and March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smtClean="0"/>
              <a:t>Procure: </a:t>
            </a:r>
            <a:r>
              <a:rPr lang="en-US" sz="2800" dirty="0" smtClean="0"/>
              <a:t>April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/>
              <a:t>On-site: by end of July</a:t>
            </a:r>
            <a:endParaRPr lang="en-US" sz="28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smtClean="0"/>
              <a:t>Map (with and w/o puck), check hysteresis and forces: August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US" sz="2800" dirty="0" smtClean="0"/>
              <a:t>Install: August, 2016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6346210" y="2693817"/>
            <a:ext cx="2654490" cy="1782650"/>
          </a:xfrm>
          <a:prstGeom prst="wedgeRoundRectCallout">
            <a:avLst>
              <a:gd name="adj1" fmla="val 49188"/>
              <a:gd name="adj2" fmla="val -23598"/>
              <a:gd name="adj3" fmla="val 16667"/>
            </a:avLst>
          </a:prstGeom>
          <a:solidFill>
            <a:srgbClr val="FF7C8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All work has to be completed by September 30, 2016.</a:t>
            </a:r>
          </a:p>
        </p:txBody>
      </p:sp>
    </p:spTree>
    <p:extLst>
      <p:ext uri="{BB962C8B-B14F-4D97-AF65-F5344CB8AC3E}">
        <p14:creationId xmlns:p14="http://schemas.microsoft.com/office/powerpoint/2010/main" val="365789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Gun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5" y="1488075"/>
            <a:ext cx="6254496" cy="467156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7274256" y="2584177"/>
            <a:ext cx="1692321" cy="1128014"/>
          </a:xfrm>
          <a:prstGeom prst="wedgeRoundRectCallout">
            <a:avLst>
              <a:gd name="adj1" fmla="val -158176"/>
              <a:gd name="adj2" fmla="val 513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K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CsSb Preparation Chamber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3186752" y="6225708"/>
            <a:ext cx="1760562" cy="564007"/>
          </a:xfrm>
          <a:prstGeom prst="wedgeRoundRectCallout">
            <a:avLst>
              <a:gd name="adj1" fmla="val -47250"/>
              <a:gd name="adj2" fmla="val -24454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HV Chamber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901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3712" y="932070"/>
            <a:ext cx="6583680" cy="49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87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73458"/>
          </a:xfrm>
        </p:spPr>
        <p:txBody>
          <a:bodyPr/>
          <a:lstStyle/>
          <a:p>
            <a:r>
              <a:rPr lang="en-US" dirty="0" smtClean="0"/>
              <a:t>Coil + Steel Puck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70E7E5-D759-E44D-99F5-2114FE40D280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77475" y="887107"/>
            <a:ext cx="7772400" cy="5595810"/>
            <a:chOff x="140739" y="887107"/>
            <a:chExt cx="7772400" cy="5595810"/>
          </a:xfrm>
        </p:grpSpPr>
        <p:grpSp>
          <p:nvGrpSpPr>
            <p:cNvPr id="28" name="Group 27"/>
            <p:cNvGrpSpPr/>
            <p:nvPr/>
          </p:nvGrpSpPr>
          <p:grpSpPr>
            <a:xfrm>
              <a:off x="140739" y="1102179"/>
              <a:ext cx="7772400" cy="5029200"/>
              <a:chOff x="598755" y="1126694"/>
              <a:chExt cx="7772400" cy="50292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/>
            </p:blipFill>
            <p:spPr>
              <a:xfrm>
                <a:off x="598755" y="1126694"/>
                <a:ext cx="7772400" cy="5029200"/>
              </a:xfrm>
              <a:prstGeom prst="rect">
                <a:avLst/>
              </a:prstGeom>
            </p:spPr>
          </p:pic>
          <p:cxnSp>
            <p:nvCxnSpPr>
              <p:cNvPr id="9" name="Straight Arrow Connector 8"/>
              <p:cNvCxnSpPr/>
              <p:nvPr/>
            </p:nvCxnSpPr>
            <p:spPr bwMode="auto">
              <a:xfrm>
                <a:off x="2866030" y="2101756"/>
                <a:ext cx="0" cy="322087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12" name="TextBox 11"/>
              <p:cNvSpPr txBox="1"/>
              <p:nvPr/>
            </p:nvSpPr>
            <p:spPr>
              <a:xfrm>
                <a:off x="2866030" y="3068088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18”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 bwMode="auto">
              <a:xfrm flipH="1">
                <a:off x="4014717" y="5475028"/>
                <a:ext cx="128289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17" name="TextBox 16"/>
              <p:cNvSpPr txBox="1"/>
              <p:nvPr/>
            </p:nvSpPr>
            <p:spPr>
              <a:xfrm>
                <a:off x="4471840" y="5515588"/>
                <a:ext cx="5822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7.5”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 bwMode="auto">
              <a:xfrm>
                <a:off x="5834923" y="2705159"/>
                <a:ext cx="0" cy="20908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27" name="TextBox 26"/>
              <p:cNvSpPr txBox="1"/>
              <p:nvPr/>
            </p:nvSpPr>
            <p:spPr>
              <a:xfrm>
                <a:off x="5922878" y="2901069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12”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 bwMode="auto">
            <a:xfrm>
              <a:off x="4912134" y="1661031"/>
              <a:ext cx="516341" cy="990634"/>
            </a:xfrm>
            <a:prstGeom prst="rect">
              <a:avLst/>
            </a:prstGeom>
            <a:pattFill prst="solidDmnd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918298" y="4798750"/>
              <a:ext cx="516341" cy="990634"/>
            </a:xfrm>
            <a:prstGeom prst="rect">
              <a:avLst/>
            </a:prstGeom>
            <a:pattFill prst="solidDmnd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>
              <a:off x="3615744" y="3720153"/>
              <a:ext cx="300251" cy="0"/>
            </a:xfrm>
            <a:prstGeom prst="line">
              <a:avLst/>
            </a:prstGeom>
            <a:solidFill>
              <a:schemeClr val="accent1"/>
            </a:solidFill>
            <a:ln w="1905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H="1">
              <a:off x="4900060" y="1550620"/>
              <a:ext cx="51634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4960691" y="116764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6</a:t>
              </a:r>
              <a:r>
                <a:rPr lang="en-US" dirty="0" smtClean="0">
                  <a:solidFill>
                    <a:srgbClr val="FF0000"/>
                  </a:solidFill>
                </a:rPr>
                <a:t>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5226781" y="5820258"/>
              <a:ext cx="0" cy="26739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5095101" y="6103444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0.5”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3998193" y="3040794"/>
              <a:ext cx="44002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3827293" y="2537641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9.0 cm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787857" y="1951630"/>
              <a:ext cx="1923592" cy="1799494"/>
            </a:xfrm>
            <a:prstGeom prst="straightConnector1">
              <a:avLst/>
            </a:prstGeom>
            <a:ln w="25400">
              <a:solidFill>
                <a:srgbClr val="40911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36275" y="1461218"/>
              <a:ext cx="17411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Steel Puck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>
              <a:off x="5514492" y="4784532"/>
              <a:ext cx="0" cy="1018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928048" y="6087653"/>
              <a:ext cx="550093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559966" y="6113585"/>
              <a:ext cx="1232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Gun Table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556842" y="5163993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8</a:t>
              </a:r>
              <a:r>
                <a:rPr lang="en-US" dirty="0" smtClean="0">
                  <a:solidFill>
                    <a:srgbClr val="FF0000"/>
                  </a:solidFill>
                </a:rPr>
                <a:t>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 flipV="1">
              <a:off x="3998193" y="2906973"/>
              <a:ext cx="0" cy="17747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flipV="1">
              <a:off x="4438222" y="2906973"/>
              <a:ext cx="0" cy="17747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>
              <a:off x="3535702" y="4301042"/>
              <a:ext cx="44002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2" name="TextBox 61"/>
            <p:cNvSpPr txBox="1"/>
            <p:nvPr/>
          </p:nvSpPr>
          <p:spPr>
            <a:xfrm>
              <a:off x="3527955" y="465446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6.4 cm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3916839" y="3602142"/>
              <a:ext cx="68239" cy="225226"/>
            </a:xfrm>
            <a:prstGeom prst="rect">
              <a:avLst/>
            </a:prstGeom>
            <a:solidFill>
              <a:srgbClr val="FF66CC"/>
            </a:solidFill>
            <a:ln w="9525" cap="flat" cmpd="sng" algn="ctr">
              <a:solidFill>
                <a:srgbClr val="FF66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68" name="Straight Arrow Connector 67"/>
            <p:cNvCxnSpPr>
              <a:endCxn id="67" idx="3"/>
            </p:cNvCxnSpPr>
            <p:nvPr/>
          </p:nvCxnSpPr>
          <p:spPr>
            <a:xfrm flipV="1">
              <a:off x="1066923" y="3714755"/>
              <a:ext cx="2918155" cy="953353"/>
            </a:xfrm>
            <a:prstGeom prst="straightConnector1">
              <a:avLst/>
            </a:prstGeom>
            <a:ln w="25400">
              <a:solidFill>
                <a:srgbClr val="FF66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404083" y="4616737"/>
              <a:ext cx="12362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66CC"/>
                  </a:solidFill>
                </a:rPr>
                <a:t>Moly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 bwMode="auto">
            <a:xfrm>
              <a:off x="4914222" y="2782945"/>
              <a:ext cx="4076" cy="18337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4445410" y="3910239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10”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218207" y="1284066"/>
              <a:ext cx="0" cy="13267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634497" y="887107"/>
              <a:ext cx="2300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Cathode-Anode Gap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1623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Steel Puck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96037"/>
            <a:ext cx="9144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Molybdenum and Steel </a:t>
            </a:r>
            <a:r>
              <a:rPr lang="en-US" sz="2800" dirty="0"/>
              <a:t>hybrid </a:t>
            </a:r>
            <a:r>
              <a:rPr lang="en-US" sz="2800" dirty="0" smtClean="0"/>
              <a:t>puck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Designed to </a:t>
            </a:r>
            <a:r>
              <a:rPr lang="en-US" sz="2800" dirty="0" smtClean="0"/>
              <a:t>enhance field to 2.0 kG </a:t>
            </a:r>
            <a:r>
              <a:rPr lang="en-US" sz="2800" dirty="0"/>
              <a:t>at </a:t>
            </a:r>
            <a:r>
              <a:rPr lang="en-US" sz="2800" dirty="0" smtClean="0"/>
              <a:t>cathode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Use 1010 </a:t>
            </a:r>
            <a:r>
              <a:rPr lang="en-US" sz="2800" dirty="0"/>
              <a:t>carbon </a:t>
            </a:r>
            <a:r>
              <a:rPr lang="en-US" sz="2800" dirty="0" smtClean="0"/>
              <a:t>steel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Re-design new Puck Manipulator End Adapter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Order 4 pucks – map with Solenoid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Heat Treatment: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Un-heated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200˚C (Sb) and 120˚C (K – Cs) growth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550</a:t>
            </a:r>
            <a:r>
              <a:rPr lang="en-US" sz="2000" dirty="0"/>
              <a:t>˚C </a:t>
            </a:r>
            <a:r>
              <a:rPr lang="en-US" sz="2000" dirty="0" smtClean="0"/>
              <a:t>Heat Cleaning then 200</a:t>
            </a:r>
            <a:r>
              <a:rPr lang="en-US" sz="2000" dirty="0"/>
              <a:t>˚C and 120˚</a:t>
            </a:r>
            <a:r>
              <a:rPr lang="en-US" sz="2000" dirty="0" smtClean="0"/>
              <a:t>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Multiple</a:t>
            </a:r>
          </a:p>
        </p:txBody>
      </p:sp>
    </p:spTree>
    <p:extLst>
      <p:ext uri="{BB962C8B-B14F-4D97-AF65-F5344CB8AC3E}">
        <p14:creationId xmlns:p14="http://schemas.microsoft.com/office/powerpoint/2010/main" val="2540033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74" y="794538"/>
            <a:ext cx="5019473" cy="48735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4330" y="5891482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Steel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41100" y="972259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6CC"/>
                </a:solidFill>
              </a:rPr>
              <a:t>Moly</a:t>
            </a:r>
            <a:endParaRPr lang="en-US" sz="2400" b="1" dirty="0">
              <a:solidFill>
                <a:srgbClr val="FF66CC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5243015" y="3885141"/>
            <a:ext cx="9507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6228500" y="370047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 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620370" y="1253615"/>
            <a:ext cx="2597623" cy="4012441"/>
          </a:xfrm>
          <a:prstGeom prst="rect">
            <a:avLst/>
          </a:prstGeom>
          <a:solidFill>
            <a:srgbClr val="99FF99">
              <a:alpha val="90000"/>
            </a:srgbClr>
          </a:solidFill>
          <a:ln w="952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794823" y="2071256"/>
            <a:ext cx="2314608" cy="237471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109431" y="3443100"/>
            <a:ext cx="11085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191609" y="330168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 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217993" y="1252390"/>
            <a:ext cx="950794" cy="4012441"/>
          </a:xfrm>
          <a:prstGeom prst="rect">
            <a:avLst/>
          </a:prstGeom>
          <a:solidFill>
            <a:srgbClr val="FF66CC">
              <a:alpha val="50000"/>
            </a:srgbClr>
          </a:solidFill>
          <a:ln w="9525" cap="flat" cmpd="sng" algn="ctr">
            <a:solidFill>
              <a:srgbClr val="FF7C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718412" y="1461218"/>
            <a:ext cx="1965278" cy="1554937"/>
          </a:xfrm>
          <a:prstGeom prst="straightConnector1">
            <a:avLst/>
          </a:prstGeom>
          <a:ln w="25400">
            <a:solidFill>
              <a:srgbClr val="FF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 bwMode="auto">
          <a:xfrm>
            <a:off x="150126" y="280166"/>
            <a:ext cx="1644697" cy="692093"/>
          </a:xfrm>
          <a:prstGeom prst="wedgeRoundRectCallout">
            <a:avLst>
              <a:gd name="adj1" fmla="val 49188"/>
              <a:gd name="adj2" fmla="val -23598"/>
              <a:gd name="adj3" fmla="val 16667"/>
            </a:avLst>
          </a:prstGeom>
          <a:solidFill>
            <a:srgbClr val="FF7C8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Design I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364776" y="4976174"/>
            <a:ext cx="2016799" cy="1146140"/>
          </a:xfrm>
          <a:prstGeom prst="straightConnector1">
            <a:avLst/>
          </a:prstGeom>
          <a:ln w="25400">
            <a:solidFill>
              <a:srgbClr val="409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/>
          <p:cNvSpPr/>
          <p:nvPr/>
        </p:nvSpPr>
        <p:spPr bwMode="auto">
          <a:xfrm>
            <a:off x="4237630" y="5767612"/>
            <a:ext cx="2463421" cy="919795"/>
          </a:xfrm>
          <a:prstGeom prst="wedgeRoundRectCallout">
            <a:avLst>
              <a:gd name="adj1" fmla="val -12115"/>
              <a:gd name="adj2" fmla="val -9409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Brazed – not screwed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8894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74" y="794538"/>
            <a:ext cx="5019473" cy="48735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4509" y="5991367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Steel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1051" y="961879"/>
            <a:ext cx="2356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Stainless Steel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28500" y="370047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09431" y="2101755"/>
            <a:ext cx="1108562" cy="2374711"/>
          </a:xfrm>
          <a:prstGeom prst="rect">
            <a:avLst/>
          </a:prstGeom>
          <a:solidFill>
            <a:srgbClr val="99FF99">
              <a:alpha val="90000"/>
            </a:srgbClr>
          </a:solidFill>
          <a:ln w="952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109431" y="3443100"/>
            <a:ext cx="11085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191609" y="330168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 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150126" y="280166"/>
            <a:ext cx="1644697" cy="692093"/>
          </a:xfrm>
          <a:prstGeom prst="wedgeRoundRectCallout">
            <a:avLst>
              <a:gd name="adj1" fmla="val 49188"/>
              <a:gd name="adj2" fmla="val -23598"/>
              <a:gd name="adj3" fmla="val 16667"/>
            </a:avLst>
          </a:prstGeom>
          <a:solidFill>
            <a:srgbClr val="FF7C8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Design II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5229367" y="2088106"/>
            <a:ext cx="666465" cy="2388360"/>
          </a:xfrm>
          <a:prstGeom prst="rect">
            <a:avLst/>
          </a:prstGeom>
          <a:solidFill>
            <a:schemeClr val="accent6">
              <a:alpha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5895832" y="3885141"/>
            <a:ext cx="33266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8" name="Straight Arrow Connector 7"/>
          <p:cNvCxnSpPr>
            <a:stCxn id="11" idx="2"/>
          </p:cNvCxnSpPr>
          <p:nvPr/>
        </p:nvCxnSpPr>
        <p:spPr>
          <a:xfrm flipH="1">
            <a:off x="5570561" y="1423544"/>
            <a:ext cx="2308858" cy="1407945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>
            <a:off x="3835021" y="2272120"/>
            <a:ext cx="27387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095162" y="208745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mm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555715" y="4170956"/>
            <a:ext cx="75205" cy="1820411"/>
          </a:xfrm>
          <a:prstGeom prst="straightConnector1">
            <a:avLst/>
          </a:prstGeom>
          <a:ln w="25400">
            <a:solidFill>
              <a:srgbClr val="409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28500" y="283148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 mm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5229367" y="3016155"/>
            <a:ext cx="66646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23909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25" y="1037811"/>
            <a:ext cx="6128426" cy="4387174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6293892" y="3432364"/>
            <a:ext cx="2392907" cy="1235170"/>
          </a:xfrm>
          <a:prstGeom prst="wedgeRoundRectCallout">
            <a:avLst>
              <a:gd name="adj1" fmla="val -82322"/>
              <a:gd name="adj2" fmla="val -3531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Cut this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part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831310" y="1719618"/>
            <a:ext cx="0" cy="43399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>
            <a:off x="4557439" y="2858973"/>
            <a:ext cx="27387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856909" y="286206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mm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28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Power Supply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0121" y="1146418"/>
            <a:ext cx="852509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Use new spare Dogleg power supply (500A, 80V)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If needed at CEBAF, we can use an old Dogleg </a:t>
            </a:r>
          </a:p>
          <a:p>
            <a:r>
              <a:rPr lang="en-US" sz="2800" dirty="0"/>
              <a:t>s</a:t>
            </a:r>
            <a:r>
              <a:rPr lang="en-US" sz="2800" dirty="0" smtClean="0"/>
              <a:t>upply (250A, 50V) to keep going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Need to add polarity switch to be able to degauss</a:t>
            </a:r>
          </a:p>
          <a:p>
            <a:r>
              <a:rPr lang="en-US" sz="2800" dirty="0" smtClean="0"/>
              <a:t> steel</a:t>
            </a:r>
          </a:p>
        </p:txBody>
      </p:sp>
    </p:spTree>
    <p:extLst>
      <p:ext uri="{BB962C8B-B14F-4D97-AF65-F5344CB8AC3E}">
        <p14:creationId xmlns:p14="http://schemas.microsoft.com/office/powerpoint/2010/main" val="3334539752"/>
      </p:ext>
    </p:extLst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31566</TotalTime>
  <Words>759</Words>
  <Application>Microsoft Office PowerPoint</Application>
  <PresentationFormat>On-screen Show (4:3)</PresentationFormat>
  <Paragraphs>140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Ops Review 2010</vt:lpstr>
      <vt:lpstr>Update:  Puck and Gun Magnet</vt:lpstr>
      <vt:lpstr>PowerPoint Presentation</vt:lpstr>
      <vt:lpstr>PowerPoint Presentation</vt:lpstr>
      <vt:lpstr>Coil + Steel Puck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suleiman</cp:lastModifiedBy>
  <cp:revision>1773</cp:revision>
  <cp:lastPrinted>2014-01-09T17:51:36Z</cp:lastPrinted>
  <dcterms:created xsi:type="dcterms:W3CDTF">2010-09-20T13:48:43Z</dcterms:created>
  <dcterms:modified xsi:type="dcterms:W3CDTF">2016-02-28T17:04:50Z</dcterms:modified>
</cp:coreProperties>
</file>