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26" r:id="rId2"/>
    <p:sldId id="525" r:id="rId3"/>
    <p:sldId id="548" r:id="rId4"/>
    <p:sldId id="533" r:id="rId5"/>
    <p:sldId id="534" r:id="rId6"/>
    <p:sldId id="540" r:id="rId7"/>
    <p:sldId id="542" r:id="rId8"/>
    <p:sldId id="543" r:id="rId9"/>
    <p:sldId id="537" r:id="rId10"/>
    <p:sldId id="538" r:id="rId11"/>
    <p:sldId id="545" r:id="rId12"/>
    <p:sldId id="547" r:id="rId13"/>
    <p:sldId id="544" r:id="rId14"/>
    <p:sldId id="536" r:id="rId15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CC"/>
    <a:srgbClr val="FF7C80"/>
    <a:srgbClr val="99FF99"/>
    <a:srgbClr val="40911F"/>
    <a:srgbClr val="F0D2F0"/>
    <a:srgbClr val="CCFF66"/>
    <a:srgbClr val="F8CAF8"/>
    <a:srgbClr val="CCFF99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Update: </a:t>
            </a:r>
            <a:br>
              <a:rPr lang="en-US" sz="4400" dirty="0" smtClean="0"/>
            </a:br>
            <a:r>
              <a:rPr lang="en-US" sz="4400" dirty="0" smtClean="0"/>
              <a:t>Puck and Gun Magnet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March 1, 2016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Coil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82386"/>
            <a:ext cx="914399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u="sng" dirty="0" smtClean="0"/>
              <a:t>Not </a:t>
            </a:r>
            <a:r>
              <a:rPr lang="en-US" sz="2800" i="1" u="sng" dirty="0" err="1" smtClean="0"/>
              <a:t>bakable</a:t>
            </a:r>
            <a:r>
              <a:rPr lang="en-US" sz="2800" dirty="0" smtClean="0"/>
              <a:t> – will be mounted on rails. Push downstream out of oven and run LCW through. Move gate valve after beamline solenoid (in place of BPM). Move HV Chamber front foot </a:t>
            </a:r>
            <a:r>
              <a:rPr lang="en-US" sz="2800" dirty="0" smtClean="0"/>
              <a:t>upstream.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Designed to give </a:t>
            </a:r>
            <a:r>
              <a:rPr lang="en-US" sz="2800" dirty="0" smtClean="0"/>
              <a:t>1.4 kG </a:t>
            </a:r>
            <a:r>
              <a:rPr lang="en-US" sz="2800" dirty="0" smtClean="0"/>
              <a:t>at cathode without steel puck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u="sng" dirty="0" smtClean="0"/>
              <a:t>Bare coil</a:t>
            </a:r>
            <a:r>
              <a:rPr lang="en-US" sz="2800" dirty="0" smtClean="0"/>
              <a:t> – </a:t>
            </a:r>
            <a:r>
              <a:rPr lang="en-US" sz="2800" dirty="0"/>
              <a:t>no cylindrical </a:t>
            </a:r>
            <a:r>
              <a:rPr lang="en-US" sz="2800" dirty="0" smtClean="0"/>
              <a:t>steel shield/return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Procurement: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Everson Tesla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Buckley Systems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Alpha Magnetics ($20.5k, 12 weeks)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JLab Machine shop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Designer: Gary Hays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203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Coil </a:t>
            </a:r>
            <a:r>
              <a:rPr lang="en-US" kern="0" dirty="0" smtClean="0"/>
              <a:t>Specs (Jay Benesch)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73458"/>
            <a:ext cx="9143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One </a:t>
            </a:r>
            <a:r>
              <a:rPr lang="en-US" sz="1600" dirty="0"/>
              <a:t>water cooled magnet coil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Inside diameter 30 cm, round to 0.2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Outside diameter roundness: 0.5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Flatness, each side, 0.3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8 double </a:t>
            </a:r>
            <a:r>
              <a:rPr lang="en-US" sz="1600" dirty="0"/>
              <a:t>pancakes </a:t>
            </a:r>
            <a:r>
              <a:rPr lang="en-US" sz="1600" dirty="0" smtClean="0"/>
              <a:t>(DP). </a:t>
            </a:r>
            <a:r>
              <a:rPr lang="en-US" sz="1600" dirty="0"/>
              <a:t>E</a:t>
            </a:r>
            <a:r>
              <a:rPr lang="en-US" sz="1600" dirty="0" smtClean="0"/>
              <a:t>ach </a:t>
            </a:r>
            <a:r>
              <a:rPr lang="en-US" sz="1600" dirty="0"/>
              <a:t>DP has 40 </a:t>
            </a:r>
            <a:r>
              <a:rPr lang="en-US" sz="1600" dirty="0" smtClean="0"/>
              <a:t>turns. </a:t>
            </a:r>
            <a:r>
              <a:rPr lang="en-US" sz="1600" dirty="0"/>
              <a:t>C</a:t>
            </a:r>
            <a:r>
              <a:rPr lang="en-US" sz="1600" dirty="0" smtClean="0"/>
              <a:t>oil </a:t>
            </a:r>
            <a:r>
              <a:rPr lang="en-US" sz="1600" dirty="0"/>
              <a:t>is 16 turns wide by 20 turns radial, 320 turns total. </a:t>
            </a:r>
            <a:r>
              <a:rPr lang="en-US" sz="1600" dirty="0" smtClean="0"/>
              <a:t>Conductor is </a:t>
            </a:r>
            <a:r>
              <a:rPr lang="en-US" sz="1600" dirty="0" err="1"/>
              <a:t>Luvata</a:t>
            </a:r>
            <a:r>
              <a:rPr lang="en-US" sz="1600" dirty="0"/>
              <a:t> 6092 or equivalent copper conductor, 9 </a:t>
            </a:r>
            <a:r>
              <a:rPr lang="en-US" sz="1600" dirty="0" smtClean="0"/>
              <a:t>mm square </a:t>
            </a:r>
            <a:r>
              <a:rPr lang="en-US" sz="1600" dirty="0"/>
              <a:t>with 6 mm round hole for water cooling. These may be soldered or bolted together as </a:t>
            </a:r>
            <a:r>
              <a:rPr lang="en-US" sz="1600" dirty="0" smtClean="0"/>
              <a:t>vendor prefers</a:t>
            </a:r>
            <a:r>
              <a:rPr lang="en-US" sz="1600" dirty="0"/>
              <a:t>, see also potting options below. Vendor should propose input/output flags suitable for 450A.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Eight parallel water cooling circuits, one per double pancake, with 37° flare JIC tube fittings. All </a:t>
            </a:r>
            <a:r>
              <a:rPr lang="en-US" sz="1600" dirty="0" smtClean="0"/>
              <a:t>eight water </a:t>
            </a:r>
            <a:r>
              <a:rPr lang="en-US" sz="1600" dirty="0"/>
              <a:t>connections shall be located on the coil outer diameter within a 15 degree region of the </a:t>
            </a:r>
            <a:r>
              <a:rPr lang="en-US" sz="1600" dirty="0" smtClean="0"/>
              <a:t>assembly. Vendor </a:t>
            </a:r>
            <a:r>
              <a:rPr lang="en-US" sz="1600" dirty="0"/>
              <a:t>shall provide a cooling water specification (flow rate and pressure) for each water </a:t>
            </a:r>
            <a:r>
              <a:rPr lang="en-US" sz="1600" dirty="0" smtClean="0"/>
              <a:t>circuit assuming </a:t>
            </a:r>
            <a:r>
              <a:rPr lang="en-US" sz="1600" dirty="0"/>
              <a:t>450A current and water inlet temperature of </a:t>
            </a:r>
            <a:r>
              <a:rPr lang="en-US" sz="1600" dirty="0" smtClean="0"/>
              <a:t>35°C</a:t>
            </a:r>
            <a:r>
              <a:rPr lang="en-US" sz="16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Coil cross-section shall be less than 16 cm Z by 20 cm 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Vendor shall propose insulation system. Glass-epoxy with at least </a:t>
            </a:r>
            <a:r>
              <a:rPr lang="en-US" sz="1600" dirty="0" smtClean="0"/>
              <a:t>110°C </a:t>
            </a:r>
            <a:r>
              <a:rPr lang="en-US" sz="1600" dirty="0"/>
              <a:t>capability preferred. </a:t>
            </a:r>
            <a:r>
              <a:rPr lang="en-US" sz="1600" dirty="0" smtClean="0"/>
              <a:t>Potting may </a:t>
            </a:r>
            <a:r>
              <a:rPr lang="en-US" sz="1600" dirty="0"/>
              <a:t>be done as a “bag job”. Tooling could also be built to pot four double pancakes as a coil half </a:t>
            </a:r>
            <a:r>
              <a:rPr lang="en-US" sz="1600" dirty="0" smtClean="0"/>
              <a:t>with four </a:t>
            </a:r>
            <a:r>
              <a:rPr lang="en-US" sz="1600" dirty="0"/>
              <a:t>water circuits and two leads. Bolted jumper plate to electrically join the two halves shall </a:t>
            </a:r>
            <a:r>
              <a:rPr lang="en-US" sz="1600" dirty="0" smtClean="0"/>
              <a:t>be provided </a:t>
            </a:r>
            <a:r>
              <a:rPr lang="en-US" sz="1600" dirty="0"/>
              <a:t>in this case. Or full depth tooling can be built.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ower </a:t>
            </a:r>
            <a:r>
              <a:rPr lang="en-US" sz="1600" dirty="0"/>
              <a:t>supply is 500A, 80V and we plan to operate at 450A and 72V.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1593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17096"/>
              </p:ext>
            </p:extLst>
          </p:nvPr>
        </p:nvGraphicFramePr>
        <p:xfrm>
          <a:off x="277219" y="382139"/>
          <a:ext cx="8689359" cy="3200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32754"/>
                <a:gridCol w="52566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11.811” ID, 27.559” OD, 6.242” Z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Conductor</a:t>
                      </a:r>
                      <a:endParaRPr lang="en-US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L=50,000 cm, A=0.53 cm</a:t>
                      </a:r>
                      <a:r>
                        <a:rPr lang="en-US" sz="2400" b="0" baseline="30000" dirty="0" smtClean="0"/>
                        <a:t>2</a:t>
                      </a:r>
                      <a:r>
                        <a:rPr lang="en-US" sz="2400" b="0" dirty="0" smtClean="0"/>
                        <a:t> 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Coil Weight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240 kg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Resistance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0.18 </a:t>
                      </a:r>
                      <a:r>
                        <a:rPr lang="el-GR" sz="2400" dirty="0" smtClean="0"/>
                        <a:t>Ω</a:t>
                      </a:r>
                      <a:r>
                        <a:rPr lang="en-US" sz="2400" dirty="0" smtClean="0"/>
                        <a:t> (65°C</a:t>
                      </a:r>
                      <a:r>
                        <a:rPr lang="en-US" sz="2400" baseline="0" dirty="0" smtClean="0"/>
                        <a:t> average T)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Field at Photocathode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1.4 kG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Voltage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72 V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Current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400 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9" y="4830979"/>
            <a:ext cx="8127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GTS inlet LCW </a:t>
            </a:r>
            <a:r>
              <a:rPr lang="en-US" sz="2400" dirty="0" smtClean="0"/>
              <a:t>temperature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 smtClean="0"/>
              <a:t>35°C and</a:t>
            </a:r>
            <a:r>
              <a:rPr lang="en-US" sz="2400" dirty="0"/>
              <a:t> </a:t>
            </a:r>
            <a:r>
              <a:rPr lang="en-US" sz="2400" dirty="0" smtClean="0"/>
              <a:t>pressure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 smtClean="0"/>
              <a:t>5 bar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Need a booster pump to raise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What is required flow rate?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Measure 5 G magnetic field line and mark with sings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75" y="3713031"/>
            <a:ext cx="674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Resistivity Coefficient: </a:t>
            </a:r>
            <a:r>
              <a:rPr lang="el-GR" dirty="0" smtClean="0"/>
              <a:t>ρ</a:t>
            </a:r>
            <a:r>
              <a:rPr lang="en-US" dirty="0" smtClean="0"/>
              <a:t>(20°C) = (1.72 + 0.00393 </a:t>
            </a:r>
            <a:r>
              <a:rPr lang="el-GR" dirty="0" smtClean="0"/>
              <a:t>Δ</a:t>
            </a:r>
            <a:r>
              <a:rPr lang="en-US" dirty="0" smtClean="0"/>
              <a:t>T) 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l-GR" dirty="0" smtClean="0"/>
              <a:t>Ω</a:t>
            </a:r>
            <a:r>
              <a:rPr lang="en-US" dirty="0" smtClean="0"/>
              <a:t> cm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75" y="4111931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</a:t>
            </a:r>
            <a:r>
              <a:rPr lang="el-GR" dirty="0" smtClean="0"/>
              <a:t>ρ</a:t>
            </a:r>
            <a:r>
              <a:rPr lang="en-US" dirty="0" smtClean="0"/>
              <a:t> L/A, </a:t>
            </a:r>
            <a:r>
              <a:rPr lang="el-GR" dirty="0" smtClean="0"/>
              <a:t>ρ</a:t>
            </a:r>
            <a:r>
              <a:rPr lang="en-US" dirty="0" smtClean="0"/>
              <a:t> = </a:t>
            </a:r>
            <a:r>
              <a:rPr lang="en-US" dirty="0"/>
              <a:t>1.90 10</a:t>
            </a:r>
            <a:r>
              <a:rPr lang="en-US" baseline="30000" dirty="0"/>
              <a:t>-6</a:t>
            </a:r>
            <a:r>
              <a:rPr lang="en-US" dirty="0"/>
              <a:t> </a:t>
            </a:r>
            <a:r>
              <a:rPr lang="el-GR" dirty="0"/>
              <a:t>Ω</a:t>
            </a:r>
            <a:r>
              <a:rPr lang="en-US" dirty="0"/>
              <a:t> </a:t>
            </a:r>
            <a:r>
              <a:rPr lang="en-US" dirty="0" smtClean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84463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Coil Mount</a:t>
            </a:r>
            <a:endParaRPr lang="en-US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105340" y="2197300"/>
            <a:ext cx="8413507" cy="4555319"/>
            <a:chOff x="596668" y="1596788"/>
            <a:chExt cx="8413507" cy="4555319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2891487" y="3716117"/>
              <a:ext cx="356680" cy="582928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Donut 2"/>
            <p:cNvSpPr/>
            <p:nvPr/>
          </p:nvSpPr>
          <p:spPr bwMode="auto">
            <a:xfrm>
              <a:off x="2743200" y="1596788"/>
              <a:ext cx="2686902" cy="2702257"/>
            </a:xfrm>
            <a:prstGeom prst="don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828800" y="4421873"/>
              <a:ext cx="457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5291920" y="3990572"/>
              <a:ext cx="276364" cy="216153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306472" y="5800299"/>
              <a:ext cx="3657600" cy="3514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6668" y="4476462"/>
              <a:ext cx="12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 Table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08260" y="447695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Rails</a:t>
              </a:r>
              <a:endParaRPr lang="en-US" dirty="0"/>
            </a:p>
          </p:txBody>
        </p:sp>
        <p:sp>
          <p:nvSpPr>
            <p:cNvPr id="22" name="Rounded Rectangular Callout 21"/>
            <p:cNvSpPr/>
            <p:nvPr/>
          </p:nvSpPr>
          <p:spPr bwMode="auto">
            <a:xfrm>
              <a:off x="5861333" y="2019869"/>
              <a:ext cx="2518401" cy="1816488"/>
            </a:xfrm>
            <a:prstGeom prst="wedgeRoundRectCallout">
              <a:avLst>
                <a:gd name="adj1" fmla="val -68241"/>
                <a:gd name="adj2" fmla="val 61014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/>
                <a:t>Allow for </a:t>
              </a:r>
              <a:r>
                <a:rPr lang="en-US" sz="2400" dirty="0" smtClean="0"/>
                <a:t>small </a:t>
              </a:r>
              <a:r>
                <a:rPr lang="en-US" sz="2400" dirty="0" smtClean="0"/>
                <a:t>adjustments to center solenoid on beam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775" y="4299045"/>
              <a:ext cx="1930400" cy="13208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auto">
            <a:xfrm>
              <a:off x="2710204" y="3990572"/>
              <a:ext cx="276364" cy="216153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5113580" y="3836357"/>
              <a:ext cx="356680" cy="582928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272799" y="997805"/>
            <a:ext cx="8359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different geometric center from magnetic center?</a:t>
            </a:r>
          </a:p>
          <a:p>
            <a:r>
              <a:rPr lang="en-US" sz="2400" dirty="0" smtClean="0"/>
              <a:t>How </a:t>
            </a:r>
            <a:r>
              <a:rPr lang="en-US" sz="2400" dirty="0" smtClean="0"/>
              <a:t>uniform field </a:t>
            </a:r>
            <a:r>
              <a:rPr lang="en-US" sz="2400" dirty="0" smtClean="0"/>
              <a:t>at coil center? any beam steering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475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Timeline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914402"/>
            <a:ext cx="6817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ower Supply (new spare Dogleg)</a:t>
            </a:r>
            <a:r>
              <a:rPr lang="en-US" b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Build </a:t>
            </a:r>
            <a:r>
              <a:rPr lang="en-US" sz="2800" dirty="0" smtClean="0"/>
              <a:t>at </a:t>
            </a:r>
            <a:r>
              <a:rPr lang="en-US" sz="2800" dirty="0"/>
              <a:t>M</a:t>
            </a:r>
            <a:r>
              <a:rPr lang="en-US" sz="2800" dirty="0" smtClean="0"/>
              <a:t>agnet Lab: March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Test and add polarity switch: April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Move to GTS: May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Ready: July 1,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121" y="3700816"/>
            <a:ext cx="78201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Coil: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Design: February and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Procure: April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On-site by </a:t>
            </a:r>
            <a:r>
              <a:rPr lang="en-US" sz="2800" dirty="0" smtClean="0"/>
              <a:t>end of July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Map (with and w/o puck), check hysteresis and forces: August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2800" dirty="0" smtClean="0"/>
              <a:t>Install: August, 2016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346210" y="2693817"/>
            <a:ext cx="2634017" cy="1782650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All work has to be completed by September 30, </a:t>
            </a:r>
            <a:r>
              <a:rPr lang="en-US" sz="2400" b="1" dirty="0" smtClean="0"/>
              <a:t>2016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578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Gun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" y="1488075"/>
            <a:ext cx="6254496" cy="46715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274256" y="2584177"/>
            <a:ext cx="1692321" cy="1128014"/>
          </a:xfrm>
          <a:prstGeom prst="wedgeRoundRectCallout">
            <a:avLst>
              <a:gd name="adj1" fmla="val -158176"/>
              <a:gd name="adj2" fmla="val 51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186752" y="6225708"/>
            <a:ext cx="1760562" cy="564007"/>
          </a:xfrm>
          <a:prstGeom prst="wedgeRoundRectCallout">
            <a:avLst>
              <a:gd name="adj1" fmla="val -47250"/>
              <a:gd name="adj2" fmla="val -244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01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712" y="932070"/>
            <a:ext cx="658368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Coil + Steel Puck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7475" y="887107"/>
            <a:ext cx="7772400" cy="5595810"/>
            <a:chOff x="140739" y="887107"/>
            <a:chExt cx="7772400" cy="5595810"/>
          </a:xfrm>
        </p:grpSpPr>
        <p:grpSp>
          <p:nvGrpSpPr>
            <p:cNvPr id="28" name="Group 27"/>
            <p:cNvGrpSpPr/>
            <p:nvPr/>
          </p:nvGrpSpPr>
          <p:grpSpPr>
            <a:xfrm>
              <a:off x="140739" y="1102179"/>
              <a:ext cx="7772400" cy="5029200"/>
              <a:chOff x="598755" y="1126694"/>
              <a:chExt cx="7772400" cy="5029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598755" y="1126694"/>
                <a:ext cx="7772400" cy="502920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>
                <a:off x="2866030" y="2101756"/>
                <a:ext cx="0" cy="322087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866030" y="3068088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18”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4014717" y="5475028"/>
                <a:ext cx="12828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4471840" y="5515588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7.5”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5834923" y="2705159"/>
                <a:ext cx="0" cy="20908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5922878" y="2901069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12”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4912134" y="1661031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18298" y="4798750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615744" y="3720153"/>
              <a:ext cx="300251" cy="0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4900060" y="1550620"/>
              <a:ext cx="5163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960691" y="116764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226781" y="5820258"/>
              <a:ext cx="0" cy="26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095101" y="610344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998193" y="3040794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827293" y="253764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9.0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787857" y="1951630"/>
              <a:ext cx="1923592" cy="1799494"/>
            </a:xfrm>
            <a:prstGeom prst="straightConnector1">
              <a:avLst/>
            </a:prstGeom>
            <a:ln w="25400">
              <a:solidFill>
                <a:srgbClr val="40911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6275" y="1461218"/>
              <a:ext cx="1741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Steel Puck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514492" y="4784532"/>
              <a:ext cx="0" cy="101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928048" y="6087653"/>
              <a:ext cx="550093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59966" y="6113585"/>
              <a:ext cx="12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 Table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56842" y="516399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998193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438222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535702" y="4301042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3527955" y="46544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6.4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916839" y="3602142"/>
              <a:ext cx="68239" cy="225226"/>
            </a:xfrm>
            <a:prstGeom prst="rect">
              <a:avLst/>
            </a:prstGeom>
            <a:solidFill>
              <a:srgbClr val="FF66CC"/>
            </a:solidFill>
            <a:ln w="9525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8" name="Straight Arrow Connector 67"/>
            <p:cNvCxnSpPr>
              <a:endCxn id="67" idx="3"/>
            </p:cNvCxnSpPr>
            <p:nvPr/>
          </p:nvCxnSpPr>
          <p:spPr>
            <a:xfrm flipV="1">
              <a:off x="1066923" y="3714755"/>
              <a:ext cx="2918155" cy="953353"/>
            </a:xfrm>
            <a:prstGeom prst="straightConnector1">
              <a:avLst/>
            </a:prstGeom>
            <a:ln w="254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04083" y="4616737"/>
              <a:ext cx="1236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66CC"/>
                  </a:solidFill>
                </a:rPr>
                <a:t>Moly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4914222" y="2782945"/>
              <a:ext cx="4076" cy="1833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445410" y="391023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218207" y="1284066"/>
              <a:ext cx="0" cy="13267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34497" y="887107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Cathode-Anode Gap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6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Steel Puck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96037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Molybdenum and Steel </a:t>
            </a:r>
            <a:r>
              <a:rPr lang="en-US" sz="2800" dirty="0"/>
              <a:t>hybrid </a:t>
            </a:r>
            <a:r>
              <a:rPr lang="en-US" sz="2800" dirty="0" smtClean="0"/>
              <a:t>puck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Designed to </a:t>
            </a:r>
            <a:r>
              <a:rPr lang="en-US" sz="2800" dirty="0" smtClean="0"/>
              <a:t>enhance field to 2.0 kG </a:t>
            </a:r>
            <a:r>
              <a:rPr lang="en-US" sz="2800" dirty="0"/>
              <a:t>at </a:t>
            </a:r>
            <a:r>
              <a:rPr lang="en-US" sz="2800" dirty="0" smtClean="0"/>
              <a:t>cathode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1010 </a:t>
            </a:r>
            <a:r>
              <a:rPr lang="en-US" sz="2800" dirty="0"/>
              <a:t>carbon </a:t>
            </a:r>
            <a:r>
              <a:rPr lang="en-US" sz="2800" dirty="0" smtClean="0"/>
              <a:t>steel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Re-design new Puck Manipulator End Adapter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Order 4 pucks – map with </a:t>
            </a:r>
            <a:r>
              <a:rPr lang="en-US" sz="2800" dirty="0" smtClean="0"/>
              <a:t>Coil (August 2016)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Heat Treatment: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Un-heated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200˚C (Sb) and 120˚C (K – Cs) growth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550</a:t>
            </a:r>
            <a:r>
              <a:rPr lang="en-US" sz="2000" dirty="0"/>
              <a:t>˚C </a:t>
            </a:r>
            <a:r>
              <a:rPr lang="en-US" sz="2000" dirty="0" smtClean="0"/>
              <a:t>Heat Cleaning then 200</a:t>
            </a:r>
            <a:r>
              <a:rPr lang="en-US" sz="2000" dirty="0"/>
              <a:t>˚C and 120˚</a:t>
            </a:r>
            <a:r>
              <a:rPr lang="en-US" sz="2000" dirty="0" smtClean="0"/>
              <a:t>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Multiple</a:t>
            </a:r>
          </a:p>
        </p:txBody>
      </p:sp>
    </p:spTree>
    <p:extLst>
      <p:ext uri="{BB962C8B-B14F-4D97-AF65-F5344CB8AC3E}">
        <p14:creationId xmlns:p14="http://schemas.microsoft.com/office/powerpoint/2010/main" val="254003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30" y="589148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1100" y="97225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CC"/>
                </a:solidFill>
              </a:rPr>
              <a:t>Moly</a:t>
            </a:r>
            <a:endParaRPr lang="en-US" sz="2400" b="1" dirty="0">
              <a:solidFill>
                <a:srgbClr val="FF66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243015" y="3885141"/>
            <a:ext cx="9507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20370" y="1253615"/>
            <a:ext cx="2597623" cy="401244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94823" y="2071256"/>
            <a:ext cx="2314608" cy="23747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17993" y="1252390"/>
            <a:ext cx="950794" cy="4012441"/>
          </a:xfrm>
          <a:prstGeom prst="rect">
            <a:avLst/>
          </a:prstGeom>
          <a:solidFill>
            <a:srgbClr val="FF66CC">
              <a:alpha val="50000"/>
            </a:srgbClr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8412" y="1461218"/>
            <a:ext cx="1965278" cy="1554937"/>
          </a:xfrm>
          <a:prstGeom prst="straightConnector1">
            <a:avLst/>
          </a:prstGeom>
          <a:ln w="254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 bwMode="auto">
          <a:xfrm>
            <a:off x="150126" y="280166"/>
            <a:ext cx="1644697" cy="692093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Design I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64776" y="4976174"/>
            <a:ext cx="2016799" cy="1146140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 bwMode="auto">
          <a:xfrm>
            <a:off x="4237630" y="5767612"/>
            <a:ext cx="2463421" cy="919795"/>
          </a:xfrm>
          <a:prstGeom prst="wedgeRoundRectCallout">
            <a:avLst>
              <a:gd name="adj1" fmla="val -12115"/>
              <a:gd name="adj2" fmla="val -940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Brazed – not screwed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889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4509" y="5991367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1051" y="961879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Stainless Steel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09431" y="2101755"/>
            <a:ext cx="1108562" cy="237471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50126" y="280166"/>
            <a:ext cx="1644697" cy="692093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Design II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29367" y="2088106"/>
            <a:ext cx="666465" cy="23883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895832" y="3885141"/>
            <a:ext cx="3326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Straight Arrow Connector 7"/>
          <p:cNvCxnSpPr>
            <a:stCxn id="11" idx="2"/>
          </p:cNvCxnSpPr>
          <p:nvPr/>
        </p:nvCxnSpPr>
        <p:spPr>
          <a:xfrm flipH="1">
            <a:off x="5570561" y="1423544"/>
            <a:ext cx="2308858" cy="140794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3835021" y="2272120"/>
            <a:ext cx="2738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095162" y="20874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55715" y="4170956"/>
            <a:ext cx="75205" cy="1820411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28500" y="28314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5229367" y="3016155"/>
            <a:ext cx="6664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390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037811"/>
            <a:ext cx="6128426" cy="438717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6293892" y="3432364"/>
            <a:ext cx="2392907" cy="1235170"/>
          </a:xfrm>
          <a:prstGeom prst="wedgeRoundRectCallout">
            <a:avLst>
              <a:gd name="adj1" fmla="val -82322"/>
              <a:gd name="adj2" fmla="val -353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Cut this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part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831310" y="1719618"/>
            <a:ext cx="0" cy="43399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4557439" y="2858973"/>
            <a:ext cx="2738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856909" y="286206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2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Power Supply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1146418"/>
            <a:ext cx="852509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new spare Dogleg power supply (500A, 80V)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needed at CEBAF, we can use an old Dogleg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upply (250A, 50V) to keep going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Need to add polarity switch to be able to degauss</a:t>
            </a:r>
          </a:p>
          <a:p>
            <a:r>
              <a:rPr lang="en-US" sz="2800" dirty="0" smtClean="0"/>
              <a:t> steel</a:t>
            </a:r>
          </a:p>
        </p:txBody>
      </p:sp>
    </p:spTree>
    <p:extLst>
      <p:ext uri="{BB962C8B-B14F-4D97-AF65-F5344CB8AC3E}">
        <p14:creationId xmlns:p14="http://schemas.microsoft.com/office/powerpoint/2010/main" val="3334539752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31581</TotalTime>
  <Words>768</Words>
  <Application>Microsoft Office PowerPoint</Application>
  <PresentationFormat>On-screen Show (4:3)</PresentationFormat>
  <Paragraphs>140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Ops Review 2010</vt:lpstr>
      <vt:lpstr>Update:  Puck and Gun Magnet</vt:lpstr>
      <vt:lpstr>PowerPoint Presentation</vt:lpstr>
      <vt:lpstr>PowerPoint Presentation</vt:lpstr>
      <vt:lpstr>Coil + Steel Puck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1780</cp:revision>
  <cp:lastPrinted>2014-01-09T17:51:36Z</cp:lastPrinted>
  <dcterms:created xsi:type="dcterms:W3CDTF">2010-09-20T13:48:43Z</dcterms:created>
  <dcterms:modified xsi:type="dcterms:W3CDTF">2016-02-28T19:25:46Z</dcterms:modified>
</cp:coreProperties>
</file>