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26" r:id="rId2"/>
    <p:sldId id="525" r:id="rId3"/>
    <p:sldId id="548" r:id="rId4"/>
    <p:sldId id="533" r:id="rId5"/>
    <p:sldId id="534" r:id="rId6"/>
    <p:sldId id="540" r:id="rId7"/>
    <p:sldId id="542" r:id="rId8"/>
    <p:sldId id="543" r:id="rId9"/>
    <p:sldId id="537" r:id="rId10"/>
    <p:sldId id="538" r:id="rId11"/>
    <p:sldId id="545" r:id="rId12"/>
    <p:sldId id="547" r:id="rId13"/>
    <p:sldId id="544" r:id="rId14"/>
    <p:sldId id="536" r:id="rId15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Update: 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March 1,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82386"/>
            <a:ext cx="9143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 smtClean="0"/>
              <a:t>Not </a:t>
            </a:r>
            <a:r>
              <a:rPr lang="en-US" sz="2800" i="1" u="sng" dirty="0" err="1" smtClean="0"/>
              <a:t>bakable</a:t>
            </a:r>
            <a:r>
              <a:rPr lang="en-US" sz="2800" dirty="0" smtClean="0"/>
              <a:t> – will be mounted on rails. Push downstream out of oven and run LCW through. Move gate valve after beamline solenoid (in place of BPM). Move HV Chamber front foot upstream.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Designed to give 1.4 kG at cathode without steel puck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u="sng" dirty="0" smtClean="0"/>
              <a:t>Bare coil</a:t>
            </a:r>
            <a:r>
              <a:rPr lang="en-US" sz="2800" dirty="0" smtClean="0"/>
              <a:t> – </a:t>
            </a:r>
            <a:r>
              <a:rPr lang="en-US" sz="2800" dirty="0"/>
              <a:t>no cylindrical </a:t>
            </a:r>
            <a:r>
              <a:rPr lang="en-US" sz="2800" dirty="0" smtClean="0"/>
              <a:t>steel 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Procurement: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Buckley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Alpha Magnetics ($20.5k, 12 weeks)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JLab Machine shop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Designer: Gary Hays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Specs (Jay Benesch)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73458"/>
            <a:ext cx="9143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water cooled magnet coil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Inside diameter 30 cm, round to 0.2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Outside diameter roundness: 0.5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Flatness, each side, 0.3 cm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8 double </a:t>
            </a:r>
            <a:r>
              <a:rPr lang="en-US" sz="1600" dirty="0"/>
              <a:t>pancakes </a:t>
            </a:r>
            <a:r>
              <a:rPr lang="en-US" sz="1600" dirty="0" smtClean="0"/>
              <a:t>(DP). </a:t>
            </a:r>
            <a:r>
              <a:rPr lang="en-US" sz="1600" dirty="0"/>
              <a:t>E</a:t>
            </a:r>
            <a:r>
              <a:rPr lang="en-US" sz="1600" dirty="0" smtClean="0"/>
              <a:t>ach </a:t>
            </a:r>
            <a:r>
              <a:rPr lang="en-US" sz="1600" dirty="0"/>
              <a:t>DP has 40 </a:t>
            </a:r>
            <a:r>
              <a:rPr lang="en-US" sz="1600" dirty="0" smtClean="0"/>
              <a:t>turns. </a:t>
            </a:r>
            <a:r>
              <a:rPr lang="en-US" sz="1600" dirty="0"/>
              <a:t>C</a:t>
            </a:r>
            <a:r>
              <a:rPr lang="en-US" sz="1600" dirty="0" smtClean="0"/>
              <a:t>oil </a:t>
            </a:r>
            <a:r>
              <a:rPr lang="en-US" sz="1600" dirty="0"/>
              <a:t>is 16 turns wide by 20 turns radial, 320 turns total. </a:t>
            </a:r>
            <a:r>
              <a:rPr lang="en-US" sz="1600" dirty="0" smtClean="0"/>
              <a:t>Conductor is </a:t>
            </a:r>
            <a:r>
              <a:rPr lang="en-US" sz="1600" dirty="0" err="1"/>
              <a:t>Luvata</a:t>
            </a:r>
            <a:r>
              <a:rPr lang="en-US" sz="1600" dirty="0"/>
              <a:t> 6092 or equivalent copper conductor, 9 </a:t>
            </a:r>
            <a:r>
              <a:rPr lang="en-US" sz="1600" dirty="0" smtClean="0"/>
              <a:t>mm square </a:t>
            </a:r>
            <a:r>
              <a:rPr lang="en-US" sz="1600" dirty="0"/>
              <a:t>with 6 mm round hole for water cooling. These may be soldered or bolted together as </a:t>
            </a:r>
            <a:r>
              <a:rPr lang="en-US" sz="1600" dirty="0" smtClean="0"/>
              <a:t>vendor prefers</a:t>
            </a:r>
            <a:r>
              <a:rPr lang="en-US" sz="1600" dirty="0"/>
              <a:t>, see also potting options below. Vendor should propose input/output flags suitable for 450A.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Eight parallel water cooling circuits, one per double pancake, with 37° flare JIC tube fittings. All </a:t>
            </a:r>
            <a:r>
              <a:rPr lang="en-US" sz="1600" dirty="0" smtClean="0"/>
              <a:t>eight water </a:t>
            </a:r>
            <a:r>
              <a:rPr lang="en-US" sz="1600" dirty="0"/>
              <a:t>connections shall be located on the coil outer diameter within a 15 degree region of the </a:t>
            </a:r>
            <a:r>
              <a:rPr lang="en-US" sz="1600" dirty="0" smtClean="0"/>
              <a:t>assembly. Vendor </a:t>
            </a:r>
            <a:r>
              <a:rPr lang="en-US" sz="1600" dirty="0"/>
              <a:t>shall provide a cooling water specification (flow rate and pressure) for each water </a:t>
            </a:r>
            <a:r>
              <a:rPr lang="en-US" sz="1600" dirty="0" smtClean="0"/>
              <a:t>circuit assuming </a:t>
            </a:r>
            <a:r>
              <a:rPr lang="en-US" sz="1600" dirty="0"/>
              <a:t>450A current and water inlet temperature of </a:t>
            </a:r>
            <a:r>
              <a:rPr lang="en-US" sz="1600" dirty="0" smtClean="0"/>
              <a:t>35°C</a:t>
            </a:r>
            <a:r>
              <a:rPr lang="en-US" sz="16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Coil cross-section shall be less than 16 cm Z by 20 cm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Vendor shall propose insulation system. Glass-epoxy with at least </a:t>
            </a:r>
            <a:r>
              <a:rPr lang="en-US" sz="1600" dirty="0" smtClean="0"/>
              <a:t>110°C </a:t>
            </a:r>
            <a:r>
              <a:rPr lang="en-US" sz="1600" dirty="0"/>
              <a:t>capability preferred. </a:t>
            </a:r>
            <a:r>
              <a:rPr lang="en-US" sz="1600" dirty="0" smtClean="0"/>
              <a:t>Potting may </a:t>
            </a:r>
            <a:r>
              <a:rPr lang="en-US" sz="1600" dirty="0"/>
              <a:t>be done as a “bag job”. Tooling could also be built to pot four double pancakes as a coil half </a:t>
            </a:r>
            <a:r>
              <a:rPr lang="en-US" sz="1600" dirty="0" smtClean="0"/>
              <a:t>with four </a:t>
            </a:r>
            <a:r>
              <a:rPr lang="en-US" sz="1600" dirty="0"/>
              <a:t>water circuits and two leads. Bolted jumper plate to electrically join the two halves shall </a:t>
            </a:r>
            <a:r>
              <a:rPr lang="en-US" sz="1600" dirty="0" smtClean="0"/>
              <a:t>be provided </a:t>
            </a:r>
            <a:r>
              <a:rPr lang="en-US" sz="1600" dirty="0"/>
              <a:t>in this case. Or full depth tooling can be built.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</a:t>
            </a:r>
            <a:r>
              <a:rPr lang="en-US" sz="1600" dirty="0"/>
              <a:t>supply is 500A, 80V and we plan to operate at 450A and 72V.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593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68638"/>
              </p:ext>
            </p:extLst>
          </p:nvPr>
        </p:nvGraphicFramePr>
        <p:xfrm>
          <a:off x="277219" y="382139"/>
          <a:ext cx="8689359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32754"/>
                <a:gridCol w="52566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11.811” ID, 27.559” OD, 6.242” Z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Conductor</a:t>
                      </a:r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smtClean="0"/>
                        <a:t>L=500 m</a:t>
                      </a:r>
                      <a:r>
                        <a:rPr lang="en-US" sz="2400" b="0" dirty="0" smtClean="0"/>
                        <a:t>, A=0.53 cm</a:t>
                      </a:r>
                      <a:r>
                        <a:rPr lang="en-US" sz="2400" b="0" baseline="30000" dirty="0" smtClean="0"/>
                        <a:t>2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Coil Weight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240 kg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Resistance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0.18 </a:t>
                      </a:r>
                      <a:r>
                        <a:rPr lang="el-GR" sz="2400" dirty="0" smtClean="0"/>
                        <a:t>Ω</a:t>
                      </a:r>
                      <a:r>
                        <a:rPr lang="en-US" sz="2400" dirty="0" smtClean="0"/>
                        <a:t> (65°C</a:t>
                      </a:r>
                      <a:r>
                        <a:rPr lang="en-US" sz="2400" baseline="0" dirty="0" smtClean="0"/>
                        <a:t> average T)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Field at Photocathode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1.4 kG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Voltage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72 V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Current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 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830979"/>
            <a:ext cx="8127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GTS inlet LCW temperature</a:t>
            </a:r>
            <a:r>
              <a:rPr lang="en-US" sz="2400" dirty="0"/>
              <a:t>:</a:t>
            </a:r>
            <a:r>
              <a:rPr lang="en-US" sz="2400" dirty="0" smtClean="0"/>
              <a:t> 35°C and</a:t>
            </a:r>
            <a:r>
              <a:rPr lang="en-US" sz="2400" dirty="0"/>
              <a:t> </a:t>
            </a:r>
            <a:r>
              <a:rPr lang="en-US" sz="2400" dirty="0" smtClean="0"/>
              <a:t>pressure</a:t>
            </a:r>
            <a:r>
              <a:rPr lang="en-US" sz="2400" dirty="0"/>
              <a:t>:</a:t>
            </a:r>
            <a:r>
              <a:rPr lang="en-US" sz="2400" dirty="0" smtClean="0"/>
              <a:t> 5 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Need a booster pump to raise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is required flow rate?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Measure 5 G magnetic field line and mark with sings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75" y="3713031"/>
            <a:ext cx="674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Coefficient: </a:t>
            </a:r>
            <a:r>
              <a:rPr lang="el-GR" dirty="0" smtClean="0"/>
              <a:t>ρ</a:t>
            </a:r>
            <a:r>
              <a:rPr lang="en-US" dirty="0" smtClean="0"/>
              <a:t>(20°C) = (1.72 + 0.00393 </a:t>
            </a:r>
            <a:r>
              <a:rPr lang="el-GR" dirty="0" smtClean="0"/>
              <a:t>Δ</a:t>
            </a:r>
            <a:r>
              <a:rPr lang="en-US" dirty="0" smtClean="0"/>
              <a:t>T)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75" y="4111931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</a:t>
            </a:r>
            <a:r>
              <a:rPr lang="el-GR" dirty="0" smtClean="0"/>
              <a:t>ρ</a:t>
            </a:r>
            <a:r>
              <a:rPr lang="en-US" dirty="0" smtClean="0"/>
              <a:t> L/A, </a:t>
            </a:r>
            <a:r>
              <a:rPr lang="el-GR" dirty="0" smtClean="0"/>
              <a:t>ρ</a:t>
            </a:r>
            <a:r>
              <a:rPr lang="en-US" dirty="0" smtClean="0"/>
              <a:t> = </a:t>
            </a:r>
            <a:r>
              <a:rPr lang="en-US" dirty="0"/>
              <a:t>1.90 10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 smtClean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84463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Coil Mount</a:t>
            </a: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05340" y="2197300"/>
            <a:ext cx="8413507" cy="4555319"/>
            <a:chOff x="596668" y="1596788"/>
            <a:chExt cx="8413507" cy="4555319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891487" y="3716117"/>
              <a:ext cx="356680" cy="582928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Donut 2"/>
            <p:cNvSpPr/>
            <p:nvPr/>
          </p:nvSpPr>
          <p:spPr bwMode="auto">
            <a:xfrm>
              <a:off x="2743200" y="1596788"/>
              <a:ext cx="2686902" cy="2702257"/>
            </a:xfrm>
            <a:prstGeom prst="don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828800" y="4421873"/>
              <a:ext cx="457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/>
            <p:cNvSpPr/>
            <p:nvPr/>
          </p:nvSpPr>
          <p:spPr bwMode="auto">
            <a:xfrm>
              <a:off x="5291920" y="3990572"/>
              <a:ext cx="276364" cy="2161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06472" y="5800299"/>
              <a:ext cx="3657600" cy="3514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668" y="4476462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08260" y="447695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Rails</a:t>
              </a:r>
              <a:endParaRPr lang="en-US" dirty="0"/>
            </a:p>
          </p:txBody>
        </p:sp>
        <p:sp>
          <p:nvSpPr>
            <p:cNvPr id="22" name="Rounded Rectangular Callout 21"/>
            <p:cNvSpPr/>
            <p:nvPr/>
          </p:nvSpPr>
          <p:spPr bwMode="auto">
            <a:xfrm>
              <a:off x="5861332" y="1728405"/>
              <a:ext cx="2750413" cy="2107952"/>
            </a:xfrm>
            <a:prstGeom prst="wedgeRoundRectCallout">
              <a:avLst>
                <a:gd name="adj1" fmla="val -68241"/>
                <a:gd name="adj2" fmla="val 61014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/>
                <a:t>Allow for small adjustments to center solenoid on </a:t>
              </a:r>
              <a:r>
                <a:rPr lang="en-US" sz="2400" dirty="0" smtClean="0"/>
                <a:t>beam – 5 mm in x and y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775" y="4299045"/>
              <a:ext cx="1930400" cy="13208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2710204" y="3990572"/>
              <a:ext cx="276364" cy="21615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5113580" y="3836357"/>
              <a:ext cx="356680" cy="582928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272799" y="997805"/>
            <a:ext cx="706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eometric </a:t>
            </a:r>
            <a:r>
              <a:rPr lang="en-US" sz="2400" dirty="0" smtClean="0"/>
              <a:t>center </a:t>
            </a:r>
            <a:r>
              <a:rPr lang="en-US" sz="2400" dirty="0" smtClean="0"/>
              <a:t>vs </a:t>
            </a:r>
            <a:r>
              <a:rPr lang="en-US" sz="2400" dirty="0" smtClean="0"/>
              <a:t>magnetic center?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ield uniformity at </a:t>
            </a:r>
            <a:r>
              <a:rPr lang="en-US" sz="2400" dirty="0" smtClean="0"/>
              <a:t>coil center? any beam steering?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75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914402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Build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700816"/>
            <a:ext cx="7820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Coil: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On-site by end of July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August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34017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Coil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595810"/>
            <a:chOff x="140739" y="887107"/>
            <a:chExt cx="7772400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96037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</a:t>
            </a:r>
            <a:r>
              <a:rPr lang="en-US" sz="28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Designed to </a:t>
            </a:r>
            <a:r>
              <a:rPr lang="en-US" sz="2800" dirty="0" smtClean="0"/>
              <a:t>enhance field to 2.0 kG </a:t>
            </a:r>
            <a:r>
              <a:rPr lang="en-US" sz="2800" dirty="0"/>
              <a:t>at </a:t>
            </a:r>
            <a:r>
              <a:rPr lang="en-US" sz="28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Coil (August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4237630" y="5767612"/>
            <a:ext cx="2463421" cy="919795"/>
          </a:xfrm>
          <a:prstGeom prst="wedgeRoundRectCallout">
            <a:avLst>
              <a:gd name="adj1" fmla="val -12115"/>
              <a:gd name="adj2" fmla="val -940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Brazed – not screwed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4509" y="599136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1051" y="961879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09431" y="2101755"/>
            <a:ext cx="1108562" cy="237471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50126" y="280166"/>
            <a:ext cx="1644697" cy="692093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Design II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229367" y="2088106"/>
            <a:ext cx="666465" cy="238836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895832" y="3885141"/>
            <a:ext cx="3326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Straight Arrow Connector 7"/>
          <p:cNvCxnSpPr>
            <a:stCxn id="11" idx="2"/>
          </p:cNvCxnSpPr>
          <p:nvPr/>
        </p:nvCxnSpPr>
        <p:spPr>
          <a:xfrm flipH="1">
            <a:off x="5570561" y="1423544"/>
            <a:ext cx="2308858" cy="140794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835021" y="2272120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095162" y="208745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55715" y="4170956"/>
            <a:ext cx="75205" cy="1820411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28500" y="28314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229367" y="3016155"/>
            <a:ext cx="66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0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037811"/>
            <a:ext cx="6128426" cy="438717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6293892" y="3432364"/>
            <a:ext cx="2392907" cy="1235170"/>
          </a:xfrm>
          <a:prstGeom prst="wedgeRoundRectCallout">
            <a:avLst>
              <a:gd name="adj1" fmla="val -82322"/>
              <a:gd name="adj2" fmla="val -353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31310" y="1719618"/>
            <a:ext cx="0" cy="43399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4557439" y="2858973"/>
            <a:ext cx="2738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856909" y="2862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2509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(250A,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31584</TotalTime>
  <Words>771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Ops Review 2010</vt:lpstr>
      <vt:lpstr>Update:  Puck and Gun Magnet</vt:lpstr>
      <vt:lpstr>PowerPoint Presentation</vt:lpstr>
      <vt:lpstr>PowerPoint Presentation</vt:lpstr>
      <vt:lpstr>Coil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1782</cp:revision>
  <cp:lastPrinted>2014-01-09T17:51:36Z</cp:lastPrinted>
  <dcterms:created xsi:type="dcterms:W3CDTF">2010-09-20T13:48:43Z</dcterms:created>
  <dcterms:modified xsi:type="dcterms:W3CDTF">2016-03-01T13:56:45Z</dcterms:modified>
</cp:coreProperties>
</file>