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99" r:id="rId3"/>
    <p:sldId id="295" r:id="rId4"/>
    <p:sldId id="303" r:id="rId5"/>
    <p:sldId id="293" r:id="rId6"/>
    <p:sldId id="301" r:id="rId7"/>
    <p:sldId id="302" r:id="rId8"/>
    <p:sldId id="305" r:id="rId9"/>
    <p:sldId id="306" r:id="rId10"/>
    <p:sldId id="298" r:id="rId11"/>
    <p:sldId id="30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6699FF"/>
    <a:srgbClr val="3366FF"/>
    <a:srgbClr val="333399"/>
    <a:srgbClr val="0066CC"/>
    <a:srgbClr val="C4ADF3"/>
    <a:srgbClr val="CBB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81" d="100"/>
          <a:sy n="81" d="100"/>
        </p:scale>
        <p:origin x="54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68BBD-D9CB-4D23-92C6-CF368EE8B1DF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21D19-375E-479D-A50D-C705DCB89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0AC7-DAEA-42B5-A8D5-3EF354EBC8CE}" type="datetime1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4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24F84-EC73-4AEC-A450-D2700943B221}" type="datetime1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58CC-4383-422A-A46D-E4E9E24B3C03}" type="datetime1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9E62-BD85-4590-925E-123A3E9ED1FC}" type="datetime1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2B9D-BFB9-440C-902B-9553A6A39BC9}" type="datetime1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4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B98D-8DB4-4E6A-862D-11EF72E37A75}" type="datetime1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1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BD1A6-D93B-40CE-8E87-081A1A5A29D8}" type="datetime1">
              <a:rPr lang="en-US" smtClean="0"/>
              <a:t>12/29/2016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3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E52-50E0-48E9-BA15-EF2EAE3EB3EF}" type="datetime1">
              <a:rPr lang="en-US" smtClean="0"/>
              <a:t>12/29/2016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8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C057-53BA-4487-8989-967D6E8424E7}" type="datetime1">
              <a:rPr lang="en-US" smtClean="0"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5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0B47-9C7E-4CC1-8C9B-6FD028F5F739}" type="datetime1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2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235DE-4AB0-4DCC-A7E7-186F219E98E3}" type="datetime1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6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75092-560D-4CAB-BC18-93355A77E00D}" type="datetime1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3D143-6BC4-45CF-B6A6-EE467D76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4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png"/><Relationship Id="rId4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image" Target="../media/image11.png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GTS Emittance Measurement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3,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91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Slits Survey and Alignment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79480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To ensure symmetric transverse phase space distributions: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400" dirty="0" smtClean="0"/>
              <a:t>Beam axis from center of photocathode (electrostatic center of gun) through solenoids and slits to better than 0.1 </a:t>
            </a:r>
            <a:r>
              <a:rPr lang="en-US" sz="2400" dirty="0" smtClean="0"/>
              <a:t>mm (?)   </a:t>
            </a: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655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0" y="794802"/>
                <a:ext cx="9144000" cy="5682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Solenoid and Viewscreen technique is ready, Single Slit and Viewscreen needs software development while Double-slit and Faraday Cup technique requires new hardware, firmware and software.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Measure laser distribution for each emittance measurement – </a:t>
                </a:r>
                <a:r>
                  <a:rPr lang="en-US" sz="2400" dirty="0" smtClean="0"/>
                  <a:t>must account for </a:t>
                </a:r>
                <a:r>
                  <a:rPr lang="en-US" sz="2400" smtClean="0"/>
                  <a:t>laser being </a:t>
                </a:r>
                <a:r>
                  <a:rPr lang="en-US" sz="2400" dirty="0" smtClean="0"/>
                  <a:t>not at </a:t>
                </a:r>
                <a:r>
                  <a:rPr lang="en-US" sz="2400" smtClean="0"/>
                  <a:t>normal </a:t>
                </a:r>
                <a:r>
                  <a:rPr lang="en-US" sz="2400" smtClean="0"/>
                  <a:t>incidence.</a:t>
                </a:r>
                <a:endParaRPr lang="en-US" sz="2400" dirty="0" smtClean="0"/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Calibrate beam size on each viewscreen. Do we have markings on YAG screens to aid in calibrations and to indicate beam position?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For space-charge dominated beam, solenoid scan suffers from systematic errors – beam envelope is under the influence of both space-charge and emittance effects.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type m:val="skw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plot has to be symmetric about minimum – unreliable emittance if not.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94802"/>
                <a:ext cx="9144000" cy="5682005"/>
              </a:xfrm>
              <a:prstGeom prst="rect">
                <a:avLst/>
              </a:prstGeom>
              <a:blipFill>
                <a:blip r:embed="rId2"/>
                <a:stretch>
                  <a:fillRect l="-1067" t="-966" r="-800" b="-127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6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Emittance Measurement Techniques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371600"/>
            <a:ext cx="83711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3600" dirty="0" smtClean="0"/>
              <a:t>Solenoid and Viewscreen</a:t>
            </a:r>
          </a:p>
          <a:p>
            <a:pPr marL="514350" indent="-514350">
              <a:buFont typeface="+mj-lt"/>
              <a:buAutoNum type="romanUcPeriod"/>
            </a:pPr>
            <a:endParaRPr lang="en-US" sz="36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3600" dirty="0" smtClean="0"/>
              <a:t>Single Slit and Viewscreen</a:t>
            </a:r>
          </a:p>
          <a:p>
            <a:pPr marL="514350" indent="-514350">
              <a:buFont typeface="+mj-lt"/>
              <a:buAutoNum type="romanUcPeriod"/>
            </a:pPr>
            <a:endParaRPr lang="en-US" sz="36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3600" dirty="0" smtClean="0"/>
              <a:t>Double-slit and Faraday Cup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ular Callout 3"/>
              <p:cNvSpPr/>
              <p:nvPr/>
            </p:nvSpPr>
            <p:spPr>
              <a:xfrm>
                <a:off x="723900" y="4680509"/>
                <a:ext cx="7696200" cy="1673862"/>
              </a:xfrm>
              <a:prstGeom prst="wedgeRoundRectCallout">
                <a:avLst>
                  <a:gd name="adj1" fmla="val -20543"/>
                  <a:gd name="adj2" fmla="val 42534"/>
                  <a:gd name="adj3" fmla="val 16667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/>
                  <a:t>We assume a round beam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sz="3200" dirty="0" smtClean="0"/>
                  <a:t>) – measure vertical transverse phase space in one dimension</a:t>
                </a:r>
                <a:r>
                  <a:rPr lang="en-US" sz="3200" dirty="0"/>
                  <a:t> </a:t>
                </a:r>
                <a:r>
                  <a:rPr lang="en-US" sz="3200" dirty="0" smtClean="0"/>
                  <a:t>(y) with horizontal slit</a:t>
                </a:r>
                <a:endParaRPr lang="en-US" sz="3200" dirty="0"/>
              </a:p>
            </p:txBody>
          </p:sp>
        </mc:Choice>
        <mc:Fallback xmlns="">
          <p:sp>
            <p:nvSpPr>
              <p:cNvPr id="4" name="Rounded Rectangular Callou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" y="4680509"/>
                <a:ext cx="7696200" cy="1673862"/>
              </a:xfrm>
              <a:prstGeom prst="wedgeRoundRectCallout">
                <a:avLst>
                  <a:gd name="adj1" fmla="val -20543"/>
                  <a:gd name="adj2" fmla="val 42534"/>
                  <a:gd name="adj3" fmla="val 16667"/>
                </a:avLst>
              </a:prstGeom>
              <a:blipFill>
                <a:blip r:embed="rId2"/>
                <a:stretch>
                  <a:fillRect t="-2190" r="-238" b="-985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6128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Solenoid and Viewscreen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990600"/>
                <a:ext cx="9144000" cy="52299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Distance between solenoid (MFGGT02) and viewscreen (ITVGT01A) (d) = 900 mm. For MFGGT02, B2L = 66940.02 G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-cm at I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=1 A</a:t>
                </a:r>
                <a:r>
                  <a:rPr lang="en-US" sz="2400" baseline="30000" dirty="0" smtClean="0"/>
                  <a:t>2</a:t>
                </a:r>
                <a:r>
                  <a:rPr lang="en-US" sz="2400" dirty="0" smtClean="0"/>
                  <a:t> </a:t>
                </a: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 smtClean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Focal Length (1/mm):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13</m:t>
                            </m:r>
                          </m:sup>
                        </m:sSup>
                        <m:sSup>
                          <m:sSupPr>
                            <m:ctrlP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Sup>
                          <m:sSubSupPr>
                            <m:ctrlP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endParaRPr lang="en-US" sz="2400" dirty="0" smtClean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 smtClean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Parabola fit: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b>
                    </m:sSub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22</m:t>
                        </m:r>
                      </m:sub>
                    </m:sSub>
                  </m:oMath>
                </a14:m>
                <a:endParaRPr lang="en-US" sz="2400" b="0" dirty="0" smtClean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i="1" dirty="0" smtClean="0"/>
                  <a:t>  </a:t>
                </a:r>
                <a:r>
                  <a:rPr lang="en-US" sz="2400" dirty="0" smtClean="0"/>
                  <a:t>and </a:t>
                </a:r>
                <a:r>
                  <a:rPr lang="en-US" sz="2400" i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Geometric Emittance (mm </a:t>
                </a:r>
                <a:r>
                  <a:rPr lang="en-US" sz="2400" dirty="0" err="1" smtClean="0"/>
                  <a:t>mrad</a:t>
                </a:r>
                <a:r>
                  <a:rPr lang="en-US" sz="2400" dirty="0" smtClean="0"/>
                  <a:t>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ad>
                      <m:radPr>
                        <m:degHide m:val="on"/>
                        <m:ctrl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  <m:sSub>
                          <m:sSubPr>
                            <m:ctrlPr>
                              <a:rPr lang="el-G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  <m:sSub>
                          <m:sSubPr>
                            <m:ctrlPr>
                              <a:rPr lang="el-G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22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l-GR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endParaRPr lang="en-US" sz="2400" b="0" dirty="0" smtClean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/>
                  <a:t>Or Geometric Emittance </a:t>
                </a:r>
                <a:r>
                  <a:rPr lang="en-US" sz="2400" dirty="0" smtClean="0"/>
                  <a:t>(</a:t>
                </a:r>
                <a:r>
                  <a:rPr lang="el-GR" sz="2400" dirty="0"/>
                  <a:t>π </a:t>
                </a:r>
                <a:r>
                  <a:rPr lang="en-US" sz="2400" dirty="0" smtClean="0"/>
                  <a:t>mm </a:t>
                </a:r>
                <a:r>
                  <a:rPr lang="en-US" sz="2400" dirty="0" err="1" smtClean="0"/>
                  <a:t>mrad</a:t>
                </a:r>
                <a:r>
                  <a:rPr lang="en-US" sz="2400" dirty="0"/>
                  <a:t>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ad>
                      <m:radPr>
                        <m:degHide m:val="on"/>
                        <m:ctrlPr>
                          <a:rPr lang="el-G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l-G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  <m:sSub>
                          <m:sSubPr>
                            <m:ctrlP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  <m:sSub>
                          <m:sSubPr>
                            <m:ctrlP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l-GR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endParaRPr lang="en-US" sz="2400" dirty="0" smtClean="0"/>
              </a:p>
              <a:p>
                <a:pPr marL="514350" indent="-514350">
                  <a:buFont typeface="+mj-lt"/>
                  <a:buAutoNum type="romanUcPeriod"/>
                </a:pPr>
                <a:endParaRPr lang="en-US" sz="2400" dirty="0"/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sz="2400" dirty="0" smtClean="0"/>
                  <a:t>Normalized Emittance (mm </a:t>
                </a:r>
                <a:r>
                  <a:rPr lang="en-US" sz="2400" dirty="0" err="1" smtClean="0"/>
                  <a:t>mrad</a:t>
                </a:r>
                <a:r>
                  <a:rPr lang="en-US" sz="2400" dirty="0" smtClean="0"/>
                  <a:t>/mm (</a:t>
                </a:r>
                <a:r>
                  <a:rPr lang="en-US" sz="2400" dirty="0" err="1" smtClean="0"/>
                  <a:t>rms</a:t>
                </a:r>
                <a:r>
                  <a:rPr lang="en-US" sz="2400" dirty="0" smtClean="0"/>
                  <a:t>)):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90600"/>
                <a:ext cx="9144000" cy="5229958"/>
              </a:xfrm>
              <a:prstGeom prst="rect">
                <a:avLst/>
              </a:prstGeom>
              <a:blipFill>
                <a:blip r:embed="rId3"/>
                <a:stretch>
                  <a:fillRect l="-1067" t="-1167" r="-67" b="-1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432997"/>
              </p:ext>
            </p:extLst>
          </p:nvPr>
        </p:nvGraphicFramePr>
        <p:xfrm>
          <a:off x="3032125" y="6248400"/>
          <a:ext cx="30797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6" name="Equation" r:id="rId4" imgW="1333440" imgH="241200" progId="Equation.3">
                  <p:embed/>
                </p:oleObj>
              </mc:Choice>
              <mc:Fallback>
                <p:oleObj name="Equation" r:id="rId4" imgW="1333440" imgH="241200" progId="Equation.3">
                  <p:embed/>
                  <p:pic>
                    <p:nvPicPr>
                      <p:cNvPr id="6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25" y="6248400"/>
                        <a:ext cx="3079750" cy="515938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  <a:alpha val="50000"/>
                        </a:schemeClr>
                      </a:solidFill>
                      <a:ln>
                        <a:solidFill>
                          <a:schemeClr val="accent3">
                            <a:lumMod val="50000"/>
                          </a:schemeClr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185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" t="11111" r="2971" b="3334"/>
          <a:stretch/>
        </p:blipFill>
        <p:spPr>
          <a:xfrm>
            <a:off x="4617109" y="381000"/>
            <a:ext cx="4374491" cy="40582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-1" y="405740"/>
                <a:ext cx="4419601" cy="45858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sz="2800" u="sng" dirty="0" smtClean="0"/>
                  <a:t>Measurement Details:</a:t>
                </a:r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Measure laser RMS (± error)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Find camera pixel calibration (mm per pixel ± error)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Record Gun HV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Use low beam current (&lt;50 </a:t>
                </a:r>
                <a:r>
                  <a:rPr lang="en-US" sz="2400" dirty="0" err="1" smtClean="0"/>
                  <a:t>nA</a:t>
                </a:r>
                <a:r>
                  <a:rPr lang="en-US" sz="2400" dirty="0" smtClean="0"/>
                  <a:t> DC, 0.001 </a:t>
                </a:r>
                <a:r>
                  <a:rPr lang="en-US" sz="2400" dirty="0" err="1" smtClean="0"/>
                  <a:t>pC</a:t>
                </a:r>
                <a:r>
                  <a:rPr lang="en-US" sz="2400" dirty="0" smtClean="0"/>
                  <a:t> CW)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plot has to be symmetric about minimum – unreliable emittance </a:t>
                </a:r>
                <a:r>
                  <a:rPr lang="en-US" sz="2400" dirty="0" smtClean="0"/>
                  <a:t>calculation if not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405740"/>
                <a:ext cx="4419601" cy="4585871"/>
              </a:xfrm>
              <a:prstGeom prst="rect">
                <a:avLst/>
              </a:prstGeom>
              <a:blipFill>
                <a:blip r:embed="rId3"/>
                <a:stretch>
                  <a:fillRect l="-1793" t="-1330" b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ular Callout 4"/>
          <p:cNvSpPr/>
          <p:nvPr/>
        </p:nvSpPr>
        <p:spPr>
          <a:xfrm>
            <a:off x="914400" y="5591385"/>
            <a:ext cx="7086600" cy="947527"/>
          </a:xfrm>
          <a:prstGeom prst="wedgeRoundRectCallout">
            <a:avLst>
              <a:gd name="adj1" fmla="val 19650"/>
              <a:gd name="adj2" fmla="val -43675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There is a </a:t>
            </a:r>
            <a:r>
              <a:rPr lang="en-US" sz="2800" b="1" dirty="0" smtClean="0">
                <a:solidFill>
                  <a:schemeClr val="tx1"/>
                </a:solidFill>
              </a:rPr>
              <a:t>root</a:t>
            </a:r>
            <a:r>
              <a:rPr lang="en-US" sz="2800" dirty="0" smtClean="0">
                <a:solidFill>
                  <a:schemeClr val="tx1"/>
                </a:solidFill>
              </a:rPr>
              <a:t> macro to calculate emittance for Solenoid and Viewscreen technique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126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Single Slit and Viewscreen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6374" y="5410200"/>
                <a:ext cx="8839026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Slit Gap (s) = 40 µm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Distance between slit and viewscreen (d) = 500 </a:t>
                </a:r>
                <a:r>
                  <a:rPr lang="en-US" sz="2000" dirty="0"/>
                  <a:t>m</a:t>
                </a:r>
                <a:r>
                  <a:rPr lang="en-US" sz="2000" dirty="0" smtClean="0"/>
                  <a:t>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Measurement steps (m = 1, …, N) with constant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/>
                  <a:t>step size</a:t>
                </a:r>
              </a:p>
              <a:p>
                <a:pPr lvl="1"/>
                <a:r>
                  <a:rPr lang="en-US" sz="2000" dirty="0" smtClean="0"/>
                  <a:t>(N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000" dirty="0" smtClean="0"/>
                  <a:t> 20,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000" dirty="0" smtClean="0"/>
                  <a:t> 0.5 mm)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4" y="5410200"/>
                <a:ext cx="8839026" cy="1323439"/>
              </a:xfrm>
              <a:prstGeom prst="rect">
                <a:avLst/>
              </a:prstGeom>
              <a:blipFill>
                <a:blip r:embed="rId2"/>
                <a:stretch>
                  <a:fillRect l="-621" t="-2765" b="-6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" name="Group 64"/>
          <p:cNvGrpSpPr/>
          <p:nvPr/>
        </p:nvGrpSpPr>
        <p:grpSpPr>
          <a:xfrm>
            <a:off x="402206" y="1197637"/>
            <a:ext cx="8360794" cy="3983963"/>
            <a:chOff x="402206" y="1189728"/>
            <a:chExt cx="8360794" cy="3983963"/>
          </a:xfrm>
        </p:grpSpPr>
        <p:grpSp>
          <p:nvGrpSpPr>
            <p:cNvPr id="55" name="Group 54"/>
            <p:cNvGrpSpPr/>
            <p:nvPr/>
          </p:nvGrpSpPr>
          <p:grpSpPr>
            <a:xfrm>
              <a:off x="402206" y="1189728"/>
              <a:ext cx="8360794" cy="3983963"/>
              <a:chOff x="215348" y="1189728"/>
              <a:chExt cx="8360794" cy="3983963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531213" y="1981198"/>
                <a:ext cx="8044929" cy="3192493"/>
                <a:chOff x="304800" y="838200"/>
                <a:chExt cx="8044929" cy="3192493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2777544" y="2033863"/>
                  <a:ext cx="3200400" cy="428072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2801370" y="1066800"/>
                  <a:ext cx="0" cy="914400"/>
                </a:xfrm>
                <a:prstGeom prst="lin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2801370" y="2133600"/>
                  <a:ext cx="0" cy="1143000"/>
                </a:xfrm>
                <a:prstGeom prst="lin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Arrow Connector 14"/>
                <p:cNvCxnSpPr/>
                <p:nvPr/>
              </p:nvCxnSpPr>
              <p:spPr>
                <a:xfrm flipV="1">
                  <a:off x="304800" y="1600200"/>
                  <a:ext cx="838200" cy="457201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/>
                <p:cNvCxnSpPr/>
                <p:nvPr/>
              </p:nvCxnSpPr>
              <p:spPr>
                <a:xfrm flipV="1">
                  <a:off x="1197598" y="1600200"/>
                  <a:ext cx="1393202" cy="2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" name="Oval 4"/>
                <p:cNvSpPr/>
                <p:nvPr/>
              </p:nvSpPr>
              <p:spPr>
                <a:xfrm>
                  <a:off x="1600200" y="838200"/>
                  <a:ext cx="508010" cy="152400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304800" y="2057400"/>
                  <a:ext cx="6220852" cy="46730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ounded Rectangular Callout 23"/>
                <p:cNvSpPr/>
                <p:nvPr/>
              </p:nvSpPr>
              <p:spPr>
                <a:xfrm>
                  <a:off x="449476" y="3083166"/>
                  <a:ext cx="1687199" cy="947527"/>
                </a:xfrm>
                <a:prstGeom prst="wedgeRoundRectCallout">
                  <a:avLst>
                    <a:gd name="adj1" fmla="val 20141"/>
                    <a:gd name="adj2" fmla="val -80021"/>
                    <a:gd name="adj3" fmla="val 16667"/>
                  </a:avLst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Space-charge Dominated </a:t>
                  </a:r>
                  <a:r>
                    <a:rPr lang="en-US" dirty="0">
                      <a:solidFill>
                        <a:schemeClr val="tx1"/>
                      </a:solidFill>
                    </a:rPr>
                    <a:t>B</a:t>
                  </a:r>
                  <a:r>
                    <a:rPr lang="en-US" dirty="0" smtClean="0">
                      <a:solidFill>
                        <a:schemeClr val="tx1"/>
                      </a:solidFill>
                    </a:rPr>
                    <a:t>eam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2717921" y="1981202"/>
                  <a:ext cx="401071" cy="161030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4945256" y="2209800"/>
                  <a:ext cx="457200" cy="304801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  <a:shade val="30000"/>
                        <a:satMod val="11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  <a:shade val="67500"/>
                        <a:satMod val="115000"/>
                      </a:schemeClr>
                    </a:gs>
                    <a:gs pos="100000">
                      <a:schemeClr val="accent2">
                        <a:lumMod val="40000"/>
                        <a:lumOff val="60000"/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5977944" y="1066800"/>
                  <a:ext cx="33208" cy="2123145"/>
                </a:xfrm>
                <a:prstGeom prst="line">
                  <a:avLst/>
                </a:prstGeom>
                <a:ln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34" name="Freeform 33"/>
                <p:cNvSpPr/>
                <p:nvPr/>
              </p:nvSpPr>
              <p:spPr>
                <a:xfrm>
                  <a:off x="6032623" y="2104130"/>
                  <a:ext cx="342900" cy="747092"/>
                </a:xfrm>
                <a:custGeom>
                  <a:avLst/>
                  <a:gdLst>
                    <a:gd name="connsiteX0" fmla="*/ 0 w 318579"/>
                    <a:gd name="connsiteY0" fmla="*/ 0 h 675861"/>
                    <a:gd name="connsiteX1" fmla="*/ 53009 w 318579"/>
                    <a:gd name="connsiteY1" fmla="*/ 198782 h 675861"/>
                    <a:gd name="connsiteX2" fmla="*/ 318052 w 318579"/>
                    <a:gd name="connsiteY2" fmla="*/ 371061 h 675861"/>
                    <a:gd name="connsiteX3" fmla="*/ 119269 w 318579"/>
                    <a:gd name="connsiteY3" fmla="*/ 490330 h 675861"/>
                    <a:gd name="connsiteX4" fmla="*/ 53009 w 318579"/>
                    <a:gd name="connsiteY4" fmla="*/ 556591 h 675861"/>
                    <a:gd name="connsiteX5" fmla="*/ 26504 w 318579"/>
                    <a:gd name="connsiteY5" fmla="*/ 675861 h 6758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18579" h="675861">
                      <a:moveTo>
                        <a:pt x="0" y="0"/>
                      </a:moveTo>
                      <a:cubicBezTo>
                        <a:pt x="0" y="68469"/>
                        <a:pt x="0" y="136938"/>
                        <a:pt x="53009" y="198782"/>
                      </a:cubicBezTo>
                      <a:cubicBezTo>
                        <a:pt x="106018" y="260626"/>
                        <a:pt x="307009" y="322470"/>
                        <a:pt x="318052" y="371061"/>
                      </a:cubicBezTo>
                      <a:cubicBezTo>
                        <a:pt x="329095" y="419652"/>
                        <a:pt x="163443" y="459408"/>
                        <a:pt x="119269" y="490330"/>
                      </a:cubicBezTo>
                      <a:cubicBezTo>
                        <a:pt x="75095" y="521252"/>
                        <a:pt x="68470" y="525669"/>
                        <a:pt x="53009" y="556591"/>
                      </a:cubicBezTo>
                      <a:cubicBezTo>
                        <a:pt x="37548" y="587513"/>
                        <a:pt x="32026" y="631687"/>
                        <a:pt x="26504" y="675861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ular Callout 34"/>
                <p:cNvSpPr/>
                <p:nvPr/>
              </p:nvSpPr>
              <p:spPr>
                <a:xfrm>
                  <a:off x="3699811" y="3081304"/>
                  <a:ext cx="1687199" cy="947527"/>
                </a:xfrm>
                <a:prstGeom prst="wedgeRoundRectCallout">
                  <a:avLst>
                    <a:gd name="adj1" fmla="val 20141"/>
                    <a:gd name="adj2" fmla="val -80021"/>
                    <a:gd name="adj3" fmla="val 16667"/>
                  </a:avLst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Emittance Dominated Beamlet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Rounded Rectangular Callout 35"/>
                <p:cNvSpPr/>
                <p:nvPr/>
              </p:nvSpPr>
              <p:spPr>
                <a:xfrm>
                  <a:off x="2513564" y="3502094"/>
                  <a:ext cx="575611" cy="450988"/>
                </a:xfrm>
                <a:prstGeom prst="wedgeRoundRectCallout">
                  <a:avLst>
                    <a:gd name="adj1" fmla="val -84"/>
                    <a:gd name="adj2" fmla="val -75482"/>
                    <a:gd name="adj3" fmla="val 16667"/>
                  </a:avLst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Slit</a:t>
                  </a:r>
                </a:p>
              </p:txBody>
            </p:sp>
            <p:sp>
              <p:nvSpPr>
                <p:cNvPr id="37" name="Rounded Rectangular Callout 36"/>
                <p:cNvSpPr/>
                <p:nvPr/>
              </p:nvSpPr>
              <p:spPr>
                <a:xfrm>
                  <a:off x="5744817" y="3499125"/>
                  <a:ext cx="1341783" cy="450988"/>
                </a:xfrm>
                <a:prstGeom prst="wedgeRoundRectCallout">
                  <a:avLst>
                    <a:gd name="adj1" fmla="val -28726"/>
                    <a:gd name="adj2" fmla="val -90174"/>
                    <a:gd name="adj3" fmla="val 16667"/>
                  </a:avLst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Viewscreen</a:t>
                  </a:r>
                </a:p>
              </p:txBody>
            </p:sp>
            <p:sp>
              <p:nvSpPr>
                <p:cNvPr id="40" name="Rounded Rectangular Callout 39"/>
                <p:cNvSpPr/>
                <p:nvPr/>
              </p:nvSpPr>
              <p:spPr>
                <a:xfrm>
                  <a:off x="6525652" y="2305972"/>
                  <a:ext cx="1824077" cy="674558"/>
                </a:xfrm>
                <a:prstGeom prst="wedgeRoundRectCallout">
                  <a:avLst>
                    <a:gd name="adj1" fmla="val -54948"/>
                    <a:gd name="adj2" fmla="val -19581"/>
                    <a:gd name="adj3" fmla="val 16667"/>
                  </a:avLst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Beamlet Intensity Profile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3" name="Rounded Rectangular Callout 42"/>
              <p:cNvSpPr/>
              <p:nvPr/>
            </p:nvSpPr>
            <p:spPr>
              <a:xfrm>
                <a:off x="215348" y="1189728"/>
                <a:ext cx="3100240" cy="635796"/>
              </a:xfrm>
              <a:prstGeom prst="wedgeRoundRectCallout">
                <a:avLst>
                  <a:gd name="adj1" fmla="val -46956"/>
                  <a:gd name="adj2" fmla="val -23510"/>
                  <a:gd name="adj3" fmla="val 16667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Two Air Core Coils with </a:t>
                </a:r>
                <a:r>
                  <a:rPr lang="en-US" dirty="0">
                    <a:solidFill>
                      <a:schemeClr val="tx1"/>
                    </a:solidFill>
                  </a:rPr>
                  <a:t>equal and opposite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excitation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4" name="Straight Arrow Connector 43"/>
              <p:cNvCxnSpPr>
                <a:stCxn id="43" idx="2"/>
              </p:cNvCxnSpPr>
              <p:nvPr/>
            </p:nvCxnSpPr>
            <p:spPr>
              <a:xfrm flipH="1">
                <a:off x="1369413" y="1825524"/>
                <a:ext cx="396055" cy="841474"/>
              </a:xfrm>
              <a:prstGeom prst="straightConnector1">
                <a:avLst/>
              </a:prstGeom>
              <a:ln>
                <a:solidFill>
                  <a:schemeClr val="accent3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stCxn id="43" idx="2"/>
              </p:cNvCxnSpPr>
              <p:nvPr/>
            </p:nvCxnSpPr>
            <p:spPr>
              <a:xfrm flipH="1">
                <a:off x="531213" y="1825524"/>
                <a:ext cx="1234255" cy="1285916"/>
              </a:xfrm>
              <a:prstGeom prst="straightConnector1">
                <a:avLst/>
              </a:prstGeom>
              <a:ln>
                <a:solidFill>
                  <a:schemeClr val="accent3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flipH="1">
                <a:off x="4664083" y="2765608"/>
                <a:ext cx="179739" cy="57047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 flipH="1">
                <a:off x="6469432" y="2774427"/>
                <a:ext cx="240777" cy="88317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4617659" y="2387427"/>
                    <a:ext cx="51668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3" name="TextBox 5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17659" y="2387427"/>
                    <a:ext cx="516680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b="-491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6469432" y="2341857"/>
                    <a:ext cx="52597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4" name="TextBox 5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69432" y="2341857"/>
                    <a:ext cx="525978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60" name="Straight Arrow Connector 59"/>
            <p:cNvCxnSpPr/>
            <p:nvPr/>
          </p:nvCxnSpPr>
          <p:spPr>
            <a:xfrm>
              <a:off x="1899840" y="2729946"/>
              <a:ext cx="1348" cy="457200"/>
            </a:xfrm>
            <a:prstGeom prst="straightConnector1">
              <a:avLst/>
            </a:prstGeom>
            <a:ln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1371600" y="2804561"/>
                  <a:ext cx="6081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𝑚𝑤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1600" y="2804561"/>
                  <a:ext cx="608180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204095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288750"/>
              </p:ext>
            </p:extLst>
          </p:nvPr>
        </p:nvGraphicFramePr>
        <p:xfrm>
          <a:off x="2312988" y="5807075"/>
          <a:ext cx="375602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1625400" imgH="342720" progId="Equation.3">
                  <p:embed/>
                </p:oleObj>
              </mc:Choice>
              <mc:Fallback>
                <p:oleObj name="Equation" r:id="rId3" imgW="1625400" imgH="342720" progId="Equation.3">
                  <p:embed/>
                  <p:pic>
                    <p:nvPicPr>
                      <p:cNvPr id="6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5807075"/>
                        <a:ext cx="3756025" cy="731838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  <a:alpha val="50000"/>
                        </a:schemeClr>
                      </a:solidFill>
                      <a:ln>
                        <a:solidFill>
                          <a:schemeClr val="accent3">
                            <a:lumMod val="50000"/>
                          </a:schemeClr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137690"/>
              </p:ext>
            </p:extLst>
          </p:nvPr>
        </p:nvGraphicFramePr>
        <p:xfrm>
          <a:off x="252413" y="2729881"/>
          <a:ext cx="2786062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5" imgW="1206360" imgH="558720" progId="Equation.3">
                  <p:embed/>
                </p:oleObj>
              </mc:Choice>
              <mc:Fallback>
                <p:oleObj name="Equation" r:id="rId5" imgW="1206360" imgH="558720" progId="Equation.3">
                  <p:embed/>
                  <p:pic>
                    <p:nvPicPr>
                      <p:cNvPr id="6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2729881"/>
                        <a:ext cx="2786062" cy="1192213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  <a:alpha val="5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096019"/>
              </p:ext>
            </p:extLst>
          </p:nvPr>
        </p:nvGraphicFramePr>
        <p:xfrm>
          <a:off x="4103688" y="2729881"/>
          <a:ext cx="3930650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7" imgW="1701720" imgH="558720" progId="Equation.3">
                  <p:embed/>
                </p:oleObj>
              </mc:Choice>
              <mc:Fallback>
                <p:oleObj name="Equation" r:id="rId7" imgW="1701720" imgH="558720" progId="Equation.3">
                  <p:embed/>
                  <p:pic>
                    <p:nvPicPr>
                      <p:cNvPr id="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688" y="2729881"/>
                        <a:ext cx="3930650" cy="1192213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  <a:alpha val="5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596346"/>
              </p:ext>
            </p:extLst>
          </p:nvPr>
        </p:nvGraphicFramePr>
        <p:xfrm>
          <a:off x="252413" y="4193046"/>
          <a:ext cx="3371850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9" imgW="1460160" imgH="558720" progId="Equation.3">
                  <p:embed/>
                </p:oleObj>
              </mc:Choice>
              <mc:Fallback>
                <p:oleObj name="Equation" r:id="rId9" imgW="1460160" imgH="558720" progId="Equation.3">
                  <p:embed/>
                  <p:pic>
                    <p:nvPicPr>
                      <p:cNvPr id="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4193046"/>
                        <a:ext cx="3371850" cy="1192212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  <a:alpha val="5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196276"/>
              </p:ext>
            </p:extLst>
          </p:nvPr>
        </p:nvGraphicFramePr>
        <p:xfrm>
          <a:off x="4103688" y="1300163"/>
          <a:ext cx="3460750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11" imgW="1498320" imgH="558720" progId="Equation.3">
                  <p:embed/>
                </p:oleObj>
              </mc:Choice>
              <mc:Fallback>
                <p:oleObj name="Equation" r:id="rId11" imgW="1498320" imgH="558720" progId="Equation.3">
                  <p:embed/>
                  <p:pic>
                    <p:nvPicPr>
                      <p:cNvPr id="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688" y="1300163"/>
                        <a:ext cx="3460750" cy="119221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  <a:alpha val="5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450932"/>
              </p:ext>
            </p:extLst>
          </p:nvPr>
        </p:nvGraphicFramePr>
        <p:xfrm>
          <a:off x="252413" y="1300163"/>
          <a:ext cx="3257550" cy="119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13" imgW="1409400" imgH="558720" progId="Equation.3">
                  <p:embed/>
                </p:oleObj>
              </mc:Choice>
              <mc:Fallback>
                <p:oleObj name="Equation" r:id="rId13" imgW="1409400" imgH="558720" progId="Equation.3">
                  <p:embed/>
                  <p:pic>
                    <p:nvPicPr>
                      <p:cNvPr id="1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1300163"/>
                        <a:ext cx="3257550" cy="119221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  <a:alpha val="5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ounded Rectangular Callout 13"/>
              <p:cNvSpPr/>
              <p:nvPr/>
            </p:nvSpPr>
            <p:spPr>
              <a:xfrm>
                <a:off x="5029200" y="4193046"/>
                <a:ext cx="3657600" cy="1217153"/>
              </a:xfrm>
              <a:prstGeom prst="wedgeRoundRectCallout">
                <a:avLst>
                  <a:gd name="adj1" fmla="val -47368"/>
                  <a:gd name="adj2" fmla="val -19581"/>
                  <a:gd name="adj3" fmla="val 16667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is measured integrated intensity in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800" dirty="0" err="1" smtClean="0">
                    <a:solidFill>
                      <a:schemeClr val="tx1"/>
                    </a:solidFill>
                  </a:rPr>
                  <a:t>th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beamlet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Rounded Rectangular Callout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193046"/>
                <a:ext cx="3657600" cy="1217153"/>
              </a:xfrm>
              <a:prstGeom prst="wedgeRoundRectCallout">
                <a:avLst>
                  <a:gd name="adj1" fmla="val -47368"/>
                  <a:gd name="adj2" fmla="val -19581"/>
                  <a:gd name="adj3" fmla="val 16667"/>
                </a:avLst>
              </a:prstGeom>
              <a:blipFill>
                <a:blip r:embed="rId15"/>
                <a:stretch>
                  <a:fillRect t="-11055" r="-1833" b="-211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255526"/>
              </p:ext>
            </p:extLst>
          </p:nvPr>
        </p:nvGraphicFramePr>
        <p:xfrm>
          <a:off x="379687" y="177799"/>
          <a:ext cx="231775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16" imgW="1002960" imgH="419040" progId="Equation.3">
                  <p:embed/>
                </p:oleObj>
              </mc:Choice>
              <mc:Fallback>
                <p:oleObj name="Equation" r:id="rId16" imgW="1002960" imgH="419040" progId="Equation.3">
                  <p:embed/>
                  <p:pic>
                    <p:nvPicPr>
                      <p:cNvPr id="1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687" y="177799"/>
                        <a:ext cx="2317750" cy="89376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  <a:alpha val="5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9771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0" y="381000"/>
                <a:ext cx="9144000" cy="495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5"/>
                <a:r>
                  <a:rPr lang="en-US" sz="2800" u="sng" dirty="0"/>
                  <a:t>Measurement Details</a:t>
                </a:r>
                <a:r>
                  <a:rPr lang="en-US" sz="2800" u="sng" dirty="0" smtClean="0"/>
                  <a:t>:</a:t>
                </a:r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Measure </a:t>
                </a:r>
                <a:r>
                  <a:rPr lang="en-US" sz="2400" dirty="0"/>
                  <a:t>laser RMS (± error</a:t>
                </a:r>
                <a:r>
                  <a:rPr lang="en-US" sz="2400" dirty="0" smtClean="0"/>
                  <a:t>)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Find camera pixel calibration (mm per pixel ± error</a:t>
                </a:r>
                <a:r>
                  <a:rPr lang="en-US" sz="2400" dirty="0" smtClean="0"/>
                  <a:t>)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Record Gun </a:t>
                </a:r>
                <a:r>
                  <a:rPr lang="en-US" sz="2400" dirty="0" smtClean="0"/>
                  <a:t>HV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Power limit of 10 W (30 µA, 350 kV) on first slit (not water-cooled) – otherwise may deform gap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One vertical magnetic beam scanner before first slit – has two pairs of identical air core coils with equal and opposite excitation in each coil – Radiabeam coils with steel core should be fine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Use first viewscreen to calibrate magnetic beam scanner excitations </a:t>
                </a:r>
                <a:r>
                  <a:rPr lang="en-US" sz="2400" dirty="0"/>
                  <a:t>(N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400" dirty="0"/>
                  <a:t> 20,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</m:t>
                    </m:r>
                    <m:r>
                      <a:rPr lang="en-US" sz="24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400" dirty="0"/>
                  <a:t> 0.5 mm)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Calibrate beamlet position on second viewscreen 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81000"/>
                <a:ext cx="9144000" cy="4955203"/>
              </a:xfrm>
              <a:prstGeom prst="rect">
                <a:avLst/>
              </a:prstGeom>
              <a:blipFill>
                <a:blip r:embed="rId2"/>
                <a:stretch>
                  <a:fillRect l="-867" t="-1232" r="-1733" b="-1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ular Callout 3"/>
          <p:cNvSpPr/>
          <p:nvPr/>
        </p:nvSpPr>
        <p:spPr>
          <a:xfrm>
            <a:off x="914400" y="5591385"/>
            <a:ext cx="7086600" cy="947527"/>
          </a:xfrm>
          <a:prstGeom prst="wedgeRoundRectCallout">
            <a:avLst>
              <a:gd name="adj1" fmla="val 19650"/>
              <a:gd name="adj2" fmla="val -43675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Need to develop scripts for calibrations and to calculate emittance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355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46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Double-slit and Faraday Cup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6374" y="5410200"/>
                <a:ext cx="8839026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Slit Gap (s) = 40 µm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Distance between two slits (d) = 500 </a:t>
                </a:r>
                <a:r>
                  <a:rPr lang="en-US" sz="2000" dirty="0"/>
                  <a:t>m</a:t>
                </a:r>
                <a:r>
                  <a:rPr lang="en-US" sz="2000" dirty="0" smtClean="0"/>
                  <a:t>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Measurement steps: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</m:t>
                    </m:r>
                  </m:oMath>
                </a14:m>
                <a:r>
                  <a:rPr lang="en-US" sz="2000" dirty="0" smtClean="0"/>
                  <a:t> at 200 Hz (1 minute each measurement)</a:t>
                </a:r>
                <a:endParaRPr lang="en-US" sz="2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4" y="5410200"/>
                <a:ext cx="8839026" cy="1015663"/>
              </a:xfrm>
              <a:prstGeom prst="rect">
                <a:avLst/>
              </a:prstGeom>
              <a:blipFill>
                <a:blip r:embed="rId2"/>
                <a:stretch>
                  <a:fillRect l="-621" t="-3614" b="-9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404446" y="1130573"/>
            <a:ext cx="8231840" cy="3987254"/>
            <a:chOff x="402206" y="1194346"/>
            <a:chExt cx="8231840" cy="3987254"/>
          </a:xfrm>
        </p:grpSpPr>
        <p:cxnSp>
          <p:nvCxnSpPr>
            <p:cNvPr id="29" name="Straight Arrow Connector 28"/>
            <p:cNvCxnSpPr/>
            <p:nvPr/>
          </p:nvCxnSpPr>
          <p:spPr>
            <a:xfrm flipV="1">
              <a:off x="5007335" y="3038712"/>
              <a:ext cx="1327137" cy="13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402206" y="1197637"/>
              <a:ext cx="8231840" cy="3983963"/>
              <a:chOff x="402206" y="1197637"/>
              <a:chExt cx="8231840" cy="3983963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402206" y="1197637"/>
                <a:ext cx="8231840" cy="3983963"/>
                <a:chOff x="215348" y="1189728"/>
                <a:chExt cx="8231840" cy="3983963"/>
              </a:xfrm>
            </p:grpSpPr>
            <p:grpSp>
              <p:nvGrpSpPr>
                <p:cNvPr id="41" name="Group 40"/>
                <p:cNvGrpSpPr/>
                <p:nvPr/>
              </p:nvGrpSpPr>
              <p:grpSpPr>
                <a:xfrm>
                  <a:off x="531213" y="1825524"/>
                  <a:ext cx="7915975" cy="3348167"/>
                  <a:chOff x="304800" y="682526"/>
                  <a:chExt cx="7915975" cy="3348167"/>
                </a:xfrm>
              </p:grpSpPr>
              <p:cxnSp>
                <p:nvCxnSpPr>
                  <p:cNvPr id="9" name="Straight Connector 8"/>
                  <p:cNvCxnSpPr/>
                  <p:nvPr/>
                </p:nvCxnSpPr>
                <p:spPr>
                  <a:xfrm>
                    <a:off x="2801370" y="1066800"/>
                    <a:ext cx="0" cy="914400"/>
                  </a:xfrm>
                  <a:prstGeom prst="line">
                    <a:avLst/>
                  </a:prstGeom>
                  <a:ln w="285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Straight Connector 10"/>
                  <p:cNvCxnSpPr/>
                  <p:nvPr/>
                </p:nvCxnSpPr>
                <p:spPr>
                  <a:xfrm>
                    <a:off x="2801370" y="2133600"/>
                    <a:ext cx="0" cy="1143000"/>
                  </a:xfrm>
                  <a:prstGeom prst="line">
                    <a:avLst/>
                  </a:prstGeom>
                  <a:ln w="28575">
                    <a:solidFill>
                      <a:srgbClr val="7030A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Arrow Connector 14"/>
                  <p:cNvCxnSpPr/>
                  <p:nvPr/>
                </p:nvCxnSpPr>
                <p:spPr>
                  <a:xfrm flipV="1">
                    <a:off x="304800" y="1600200"/>
                    <a:ext cx="838200" cy="457201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Arrow Connector 18"/>
                  <p:cNvCxnSpPr/>
                  <p:nvPr/>
                </p:nvCxnSpPr>
                <p:spPr>
                  <a:xfrm flipV="1">
                    <a:off x="1197598" y="1600200"/>
                    <a:ext cx="1393202" cy="2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" name="Oval 4"/>
                  <p:cNvSpPr/>
                  <p:nvPr/>
                </p:nvSpPr>
                <p:spPr>
                  <a:xfrm>
                    <a:off x="1600200" y="838200"/>
                    <a:ext cx="508010" cy="152400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2" name="Straight Connector 21"/>
                  <p:cNvCxnSpPr/>
                  <p:nvPr/>
                </p:nvCxnSpPr>
                <p:spPr>
                  <a:xfrm>
                    <a:off x="304800" y="2057400"/>
                    <a:ext cx="6220852" cy="46730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Rounded Rectangular Callout 23"/>
                  <p:cNvSpPr/>
                  <p:nvPr/>
                </p:nvSpPr>
                <p:spPr>
                  <a:xfrm>
                    <a:off x="449476" y="3083166"/>
                    <a:ext cx="1687199" cy="947527"/>
                  </a:xfrm>
                  <a:prstGeom prst="wedgeRoundRectCallout">
                    <a:avLst>
                      <a:gd name="adj1" fmla="val 20141"/>
                      <a:gd name="adj2" fmla="val -80021"/>
                      <a:gd name="adj3" fmla="val 16667"/>
                    </a:avLst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Space-charge Dominated 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B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eam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" name="Oval 24"/>
                  <p:cNvSpPr/>
                  <p:nvPr/>
                </p:nvSpPr>
                <p:spPr>
                  <a:xfrm>
                    <a:off x="2768438" y="1994552"/>
                    <a:ext cx="401071" cy="161030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Rounded Rectangular Callout 34"/>
                  <p:cNvSpPr/>
                  <p:nvPr/>
                </p:nvSpPr>
                <p:spPr>
                  <a:xfrm>
                    <a:off x="3699811" y="3081304"/>
                    <a:ext cx="1687199" cy="947527"/>
                  </a:xfrm>
                  <a:prstGeom prst="wedgeRoundRectCallout">
                    <a:avLst>
                      <a:gd name="adj1" fmla="val 20141"/>
                      <a:gd name="adj2" fmla="val -80021"/>
                      <a:gd name="adj3" fmla="val 16667"/>
                    </a:avLst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Emittance Dominated Beamlet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6" name="Rounded Rectangular Callout 35"/>
                  <p:cNvSpPr/>
                  <p:nvPr/>
                </p:nvSpPr>
                <p:spPr>
                  <a:xfrm>
                    <a:off x="2513564" y="3502094"/>
                    <a:ext cx="575611" cy="450988"/>
                  </a:xfrm>
                  <a:prstGeom prst="wedgeRoundRectCallout">
                    <a:avLst>
                      <a:gd name="adj1" fmla="val -84"/>
                      <a:gd name="adj2" fmla="val -75482"/>
                      <a:gd name="adj3" fmla="val 16667"/>
                    </a:avLst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Slit</a:t>
                    </a:r>
                  </a:p>
                </p:txBody>
              </p:sp>
              <p:sp>
                <p:nvSpPr>
                  <p:cNvPr id="40" name="Rounded Rectangular Callout 39"/>
                  <p:cNvSpPr/>
                  <p:nvPr/>
                </p:nvSpPr>
                <p:spPr>
                  <a:xfrm>
                    <a:off x="6749529" y="682526"/>
                    <a:ext cx="1471246" cy="1295618"/>
                  </a:xfrm>
                  <a:prstGeom prst="wedgeRoundRectCallout">
                    <a:avLst>
                      <a:gd name="adj1" fmla="val -61639"/>
                      <a:gd name="adj2" fmla="val 37808"/>
                      <a:gd name="adj3" fmla="val 16667"/>
                    </a:avLst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Faraday Cup to measure Beamlet Current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" name="Oval 25"/>
                  <p:cNvSpPr/>
                  <p:nvPr/>
                </p:nvSpPr>
                <p:spPr>
                  <a:xfrm>
                    <a:off x="5225529" y="1668493"/>
                    <a:ext cx="564576" cy="406574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2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2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3" name="Rounded Rectangular Callout 42"/>
                <p:cNvSpPr/>
                <p:nvPr/>
              </p:nvSpPr>
              <p:spPr>
                <a:xfrm>
                  <a:off x="215348" y="1189728"/>
                  <a:ext cx="3100240" cy="635796"/>
                </a:xfrm>
                <a:prstGeom prst="wedgeRoundRectCallout">
                  <a:avLst>
                    <a:gd name="adj1" fmla="val -46956"/>
                    <a:gd name="adj2" fmla="val -23510"/>
                    <a:gd name="adj3" fmla="val 16667"/>
                  </a:avLst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Two Air Core Coils with </a:t>
                  </a:r>
                  <a:r>
                    <a:rPr lang="en-US" dirty="0">
                      <a:solidFill>
                        <a:schemeClr val="tx1"/>
                      </a:solidFill>
                    </a:rPr>
                    <a:t>equal and opposite </a:t>
                  </a:r>
                  <a:r>
                    <a:rPr lang="en-US" dirty="0" smtClean="0">
                      <a:solidFill>
                        <a:schemeClr val="tx1"/>
                      </a:solidFill>
                    </a:rPr>
                    <a:t>excitation 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4" name="Straight Arrow Connector 43"/>
                <p:cNvCxnSpPr>
                  <a:stCxn id="43" idx="2"/>
                </p:cNvCxnSpPr>
                <p:nvPr/>
              </p:nvCxnSpPr>
              <p:spPr>
                <a:xfrm flipH="1">
                  <a:off x="1369413" y="1825524"/>
                  <a:ext cx="396055" cy="841474"/>
                </a:xfrm>
                <a:prstGeom prst="straightConnector1">
                  <a:avLst/>
                </a:prstGeom>
                <a:ln>
                  <a:solidFill>
                    <a:schemeClr val="accent3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Arrow Connector 45"/>
                <p:cNvCxnSpPr>
                  <a:stCxn id="43" idx="2"/>
                </p:cNvCxnSpPr>
                <p:nvPr/>
              </p:nvCxnSpPr>
              <p:spPr>
                <a:xfrm flipH="1">
                  <a:off x="531213" y="1825524"/>
                  <a:ext cx="1234255" cy="1285916"/>
                </a:xfrm>
                <a:prstGeom prst="straightConnector1">
                  <a:avLst/>
                </a:prstGeom>
                <a:ln>
                  <a:solidFill>
                    <a:schemeClr val="accent3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>
              <a:xfrm>
                <a:off x="6414874" y="2255129"/>
                <a:ext cx="0" cy="914400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6414874" y="3321929"/>
                <a:ext cx="0" cy="1143000"/>
              </a:xfrm>
              <a:prstGeom prst="lin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ounded Rectangular Callout 38"/>
              <p:cNvSpPr/>
              <p:nvPr/>
            </p:nvSpPr>
            <p:spPr>
              <a:xfrm>
                <a:off x="6127068" y="4690423"/>
                <a:ext cx="575611" cy="450988"/>
              </a:xfrm>
              <a:prstGeom prst="wedgeRoundRectCallout">
                <a:avLst>
                  <a:gd name="adj1" fmla="val -84"/>
                  <a:gd name="adj2" fmla="val -75482"/>
                  <a:gd name="adj3" fmla="val 1666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Slit</a:t>
                </a:r>
              </a:p>
            </p:txBody>
          </p:sp>
          <p:sp>
            <p:nvSpPr>
              <p:cNvPr id="6" name="Half Frame 5"/>
              <p:cNvSpPr/>
              <p:nvPr/>
            </p:nvSpPr>
            <p:spPr>
              <a:xfrm rot="7923483">
                <a:off x="6557809" y="3072977"/>
                <a:ext cx="451922" cy="407998"/>
              </a:xfrm>
              <a:prstGeom prst="halfFrame">
                <a:avLst>
                  <a:gd name="adj1" fmla="val 11255"/>
                  <a:gd name="adj2" fmla="val 10167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7" name="Oval 26"/>
            <p:cNvSpPr/>
            <p:nvPr/>
          </p:nvSpPr>
          <p:spPr>
            <a:xfrm>
              <a:off x="6685667" y="3175910"/>
              <a:ext cx="190859" cy="146019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3824289" y="3022688"/>
              <a:ext cx="1116981" cy="2032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ounded Rectangular Callout 29"/>
            <p:cNvSpPr/>
            <p:nvPr/>
          </p:nvSpPr>
          <p:spPr>
            <a:xfrm>
              <a:off x="3851989" y="1194346"/>
              <a:ext cx="3100240" cy="635796"/>
            </a:xfrm>
            <a:prstGeom prst="wedgeRoundRectCallout">
              <a:avLst>
                <a:gd name="adj1" fmla="val -46956"/>
                <a:gd name="adj2" fmla="val -23510"/>
                <a:gd name="adj3" fmla="val 16667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Two Air Core Coils with </a:t>
              </a:r>
              <a:r>
                <a:rPr lang="en-US" dirty="0">
                  <a:solidFill>
                    <a:schemeClr val="tx1"/>
                  </a:solidFill>
                </a:rPr>
                <a:t>equal and opposite </a:t>
              </a:r>
              <a:r>
                <a:rPr lang="en-US" dirty="0" smtClean="0">
                  <a:solidFill>
                    <a:schemeClr val="tx1"/>
                  </a:solidFill>
                </a:rPr>
                <a:t>excitation 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Arrow Connector 30"/>
            <p:cNvCxnSpPr>
              <a:stCxn id="30" idx="2"/>
            </p:cNvCxnSpPr>
            <p:nvPr/>
          </p:nvCxnSpPr>
          <p:spPr>
            <a:xfrm flipH="1">
              <a:off x="4986994" y="1830142"/>
              <a:ext cx="415115" cy="1095166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30" idx="2"/>
            </p:cNvCxnSpPr>
            <p:nvPr/>
          </p:nvCxnSpPr>
          <p:spPr>
            <a:xfrm flipH="1">
              <a:off x="3959646" y="1830142"/>
              <a:ext cx="1442463" cy="1289207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89423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D143-6BC4-45CF-B6A6-EE467D76B815}" type="slidenum">
              <a:rPr lang="en-US" smtClean="0"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-12865" y="304800"/>
                <a:ext cx="9144000" cy="5324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5"/>
                <a:r>
                  <a:rPr lang="en-US" sz="2800" u="sng" dirty="0"/>
                  <a:t>Measurement Details</a:t>
                </a:r>
                <a:r>
                  <a:rPr lang="en-US" sz="2800" u="sng" dirty="0" smtClean="0"/>
                  <a:t>: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Measure </a:t>
                </a:r>
                <a:r>
                  <a:rPr lang="en-US" sz="2400" dirty="0"/>
                  <a:t>laser RMS (± error</a:t>
                </a:r>
                <a:r>
                  <a:rPr lang="en-US" sz="2400" dirty="0" smtClean="0"/>
                  <a:t>)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Find camera pixel calibration (mm per pixel ± error</a:t>
                </a:r>
                <a:r>
                  <a:rPr lang="en-US" sz="2400" dirty="0" smtClean="0"/>
                  <a:t>)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Record Gun </a:t>
                </a:r>
                <a:r>
                  <a:rPr lang="en-US" sz="2400" dirty="0" smtClean="0"/>
                  <a:t>HV</a:t>
                </a: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Power </a:t>
                </a:r>
                <a:r>
                  <a:rPr lang="en-US" sz="2400" dirty="0"/>
                  <a:t>limit of 10 W (30 µA, 350 kV) on first slit (not water-cooled) – otherwise may deform </a:t>
                </a:r>
                <a:r>
                  <a:rPr lang="en-US" sz="2400" dirty="0" smtClean="0"/>
                  <a:t>gap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Two vertical magnetic beam scanners: one before first slit and one between two slits – each has two pairs of identical air core coils with equal and opposite excitation in each coil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Measurement steps: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</m:t>
                    </m:r>
                  </m:oMath>
                </a14:m>
                <a:r>
                  <a:rPr lang="en-US" sz="2400" dirty="0"/>
                  <a:t> at 200 Hz (1 minute each measurement</a:t>
                </a:r>
                <a:r>
                  <a:rPr lang="en-US" sz="2400" dirty="0" smtClean="0"/>
                  <a:t>) </a:t>
                </a:r>
                <a:r>
                  <a:rPr lang="en-US" sz="2400" dirty="0"/>
                  <a:t>– Radiabeam coils with steel core </a:t>
                </a:r>
                <a:r>
                  <a:rPr lang="en-US" sz="2400" dirty="0" smtClean="0"/>
                  <a:t>are too slow (?)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Need four air core coils and Faraday cup with fast controls and readout</a:t>
                </a:r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865" y="304800"/>
                <a:ext cx="9144000" cy="5324535"/>
              </a:xfrm>
              <a:prstGeom prst="rect">
                <a:avLst/>
              </a:prstGeom>
              <a:blipFill>
                <a:blip r:embed="rId2"/>
                <a:stretch>
                  <a:fillRect l="-933" t="-1031" b="-1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ular Callout 3"/>
          <p:cNvSpPr/>
          <p:nvPr/>
        </p:nvSpPr>
        <p:spPr>
          <a:xfrm>
            <a:off x="381000" y="5773948"/>
            <a:ext cx="7696200" cy="947527"/>
          </a:xfrm>
          <a:prstGeom prst="wedgeRoundRectCallout">
            <a:avLst>
              <a:gd name="adj1" fmla="val 19650"/>
              <a:gd name="adj2" fmla="val -43675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Need to develop hardware, firmware and scripts for calibrations and to calculate emittance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267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2188</TotalTime>
  <Words>637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Office Theme</vt:lpstr>
      <vt:lpstr>Equation</vt:lpstr>
      <vt:lpstr>GTS Emittance Measurement</vt:lpstr>
      <vt:lpstr>Emittance Measurement Techniques</vt:lpstr>
      <vt:lpstr>Solenoid and Viewscreen</vt:lpstr>
      <vt:lpstr>PowerPoint Presentation</vt:lpstr>
      <vt:lpstr>Single Slit and Viewscreen</vt:lpstr>
      <vt:lpstr>PowerPoint Presentation</vt:lpstr>
      <vt:lpstr>PowerPoint Presentation</vt:lpstr>
      <vt:lpstr>Double-slit and Faraday Cup</vt:lpstr>
      <vt:lpstr>PowerPoint Presentation</vt:lpstr>
      <vt:lpstr>Slits Survey and Alignment</vt:lpstr>
      <vt:lpstr>Summary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Dipole Field</dc:title>
  <dc:creator>suleiman</dc:creator>
  <cp:lastModifiedBy>Riad Suleiman</cp:lastModifiedBy>
  <cp:revision>446</cp:revision>
  <dcterms:created xsi:type="dcterms:W3CDTF">2016-05-10T13:00:12Z</dcterms:created>
  <dcterms:modified xsi:type="dcterms:W3CDTF">2016-12-29T19:16:27Z</dcterms:modified>
</cp:coreProperties>
</file>