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57" r:id="rId4"/>
    <p:sldId id="262" r:id="rId5"/>
    <p:sldId id="263" r:id="rId6"/>
    <p:sldId id="258" r:id="rId7"/>
    <p:sldId id="259" r:id="rId8"/>
    <p:sldId id="265" r:id="rId9"/>
    <p:sldId id="260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6" autoAdjust="0"/>
    <p:restoredTop sz="94444" autoAdjust="0"/>
  </p:normalViewPr>
  <p:slideViewPr>
    <p:cSldViewPr snapToGrid="0" snapToObjects="1">
      <p:cViewPr varScale="1">
        <p:scale>
          <a:sx n="141" d="100"/>
          <a:sy n="141" d="100"/>
        </p:scale>
        <p:origin x="-18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2505-9000-FB41-AF36-2579940F92A8}" type="datetimeFigureOut">
              <a:rPr lang="en-US" smtClean="0"/>
              <a:t>7/28/14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46B2-332F-C24D-A69D-3BEE8E6DF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935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2505-9000-FB41-AF36-2579940F92A8}" type="datetimeFigureOut">
              <a:rPr lang="en-US" smtClean="0"/>
              <a:t>7/28/14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46B2-332F-C24D-A69D-3BEE8E6DF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20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2505-9000-FB41-AF36-2579940F92A8}" type="datetimeFigureOut">
              <a:rPr lang="en-US" smtClean="0"/>
              <a:t>7/28/14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46B2-332F-C24D-A69D-3BEE8E6DF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50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2505-9000-FB41-AF36-2579940F92A8}" type="datetimeFigureOut">
              <a:rPr lang="en-US" smtClean="0"/>
              <a:t>7/28/14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46B2-332F-C24D-A69D-3BEE8E6DF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157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2505-9000-FB41-AF36-2579940F92A8}" type="datetimeFigureOut">
              <a:rPr lang="en-US" smtClean="0"/>
              <a:t>7/28/14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46B2-332F-C24D-A69D-3BEE8E6DF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416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2505-9000-FB41-AF36-2579940F92A8}" type="datetimeFigureOut">
              <a:rPr lang="en-US" smtClean="0"/>
              <a:t>7/28/14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46B2-332F-C24D-A69D-3BEE8E6DF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065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2505-9000-FB41-AF36-2579940F92A8}" type="datetimeFigureOut">
              <a:rPr lang="en-US" smtClean="0"/>
              <a:t>7/28/14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46B2-332F-C24D-A69D-3BEE8E6DF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195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2505-9000-FB41-AF36-2579940F92A8}" type="datetimeFigureOut">
              <a:rPr lang="en-US" smtClean="0"/>
              <a:t>7/28/14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46B2-332F-C24D-A69D-3BEE8E6DF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05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2505-9000-FB41-AF36-2579940F92A8}" type="datetimeFigureOut">
              <a:rPr lang="en-US" smtClean="0"/>
              <a:t>7/28/14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46B2-332F-C24D-A69D-3BEE8E6DF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645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2505-9000-FB41-AF36-2579940F92A8}" type="datetimeFigureOut">
              <a:rPr lang="en-US" smtClean="0"/>
              <a:t>7/28/14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46B2-332F-C24D-A69D-3BEE8E6DF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07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2505-9000-FB41-AF36-2579940F92A8}" type="datetimeFigureOut">
              <a:rPr lang="en-US" smtClean="0"/>
              <a:t>7/28/14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46B2-332F-C24D-A69D-3BEE8E6DF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02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72505-9000-FB41-AF36-2579940F92A8}" type="datetimeFigureOut">
              <a:rPr lang="en-US" smtClean="0"/>
              <a:t>7/28/14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446B2-332F-C24D-A69D-3BEE8E6DF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156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475" y="546765"/>
            <a:ext cx="9110186" cy="5909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S2E Design Plan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Start with Matt’s </a:t>
            </a:r>
            <a:r>
              <a:rPr lang="en-US" dirty="0" smtClean="0"/>
              <a:t>layout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Consider Cave1 </a:t>
            </a:r>
            <a:r>
              <a:rPr lang="en-US" dirty="0" smtClean="0"/>
              <a:t>+ Cave2 constraints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Use Elegant for initial spatial layout (X,Y,Z) and transverse optics (beam sizes in X, Y)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Address longitudinal dynamics with GPT and Elegant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Iterate</a:t>
            </a:r>
          </a:p>
          <a:p>
            <a:endParaRPr lang="en-US" dirty="0"/>
          </a:p>
          <a:p>
            <a:r>
              <a:rPr lang="en-US" dirty="0" smtClean="0"/>
              <a:t>Cave 1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POISSON to model gun and generate 350kV (</a:t>
            </a:r>
            <a:r>
              <a:rPr lang="en-US" dirty="0" err="1" smtClean="0"/>
              <a:t>Er,Ez</a:t>
            </a:r>
            <a:r>
              <a:rPr lang="en-US" dirty="0" smtClean="0"/>
              <a:t>)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GPT to transform initial conditions to Elegant input at S=20cm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S</a:t>
            </a:r>
            <a:r>
              <a:rPr lang="en-US" dirty="0" smtClean="0"/>
              <a:t>olenoids set waists at apertures (15 bend, Wien, Apertures, </a:t>
            </a:r>
            <a:r>
              <a:rPr lang="en-US" dirty="0" err="1" smtClean="0"/>
              <a:t>Cryounit</a:t>
            </a:r>
            <a:r>
              <a:rPr lang="en-US" dirty="0" smtClean="0"/>
              <a:t>)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Chopper optics/layout constrained to 10mrad deflection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Wien filter, chopper cavities, </a:t>
            </a:r>
            <a:r>
              <a:rPr lang="en-US" dirty="0" err="1" smtClean="0"/>
              <a:t>buncher</a:t>
            </a:r>
            <a:r>
              <a:rPr lang="en-US" dirty="0" smtClean="0"/>
              <a:t> and </a:t>
            </a:r>
            <a:r>
              <a:rPr lang="en-US" dirty="0" err="1" smtClean="0"/>
              <a:t>cryounit</a:t>
            </a:r>
            <a:r>
              <a:rPr lang="en-US" dirty="0" smtClean="0"/>
              <a:t> will get special component attention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Beam exiting </a:t>
            </a:r>
            <a:r>
              <a:rPr lang="en-US" dirty="0" err="1" smtClean="0"/>
              <a:t>cryounit</a:t>
            </a:r>
            <a:r>
              <a:rPr lang="en-US" dirty="0" smtClean="0"/>
              <a:t> TBD :  GPT, Elegant, Measurement, FEL model ?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Quads set launch from Cave1 to Cave2</a:t>
            </a:r>
          </a:p>
          <a:p>
            <a:endParaRPr lang="en-US" dirty="0"/>
          </a:p>
          <a:p>
            <a:r>
              <a:rPr lang="en-US" dirty="0" smtClean="0"/>
              <a:t>Cave 2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Vertical chicane from </a:t>
            </a:r>
            <a:r>
              <a:rPr lang="en-US" dirty="0" err="1" smtClean="0"/>
              <a:t>cryounit</a:t>
            </a:r>
            <a:r>
              <a:rPr lang="en-US" dirty="0" smtClean="0"/>
              <a:t> CL 42” to </a:t>
            </a:r>
            <a:r>
              <a:rPr lang="en-US" dirty="0" err="1" smtClean="0"/>
              <a:t>HDIce</a:t>
            </a:r>
            <a:r>
              <a:rPr lang="en-US" dirty="0" smtClean="0"/>
              <a:t> CL 85-3/8”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Quads compensate chicane dipoles and set size at </a:t>
            </a:r>
            <a:r>
              <a:rPr lang="en-US" dirty="0" err="1" smtClean="0"/>
              <a:t>HDIce</a:t>
            </a:r>
            <a:endParaRPr lang="en-US" dirty="0" smtClean="0"/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Raster specs set distance range to target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Limited space means good idea to thin about diagnostic + target + dump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88737" y="16957"/>
            <a:ext cx="65171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UITC Optics Model Status as of July 28, 2014 (Grames/Wang)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88352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146" y="771563"/>
            <a:ext cx="8789586" cy="4801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Cave 1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Add g</a:t>
            </a:r>
            <a:r>
              <a:rPr lang="en-US" dirty="0" smtClean="0"/>
              <a:t>un </a:t>
            </a:r>
            <a:r>
              <a:rPr lang="en-US" dirty="0" err="1" smtClean="0"/>
              <a:t>Twiss</a:t>
            </a:r>
            <a:r>
              <a:rPr lang="en-US" dirty="0" smtClean="0"/>
              <a:t> output </a:t>
            </a:r>
            <a:r>
              <a:rPr lang="en-US" dirty="0" smtClean="0"/>
              <a:t>from GPT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Add generic hardware layout for better idea of layout and optical strengths needed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C</a:t>
            </a:r>
            <a:r>
              <a:rPr lang="en-US" dirty="0" smtClean="0"/>
              <a:t>alculate options for existing Wien and upgrade Wien operating w/ 350keV beam</a:t>
            </a:r>
            <a:endParaRPr lang="en-US" dirty="0" smtClean="0"/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Benchmark model of chopping optics with calculation</a:t>
            </a:r>
            <a:endParaRPr lang="en-US" dirty="0" smtClean="0"/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Define input </a:t>
            </a:r>
            <a:r>
              <a:rPr lang="en-US" dirty="0" smtClean="0"/>
              <a:t>conditions to </a:t>
            </a:r>
            <a:r>
              <a:rPr lang="en-US" dirty="0" err="1" smtClean="0"/>
              <a:t>cryounit</a:t>
            </a:r>
            <a:r>
              <a:rPr lang="en-US" dirty="0" smtClean="0"/>
              <a:t>, i.e. final solution from Gun to </a:t>
            </a:r>
            <a:r>
              <a:rPr lang="en-US" dirty="0" err="1" smtClean="0"/>
              <a:t>Cryounit</a:t>
            </a:r>
            <a:endParaRPr lang="en-US" dirty="0" smtClean="0"/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Update baseline optics in Elegant, make sure this makes sense</a:t>
            </a:r>
            <a:endParaRPr lang="en-US" dirty="0" smtClean="0"/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Fold into GPT for longitudinal </a:t>
            </a:r>
            <a:r>
              <a:rPr lang="en-US" dirty="0" smtClean="0"/>
              <a:t>study =&gt; entering at 350keV vs. 550keV @ CEBAF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Cave 2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Choose (extrapolate from measurement) reasonable </a:t>
            </a:r>
            <a:r>
              <a:rPr lang="en-US" dirty="0" err="1" smtClean="0"/>
              <a:t>cryounit</a:t>
            </a:r>
            <a:r>
              <a:rPr lang="en-US" dirty="0" smtClean="0"/>
              <a:t> </a:t>
            </a:r>
            <a:r>
              <a:rPr lang="en-US" dirty="0" smtClean="0"/>
              <a:t>output </a:t>
            </a:r>
            <a:r>
              <a:rPr lang="en-US" dirty="0" err="1" smtClean="0"/>
              <a:t>Twiss</a:t>
            </a:r>
            <a:endParaRPr lang="en-US" dirty="0" smtClean="0"/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Optimize </a:t>
            </a:r>
            <a:r>
              <a:rPr lang="en-US" dirty="0" smtClean="0"/>
              <a:t>optics to reach 50-100 um spot size (do we speak 1-sigma, 4-sigma, 90% ?)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Fold </a:t>
            </a:r>
            <a:r>
              <a:rPr lang="en-US" dirty="0" smtClean="0"/>
              <a:t>raster </a:t>
            </a:r>
            <a:r>
              <a:rPr lang="en-US" dirty="0" smtClean="0"/>
              <a:t>spec </a:t>
            </a:r>
            <a:r>
              <a:rPr lang="en-US" dirty="0" smtClean="0"/>
              <a:t>into </a:t>
            </a:r>
            <a:r>
              <a:rPr lang="en-US" dirty="0" smtClean="0"/>
              <a:t>layout</a:t>
            </a:r>
            <a:endParaRPr lang="en-US" dirty="0" smtClean="0"/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Geant4 </a:t>
            </a:r>
            <a:r>
              <a:rPr lang="en-US" dirty="0" smtClean="0"/>
              <a:t>model to assess beam from </a:t>
            </a:r>
            <a:r>
              <a:rPr lang="en-US" dirty="0" err="1" smtClean="0"/>
              <a:t>HDIce</a:t>
            </a:r>
            <a:r>
              <a:rPr lang="en-US" dirty="0" smtClean="0"/>
              <a:t> to dump?</a:t>
            </a:r>
            <a:endParaRPr lang="en-US" dirty="0" smtClean="0"/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Define BPM resolution to determine how far from target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Define minimum “keep out” after </a:t>
            </a:r>
            <a:r>
              <a:rPr lang="en-US" dirty="0" err="1" smtClean="0"/>
              <a:t>HDIce</a:t>
            </a:r>
            <a:r>
              <a:rPr lang="en-US" dirty="0" smtClean="0"/>
              <a:t> for possible asymmetry detectors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Fold into Elegant for transverse study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608342" y="0"/>
            <a:ext cx="2492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Proposed next steps…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23556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3087" y="1260771"/>
            <a:ext cx="8918474" cy="4538735"/>
            <a:chOff x="225526" y="133498"/>
            <a:chExt cx="8918474" cy="4538735"/>
          </a:xfrm>
        </p:grpSpPr>
        <p:pic>
          <p:nvPicPr>
            <p:cNvPr id="2" name="Picture 1" descr="Gun_to_quarter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526" y="1452783"/>
              <a:ext cx="3620210" cy="3219450"/>
            </a:xfrm>
            <a:prstGeom prst="rect">
              <a:avLst/>
            </a:prstGeom>
          </p:spPr>
        </p:pic>
        <p:pic>
          <p:nvPicPr>
            <p:cNvPr id="4" name="Picture 3" descr="Quarter_to_wall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75367" y="204001"/>
              <a:ext cx="3023796" cy="3171825"/>
            </a:xfrm>
            <a:prstGeom prst="rect">
              <a:avLst/>
            </a:prstGeom>
          </p:spPr>
        </p:pic>
        <p:pic>
          <p:nvPicPr>
            <p:cNvPr id="5" name="Picture 4" descr="Wall_to_HDIce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92165" y="133498"/>
              <a:ext cx="3451835" cy="2596645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1080128" y="5491729"/>
            <a:ext cx="14673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(Horizontal Bend)</a:t>
            </a:r>
            <a:endParaRPr lang="en-US" sz="14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937694" y="3857416"/>
            <a:ext cx="308608" cy="1634313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217737" y="5496672"/>
            <a:ext cx="13369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(Vertical Bends)</a:t>
            </a:r>
            <a:endParaRPr lang="en-US" sz="14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5922902" y="3679758"/>
            <a:ext cx="461009" cy="1816915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383911" y="2372126"/>
            <a:ext cx="1" cy="3119603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810124" y="16957"/>
            <a:ext cx="16144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Matt’s Layout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05689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14561" y="0"/>
            <a:ext cx="489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As-found reference for Cave1 +Wall + Cave2</a:t>
            </a:r>
            <a:endParaRPr lang="en-US" sz="2000" dirty="0"/>
          </a:p>
        </p:txBody>
      </p:sp>
      <p:pic>
        <p:nvPicPr>
          <p:cNvPr id="2" name="Picture 1" descr="Screen Shot 2014-07-28 at 9.02.5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0882"/>
            <a:ext cx="9144000" cy="485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474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4-07-28 at 8.29.5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7329"/>
            <a:ext cx="5289612" cy="427326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81999" y="0"/>
            <a:ext cx="48877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Cave1 - 1497 MHz Chopper Cavity Conditions</a:t>
            </a:r>
            <a:endParaRPr lang="en-US" sz="2000" dirty="0"/>
          </a:p>
        </p:txBody>
      </p:sp>
      <p:pic>
        <p:nvPicPr>
          <p:cNvPr id="4" name="Picture 3" descr="1497MHz_chopper_deflection_vs_beam_voltage.jpg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30" r="2070" b="2439"/>
          <a:stretch/>
        </p:blipFill>
        <p:spPr>
          <a:xfrm>
            <a:off x="4131566" y="3276171"/>
            <a:ext cx="4960508" cy="3561056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7727072" y="3406743"/>
            <a:ext cx="0" cy="294381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925862" y="4866780"/>
            <a:ext cx="2799312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925862" y="4510676"/>
            <a:ext cx="2799312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843186" y="4255212"/>
            <a:ext cx="6173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FF00"/>
                </a:solidFill>
              </a:rPr>
              <a:t>300W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41276" y="4609402"/>
            <a:ext cx="6173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FF00"/>
                </a:solidFill>
              </a:rPr>
              <a:t>2</a:t>
            </a:r>
            <a:r>
              <a:rPr lang="en-US" sz="1400" dirty="0" smtClean="0">
                <a:solidFill>
                  <a:srgbClr val="FFFF00"/>
                </a:solidFill>
              </a:rPr>
              <a:t>00W</a:t>
            </a:r>
            <a:endParaRPr lang="en-US" sz="1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074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181689"/>
              </p:ext>
            </p:extLst>
          </p:nvPr>
        </p:nvGraphicFramePr>
        <p:xfrm>
          <a:off x="775596" y="2498062"/>
          <a:ext cx="6591300" cy="4107180"/>
        </p:xfrm>
        <a:graphic>
          <a:graphicData uri="http://schemas.openxmlformats.org/drawingml/2006/table">
            <a:tbl>
              <a:tblPr/>
              <a:tblGrid>
                <a:gridCol w="1765300"/>
                <a:gridCol w="1524000"/>
                <a:gridCol w="1295400"/>
                <a:gridCol w="1181100"/>
                <a:gridCol w="8255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 [in]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 [cm]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Cryounit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Height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42.0000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106.6800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HDIce Target Height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85.3750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216.8525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Difference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43.3750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110.1725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Beam Momentum [MeV/c]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10.0000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Vertical Bend Angle [deg]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[Rad]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delta-Z [cm]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BL[G-cm]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delta-S [cm]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30.0000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0.5236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190.8246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17266.3219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220.3452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35.0000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0.6109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157.3428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20060.6689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192.0800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40.0000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0.6981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131.2986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22816.8293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171.3981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45.0000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0.7854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110.1726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25529.5567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155.8075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50.0000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0.8727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92.4458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28193.6872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143.8201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55.0000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0.9599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77.1437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30804.1495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134.4959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60.0000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1.0472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63.6083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33355.9744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127.2163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Magnet Types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Function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Current Max [A]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Hyst Max [G-cm]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MBV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Existing 5MeV dipole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3.5000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14833.0000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MDL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New 5 MeV dipole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10.0000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MBF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 MeV spectrometer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60.0000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229144.0000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MBL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 MeV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chicance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14.0000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50850.0000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29995" y="25521"/>
            <a:ext cx="38010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Cave2 - Vertical Chicane Geometry</a:t>
            </a:r>
            <a:endParaRPr lang="en-US" sz="2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246510" y="1518434"/>
            <a:ext cx="1679166" cy="0"/>
          </a:xfrm>
          <a:prstGeom prst="line">
            <a:avLst/>
          </a:prstGeom>
          <a:ln w="63500"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008763" y="841833"/>
            <a:ext cx="940849" cy="639078"/>
          </a:xfrm>
          <a:prstGeom prst="line">
            <a:avLst/>
          </a:prstGeom>
          <a:ln w="63500"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044572" y="841833"/>
            <a:ext cx="1661736" cy="0"/>
          </a:xfrm>
          <a:prstGeom prst="line">
            <a:avLst/>
          </a:prstGeom>
          <a:ln w="63500"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ight Brace 12"/>
          <p:cNvSpPr/>
          <p:nvPr/>
        </p:nvSpPr>
        <p:spPr>
          <a:xfrm rot="14129085">
            <a:off x="4140623" y="342113"/>
            <a:ext cx="244881" cy="1202668"/>
          </a:xfrm>
          <a:prstGeom prst="rightBrace">
            <a:avLst>
              <a:gd name="adj1" fmla="val 8333"/>
              <a:gd name="adj2" fmla="val 50639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4" name="TextBox 13"/>
          <p:cNvSpPr txBox="1"/>
          <p:nvPr/>
        </p:nvSpPr>
        <p:spPr>
          <a:xfrm rot="19648469">
            <a:off x="3715506" y="567094"/>
            <a:ext cx="6204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d</a:t>
            </a:r>
            <a:r>
              <a:rPr lang="en-US" sz="1200" dirty="0" smtClean="0"/>
              <a:t>elta-S</a:t>
            </a:r>
            <a:endParaRPr lang="en-US" sz="1200" dirty="0"/>
          </a:p>
        </p:txBody>
      </p:sp>
      <p:sp>
        <p:nvSpPr>
          <p:cNvPr id="16" name="Right Brace 15"/>
          <p:cNvSpPr/>
          <p:nvPr/>
        </p:nvSpPr>
        <p:spPr>
          <a:xfrm rot="5400000">
            <a:off x="4370138" y="1197323"/>
            <a:ext cx="229969" cy="1118896"/>
          </a:xfrm>
          <a:prstGeom prst="rightBrace">
            <a:avLst>
              <a:gd name="adj1" fmla="val 8333"/>
              <a:gd name="adj2" fmla="val 50639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7" name="TextBox 16"/>
          <p:cNvSpPr txBox="1"/>
          <p:nvPr/>
        </p:nvSpPr>
        <p:spPr>
          <a:xfrm rot="21533627">
            <a:off x="4181448" y="1877968"/>
            <a:ext cx="6218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d</a:t>
            </a:r>
            <a:r>
              <a:rPr lang="en-US" sz="1200" dirty="0" smtClean="0"/>
              <a:t>elta-Z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 rot="21533627">
            <a:off x="1653903" y="1358573"/>
            <a:ext cx="4023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42”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 rot="21533627">
            <a:off x="6692305" y="684583"/>
            <a:ext cx="6719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85-3/8”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6362076" y="1785199"/>
            <a:ext cx="2611299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Maybe serves as the momentum spectrometer.</a:t>
            </a:r>
          </a:p>
          <a:p>
            <a:endParaRPr lang="en-US" sz="1400" dirty="0"/>
          </a:p>
          <a:p>
            <a:r>
              <a:rPr lang="en-US" sz="1400" dirty="0" smtClean="0"/>
              <a:t>Thus, chose longer arm (smaller angle).  1mm/2203mm is 4.5E-4 (</a:t>
            </a:r>
            <a:r>
              <a:rPr lang="en-US" sz="1400" dirty="0" err="1" smtClean="0"/>
              <a:t>dp</a:t>
            </a:r>
            <a:r>
              <a:rPr lang="en-US" sz="1400" dirty="0" smtClean="0"/>
              <a:t>/p&lt;0.05%)</a:t>
            </a:r>
            <a:endParaRPr lang="en-US" sz="1400" dirty="0"/>
          </a:p>
        </p:txBody>
      </p:sp>
      <p:cxnSp>
        <p:nvCxnSpPr>
          <p:cNvPr id="21" name="Straight Arrow Connector 20"/>
          <p:cNvCxnSpPr>
            <a:stCxn id="20" idx="1"/>
          </p:cNvCxnSpPr>
          <p:nvPr/>
        </p:nvCxnSpPr>
        <p:spPr>
          <a:xfrm flipH="1" flipV="1">
            <a:off x="4629122" y="1258244"/>
            <a:ext cx="1732954" cy="1219453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3248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4-07-27 at 4.01.27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03" r="4511"/>
          <a:stretch/>
        </p:blipFill>
        <p:spPr>
          <a:xfrm>
            <a:off x="239382" y="1497372"/>
            <a:ext cx="8731521" cy="4515124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783601" y="1386447"/>
            <a:ext cx="0" cy="42176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423313" y="1386447"/>
            <a:ext cx="0" cy="42302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064173" y="1386447"/>
            <a:ext cx="0" cy="42185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28225" y="1386447"/>
            <a:ext cx="0" cy="42194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752565" y="1386447"/>
            <a:ext cx="0" cy="42311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043873" y="1386447"/>
            <a:ext cx="0" cy="42176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195351" y="1386447"/>
            <a:ext cx="0" cy="42311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16200000">
            <a:off x="1248287" y="1109643"/>
            <a:ext cx="3500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DS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 rot="16200000">
            <a:off x="1439325" y="982200"/>
            <a:ext cx="668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Wien=0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1690450" y="933768"/>
            <a:ext cx="706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Buncher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2108853" y="1115577"/>
            <a:ext cx="3517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A1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2553410" y="1139833"/>
            <a:ext cx="3517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A2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2773913" y="1048174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SRF1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2959489" y="1039081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SRF2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4757859" y="1045671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BL1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5222152" y="1042624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BL2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 rot="16200000">
            <a:off x="6620805" y="1025830"/>
            <a:ext cx="5365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IBC_S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 rot="16200000">
            <a:off x="7166238" y="1026423"/>
            <a:ext cx="540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IBC_E</a:t>
            </a:r>
            <a:endParaRPr lang="en-US" sz="12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4944092" y="1386447"/>
            <a:ext cx="0" cy="41900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445133" y="1386447"/>
            <a:ext cx="0" cy="4193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913299" y="1386447"/>
            <a:ext cx="0" cy="42194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414340" y="1386447"/>
            <a:ext cx="0" cy="41900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ight Brace 30"/>
          <p:cNvSpPr/>
          <p:nvPr/>
        </p:nvSpPr>
        <p:spPr>
          <a:xfrm rot="16200000">
            <a:off x="2746689" y="-1100967"/>
            <a:ext cx="277267" cy="3644273"/>
          </a:xfrm>
          <a:prstGeom prst="rightBrace">
            <a:avLst>
              <a:gd name="adj1" fmla="val 8333"/>
              <a:gd name="adj2" fmla="val 50639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3" name="Right Brace 42"/>
          <p:cNvSpPr/>
          <p:nvPr/>
        </p:nvSpPr>
        <p:spPr>
          <a:xfrm rot="16200000">
            <a:off x="6086276" y="-629152"/>
            <a:ext cx="277269" cy="2700642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4" name="TextBox 43"/>
          <p:cNvSpPr txBox="1"/>
          <p:nvPr/>
        </p:nvSpPr>
        <p:spPr>
          <a:xfrm>
            <a:off x="2574240" y="337868"/>
            <a:ext cx="5962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CAVE1</a:t>
            </a:r>
            <a:endParaRPr lang="en-US" sz="1200" dirty="0"/>
          </a:p>
        </p:txBody>
      </p:sp>
      <p:sp>
        <p:nvSpPr>
          <p:cNvPr id="45" name="TextBox 44"/>
          <p:cNvSpPr txBox="1"/>
          <p:nvPr/>
        </p:nvSpPr>
        <p:spPr>
          <a:xfrm>
            <a:off x="5907669" y="352206"/>
            <a:ext cx="5962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CAVE2</a:t>
            </a:r>
            <a:endParaRPr lang="en-US" sz="1200" dirty="0"/>
          </a:p>
        </p:txBody>
      </p:sp>
      <p:sp>
        <p:nvSpPr>
          <p:cNvPr id="46" name="Right Brace 45"/>
          <p:cNvSpPr/>
          <p:nvPr/>
        </p:nvSpPr>
        <p:spPr>
          <a:xfrm rot="5400000">
            <a:off x="4476027" y="4953044"/>
            <a:ext cx="284115" cy="2579168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7" name="TextBox 46"/>
          <p:cNvSpPr txBox="1"/>
          <p:nvPr/>
        </p:nvSpPr>
        <p:spPr>
          <a:xfrm>
            <a:off x="3418398" y="6393707"/>
            <a:ext cx="25207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+5 QUADS (SOLID=OFF, DASHED=ON)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2064173" y="-9590"/>
            <a:ext cx="5139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First pass Elegant layout – 350keV Gun to Dump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14336" y="6230797"/>
            <a:ext cx="28179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Symbol" charset="2"/>
                <a:cs typeface="Symbol" charset="2"/>
              </a:rPr>
              <a:t>e</a:t>
            </a:r>
            <a:r>
              <a:rPr lang="en-US" sz="1400" baseline="-25000" dirty="0" smtClean="0"/>
              <a:t>x</a:t>
            </a:r>
            <a:r>
              <a:rPr lang="en-US" sz="1400" dirty="0" smtClean="0"/>
              <a:t>=</a:t>
            </a:r>
            <a:r>
              <a:rPr lang="en-US" sz="1400" dirty="0" err="1" smtClean="0">
                <a:latin typeface="Symbol" charset="2"/>
                <a:cs typeface="Symbol" charset="2"/>
              </a:rPr>
              <a:t>e</a:t>
            </a:r>
            <a:r>
              <a:rPr lang="en-US" sz="1400" baseline="-25000" dirty="0" err="1" smtClean="0"/>
              <a:t>y</a:t>
            </a:r>
            <a:r>
              <a:rPr lang="en-US" sz="1400" dirty="0" smtClean="0"/>
              <a:t>=4E-8 (probably 2-3x too small)</a:t>
            </a:r>
          </a:p>
          <a:p>
            <a:r>
              <a:rPr lang="en-US" sz="1400" dirty="0" err="1" smtClean="0"/>
              <a:t>dp</a:t>
            </a:r>
            <a:r>
              <a:rPr lang="en-US" sz="1400" dirty="0" smtClean="0"/>
              <a:t>/p = 1E-5 (OK at gun, not later…)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88512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4-07-27 at 4.28.01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0" t="15724" r="3214" b="6690"/>
          <a:stretch/>
        </p:blipFill>
        <p:spPr>
          <a:xfrm>
            <a:off x="4130601" y="878171"/>
            <a:ext cx="4716076" cy="30508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4958" y="878171"/>
            <a:ext cx="403564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Acceleration from 350 </a:t>
            </a:r>
            <a:r>
              <a:rPr lang="en-US" sz="2000" dirty="0" err="1" smtClean="0"/>
              <a:t>keV</a:t>
            </a:r>
            <a:r>
              <a:rPr lang="en-US" sz="2000" dirty="0" smtClean="0"/>
              <a:t> (0.69 MeV/c) to 10 MeV (10.5 MeV/c) ideally reduces transverse </a:t>
            </a:r>
            <a:r>
              <a:rPr lang="en-US" sz="2000" dirty="0" err="1" smtClean="0"/>
              <a:t>emittance</a:t>
            </a:r>
            <a:r>
              <a:rPr lang="en-US" sz="2000" dirty="0" smtClean="0"/>
              <a:t> by a factor of about 15.   It is doubtful we’ll benefit this amount.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94958" y="4126672"/>
            <a:ext cx="37032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Normalized </a:t>
            </a:r>
            <a:r>
              <a:rPr lang="en-US" sz="2000" dirty="0" err="1" smtClean="0"/>
              <a:t>emittance</a:t>
            </a:r>
            <a:r>
              <a:rPr lang="en-US" sz="2000" dirty="0" smtClean="0"/>
              <a:t> should be constant.  Measurement at CEBAF shows it isn’t and no measurement at 10 MeV (yet)</a:t>
            </a:r>
          </a:p>
          <a:p>
            <a:endParaRPr lang="en-US" sz="2000" dirty="0"/>
          </a:p>
          <a:p>
            <a:r>
              <a:rPr lang="en-US" sz="2000" dirty="0" smtClean="0"/>
              <a:t>Options: use measurement</a:t>
            </a:r>
            <a:r>
              <a:rPr lang="en-US" sz="2000" dirty="0"/>
              <a:t>;</a:t>
            </a:r>
            <a:r>
              <a:rPr lang="en-US" sz="2000" dirty="0" smtClean="0"/>
              <a:t> </a:t>
            </a:r>
            <a:r>
              <a:rPr lang="en-US" sz="2000" dirty="0" smtClean="0"/>
              <a:t>or simulation </a:t>
            </a:r>
            <a:r>
              <a:rPr lang="en-US" sz="2000" dirty="0" smtClean="0"/>
              <a:t>or </a:t>
            </a:r>
            <a:r>
              <a:rPr lang="en-US" sz="2000" dirty="0" smtClean="0"/>
              <a:t>model (if agrees with </a:t>
            </a:r>
            <a:r>
              <a:rPr lang="en-US" sz="2000" dirty="0" smtClean="0"/>
              <a:t>measurement).  FEL … !?</a:t>
            </a:r>
            <a:endParaRPr 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655759"/>
              </p:ext>
            </p:extLst>
          </p:nvPr>
        </p:nvGraphicFramePr>
        <p:xfrm>
          <a:off x="4130601" y="4126672"/>
          <a:ext cx="4821500" cy="2366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976"/>
                <a:gridCol w="589280"/>
                <a:gridCol w="589280"/>
                <a:gridCol w="589280"/>
                <a:gridCol w="589280"/>
                <a:gridCol w="1038600"/>
                <a:gridCol w="1011804"/>
              </a:tblGrid>
              <a:tr h="56927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err="1" smtClean="0">
                          <a:latin typeface="Symbol" panose="05050102010706020507" pitchFamily="18" charset="2"/>
                        </a:rPr>
                        <a:t>b</a:t>
                      </a:r>
                      <a:r>
                        <a:rPr lang="en-US" sz="1400" baseline="-25000" dirty="0" err="1" smtClean="0">
                          <a:latin typeface="+mn-lt"/>
                        </a:rPr>
                        <a:t>x</a:t>
                      </a:r>
                      <a:r>
                        <a:rPr lang="en-US" sz="1400" baseline="-25000" dirty="0" smtClean="0"/>
                        <a:t> </a:t>
                      </a:r>
                    </a:p>
                    <a:p>
                      <a:pPr algn="ctr"/>
                      <a:r>
                        <a:rPr lang="en-US" sz="1400" b="0" baseline="0" dirty="0" smtClean="0"/>
                        <a:t>(m)</a:t>
                      </a:r>
                      <a:endParaRPr lang="en-US" sz="1400" b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latin typeface="Symbol" panose="05050102010706020507" pitchFamily="18" charset="2"/>
                        </a:rPr>
                        <a:t>a</a:t>
                      </a:r>
                      <a:r>
                        <a:rPr lang="en-US" sz="1400" baseline="-25000" dirty="0" smtClean="0"/>
                        <a:t>x</a:t>
                      </a:r>
                      <a:endParaRPr lang="en-US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ymbol" charset="2"/>
                          <a:cs typeface="Symbol" charset="2"/>
                        </a:rPr>
                        <a:t>b</a:t>
                      </a:r>
                      <a:r>
                        <a:rPr lang="en-US" sz="1400" baseline="-25000" dirty="0" smtClean="0"/>
                        <a:t>y</a:t>
                      </a:r>
                      <a:endParaRPr lang="en-US" sz="1400" baseline="-25000" dirty="0" smtClean="0"/>
                    </a:p>
                    <a:p>
                      <a:pPr algn="ctr"/>
                      <a:r>
                        <a:rPr lang="en-US" sz="1400" baseline="-25000" dirty="0" smtClean="0"/>
                        <a:t> </a:t>
                      </a:r>
                      <a:r>
                        <a:rPr lang="en-US" sz="1400" b="0" baseline="0" dirty="0" smtClean="0"/>
                        <a:t>(m)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ymbol" panose="05050102010706020507" pitchFamily="18" charset="2"/>
                        </a:rPr>
                        <a:t>a</a:t>
                      </a:r>
                      <a:r>
                        <a:rPr lang="en-US" sz="1400" baseline="-25000" dirty="0" smtClean="0"/>
                        <a:t>y</a:t>
                      </a:r>
                      <a:endParaRPr lang="en-US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sz="1400" baseline="-25000" dirty="0" smtClean="0"/>
                        <a:t>x  (norm)</a:t>
                      </a:r>
                      <a:endParaRPr lang="en-US" sz="1400" baseline="-25000" dirty="0" smtClean="0"/>
                    </a:p>
                    <a:p>
                      <a:pPr algn="ctr"/>
                      <a:r>
                        <a:rPr lang="en-US" sz="1400" baseline="-25000" dirty="0" smtClean="0"/>
                        <a:t> </a:t>
                      </a:r>
                      <a:r>
                        <a:rPr lang="en-US" sz="1400" b="0" baseline="0" dirty="0" smtClean="0"/>
                        <a:t>(mm-</a:t>
                      </a:r>
                      <a:r>
                        <a:rPr lang="en-US" sz="1400" b="0" baseline="0" dirty="0" err="1" smtClean="0"/>
                        <a:t>mrad</a:t>
                      </a:r>
                      <a:r>
                        <a:rPr lang="en-US" sz="1400" b="0" baseline="0" dirty="0" smtClean="0"/>
                        <a:t>)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sz="1400" baseline="-25000" dirty="0" err="1" smtClean="0"/>
                        <a:t>y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-25000" dirty="0" smtClean="0"/>
                        <a:t>(norm)</a:t>
                      </a:r>
                      <a:endParaRPr lang="en-US" sz="1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baseline="0" dirty="0" smtClean="0"/>
                        <a:t>(mm-</a:t>
                      </a:r>
                      <a:r>
                        <a:rPr lang="en-US" sz="1400" b="0" baseline="0" dirty="0" err="1" smtClean="0"/>
                        <a:t>mrad</a:t>
                      </a:r>
                      <a:r>
                        <a:rPr lang="en-US" sz="1400" b="0" baseline="0" dirty="0" smtClean="0"/>
                        <a:t>)</a:t>
                      </a:r>
                      <a:endParaRPr lang="en-US" sz="1400" b="0" dirty="0" smtClean="0"/>
                    </a:p>
                  </a:txBody>
                  <a:tcPr/>
                </a:tc>
              </a:tr>
              <a:tr h="449262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3.1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22.79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ymbol" panose="05050102010706020507" pitchFamily="18" charset="2"/>
                        </a:rPr>
                        <a:t>-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10.20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Symbol" panose="05050102010706020507" pitchFamily="18" charset="2"/>
                        </a:rPr>
                        <a:t>-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0.42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0.16</a:t>
                      </a:r>
                      <a:endParaRPr lang="en-US" sz="1400" dirty="0"/>
                    </a:p>
                  </a:txBody>
                  <a:tcPr/>
                </a:tc>
              </a:tr>
              <a:tr h="449262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4.0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22.91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ymbol" panose="05050102010706020507" pitchFamily="18" charset="2"/>
                        </a:rPr>
                        <a:t>-</a:t>
                      </a:r>
                      <a:r>
                        <a:rPr lang="en-US" sz="1400" dirty="0" smtClean="0"/>
                        <a:t>6.52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19.37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ymbol" panose="05050102010706020507" pitchFamily="18" charset="2"/>
                        </a:rPr>
                        <a:t>-</a:t>
                      </a:r>
                      <a:r>
                        <a:rPr lang="en-US" sz="1400" dirty="0" smtClean="0"/>
                        <a:t>1.42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0.43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0.18</a:t>
                      </a:r>
                      <a:endParaRPr lang="en-US" sz="1400" dirty="0"/>
                    </a:p>
                  </a:txBody>
                  <a:tcPr/>
                </a:tc>
              </a:tr>
              <a:tr h="449262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6.3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9.11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ymbol" panose="05050102010706020507" pitchFamily="18" charset="2"/>
                        </a:rPr>
                        <a:t>-</a:t>
                      </a:r>
                      <a:r>
                        <a:rPr lang="en-US" sz="1400" dirty="0" smtClean="0"/>
                        <a:t>2.53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30.13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ymbol" panose="05050102010706020507" pitchFamily="18" charset="2"/>
                        </a:rPr>
                        <a:t>-</a:t>
                      </a:r>
                      <a:r>
                        <a:rPr lang="en-US" sz="1400" dirty="0" smtClean="0"/>
                        <a:t>8.34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0.42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0.30</a:t>
                      </a:r>
                    </a:p>
                  </a:txBody>
                  <a:tcPr/>
                </a:tc>
              </a:tr>
              <a:tr h="449262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7.2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8.68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ymbol" panose="05050102010706020507" pitchFamily="18" charset="2"/>
                        </a:rPr>
                        <a:t>-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35.13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ymbol" panose="05050102010706020507" pitchFamily="18" charset="2"/>
                        </a:rPr>
                        <a:t>-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 0.47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0.33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09215" y="16957"/>
            <a:ext cx="65453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S2E probably means:  S2E Cave1 + S2E Cave2, at least initially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18747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33455" y="16957"/>
            <a:ext cx="49155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Importance of reasonable </a:t>
            </a:r>
            <a:r>
              <a:rPr lang="en-US" sz="2000" dirty="0" err="1" smtClean="0"/>
              <a:t>dp</a:t>
            </a:r>
            <a:r>
              <a:rPr lang="en-US" sz="2000" dirty="0" smtClean="0"/>
              <a:t>/p after </a:t>
            </a:r>
            <a:r>
              <a:rPr lang="en-US" sz="2000" dirty="0" err="1" smtClean="0"/>
              <a:t>cryounit</a:t>
            </a:r>
            <a:endParaRPr lang="en-US" sz="2000" dirty="0"/>
          </a:p>
        </p:txBody>
      </p:sp>
      <p:pic>
        <p:nvPicPr>
          <p:cNvPr id="3" name="Picture 2" descr="Screen Shot 2014-07-28 at 9.34.5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07" y="1348684"/>
            <a:ext cx="8800059" cy="42629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75499" y="927760"/>
            <a:ext cx="78225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Increasing </a:t>
            </a:r>
            <a:r>
              <a:rPr lang="en-US" sz="1600" dirty="0" err="1" smtClean="0"/>
              <a:t>dp</a:t>
            </a:r>
            <a:r>
              <a:rPr lang="en-US" sz="1600" dirty="0" smtClean="0"/>
              <a:t>/p from Gun value (1e-5) to more typical – arguably challenging (0.5% = 5E-4)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5046986" y="6397411"/>
            <a:ext cx="13369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(Vertical Bends)</a:t>
            </a:r>
            <a:endParaRPr lang="en-US" sz="14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4752151" y="5035130"/>
            <a:ext cx="461010" cy="1362283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5213160" y="4323546"/>
            <a:ext cx="1" cy="2068923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2097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4-07-27 at 4.23.56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8" t="15486" r="3812" b="5769"/>
          <a:stretch/>
        </p:blipFill>
        <p:spPr>
          <a:xfrm>
            <a:off x="118690" y="3382976"/>
            <a:ext cx="4854644" cy="3240560"/>
          </a:xfrm>
          <a:prstGeom prst="rect">
            <a:avLst/>
          </a:prstGeom>
        </p:spPr>
      </p:pic>
      <p:pic>
        <p:nvPicPr>
          <p:cNvPr id="3" name="Picture 2" descr="Screen Shot 2014-07-27 at 4.29.4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151" y="569769"/>
            <a:ext cx="3962889" cy="601818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8690" y="520654"/>
            <a:ext cx="4854644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Floor coordinates of model can be generated and used to generate mechanical layout and answer questions related to construction of both caves.</a:t>
            </a:r>
          </a:p>
          <a:p>
            <a:endParaRPr lang="en-US" dirty="0"/>
          </a:p>
          <a:p>
            <a:r>
              <a:rPr lang="en-US" dirty="0" smtClean="0"/>
              <a:t>If we want we can choose (X0, Y0, Z0) to be survey coordinates.</a:t>
            </a:r>
          </a:p>
          <a:p>
            <a:endParaRPr lang="en-US" dirty="0"/>
          </a:p>
          <a:p>
            <a:r>
              <a:rPr lang="en-US" dirty="0"/>
              <a:t>Keep in mind (X,Y,Z) are physical locations and (S) is distance beam travels, </a:t>
            </a:r>
            <a:r>
              <a:rPr lang="en-US" dirty="0" err="1"/>
              <a:t>i.e</a:t>
            </a:r>
            <a:r>
              <a:rPr lang="en-US" dirty="0"/>
              <a:t> S and Z are not the same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88737" y="16957"/>
            <a:ext cx="64519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Using Elegant model to generate/address mechanical layout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34964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912</Words>
  <Application>Microsoft Macintosh PowerPoint</Application>
  <PresentationFormat>On-screen Show (4:3)</PresentationFormat>
  <Paragraphs>198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Grames</dc:creator>
  <cp:lastModifiedBy>Joe Grames</cp:lastModifiedBy>
  <cp:revision>24</cp:revision>
  <dcterms:created xsi:type="dcterms:W3CDTF">2014-07-27T18:21:19Z</dcterms:created>
  <dcterms:modified xsi:type="dcterms:W3CDTF">2014-07-28T13:39:07Z</dcterms:modified>
</cp:coreProperties>
</file>