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2" r:id="rId3"/>
    <p:sldId id="278" r:id="rId4"/>
    <p:sldId id="279" r:id="rId5"/>
    <p:sldId id="280" r:id="rId6"/>
    <p:sldId id="283" r:id="rId7"/>
    <p:sldId id="258" r:id="rId8"/>
    <p:sldId id="257" r:id="rId9"/>
    <p:sldId id="268" r:id="rId10"/>
    <p:sldId id="269" r:id="rId11"/>
    <p:sldId id="270" r:id="rId12"/>
    <p:sldId id="273" r:id="rId13"/>
    <p:sldId id="274" r:id="rId14"/>
    <p:sldId id="266" r:id="rId15"/>
    <p:sldId id="259" r:id="rId16"/>
    <p:sldId id="262" r:id="rId17"/>
    <p:sldId id="260" r:id="rId18"/>
    <p:sldId id="263" r:id="rId19"/>
    <p:sldId id="267" r:id="rId20"/>
    <p:sldId id="261" r:id="rId21"/>
    <p:sldId id="264" r:id="rId22"/>
    <p:sldId id="265" r:id="rId23"/>
    <p:sldId id="271" r:id="rId24"/>
    <p:sldId id="275" r:id="rId25"/>
    <p:sldId id="281" r:id="rId26"/>
    <p:sldId id="276" r:id="rId2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4B0E575-A536-4189-AD36-40A603478B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1BC38D-3730-4A3F-ABAA-9E42D2F1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6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2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1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1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0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5D9D4-768D-4C1C-9C7E-D99043C7541C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1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Mott DAQ Speed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95600"/>
            <a:ext cx="73152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Raw ADC Data Samples </a:t>
            </a:r>
            <a:r>
              <a:rPr lang="en-US" dirty="0" smtClean="0"/>
              <a:t>Mode </a:t>
            </a:r>
          </a:p>
          <a:p>
            <a:r>
              <a:rPr lang="en-US" dirty="0" smtClean="0"/>
              <a:t>vs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Pulse Integral and High Resolution </a:t>
            </a:r>
            <a:r>
              <a:rPr lang="en-US" dirty="0" smtClean="0"/>
              <a:t>Time Mode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5791200"/>
            <a:ext cx="2209800" cy="365125"/>
          </a:xfrm>
        </p:spPr>
        <p:txBody>
          <a:bodyPr/>
          <a:lstStyle/>
          <a:p>
            <a:pPr algn="ctr"/>
            <a:fld id="{71BD3643-3EA5-4FAC-9FAA-FDC2D7DA5C55}" type="datetime4">
              <a:rPr lang="en-US" sz="2000" smtClean="0"/>
              <a:pPr algn="ctr"/>
              <a:t>December 17, 2014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9319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4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Pedestals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840105"/>
            <a:ext cx="4928235" cy="6017895"/>
          </a:xfrm>
        </p:spPr>
      </p:pic>
    </p:spTree>
    <p:extLst>
      <p:ext uri="{BB962C8B-B14F-4D97-AF65-F5344CB8AC3E}">
        <p14:creationId xmlns:p14="http://schemas.microsoft.com/office/powerpoint/2010/main" val="283325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Energy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2030"/>
            <a:ext cx="4549140" cy="5554980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611" y="1303020"/>
            <a:ext cx="4549140" cy="55549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838199"/>
            <a:ext cx="1898277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E </a:t>
            </a:r>
            <a:r>
              <a:rPr lang="en-US" sz="3600" dirty="0" smtClean="0"/>
              <a:t>~ 2.7%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860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Time-of-flight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5" name="TextBox 4"/>
          <p:cNvSpPr txBox="1"/>
          <p:nvPr/>
        </p:nvSpPr>
        <p:spPr>
          <a:xfrm>
            <a:off x="152400" y="3352800"/>
            <a:ext cx="204735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t </a:t>
            </a:r>
            <a:r>
              <a:rPr lang="en-US" sz="3600" dirty="0" smtClean="0"/>
              <a:t>~ 0.2 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7111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Pulse </a:t>
            </a:r>
            <a:r>
              <a:rPr lang="en-US" dirty="0"/>
              <a:t>Integral and High Resolution </a:t>
            </a:r>
            <a:r>
              <a:rPr lang="en-US" dirty="0" smtClean="0"/>
              <a:t>Time – Run 7672, 7642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31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Pulse </a:t>
            </a:r>
            <a:r>
              <a:rPr lang="en-US" dirty="0"/>
              <a:t>Integral </a:t>
            </a:r>
            <a:r>
              <a:rPr lang="en-US" dirty="0" smtClean="0"/>
              <a:t>&amp; High </a:t>
            </a:r>
            <a:r>
              <a:rPr lang="en-US" dirty="0"/>
              <a:t>Resolution </a:t>
            </a:r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70560" y="1074158"/>
            <a:ext cx="7772400" cy="3962400"/>
            <a:chOff x="685800" y="1600200"/>
            <a:chExt cx="7772400" cy="3962400"/>
          </a:xfrm>
        </p:grpSpPr>
        <p:sp>
          <p:nvSpPr>
            <p:cNvPr id="4" name="Rectangle 3"/>
            <p:cNvSpPr/>
            <p:nvPr/>
          </p:nvSpPr>
          <p:spPr>
            <a:xfrm>
              <a:off x="685800" y="1600200"/>
              <a:ext cx="7772400" cy="396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2057400"/>
              <a:ext cx="7315200" cy="443484"/>
              <a:chOff x="762000" y="2026920"/>
              <a:chExt cx="7315200" cy="44348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762000" y="2026920"/>
                <a:ext cx="5905500" cy="609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6819900" y="2500884"/>
              <a:ext cx="0" cy="26807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14400" y="2057400"/>
              <a:ext cx="0" cy="3124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86400" y="2057400"/>
              <a:ext cx="0" cy="2286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926592" y="2332865"/>
              <a:ext cx="4559808" cy="1735069"/>
            </a:xfrm>
            <a:custGeom>
              <a:avLst/>
              <a:gdLst>
                <a:gd name="connsiteX0" fmla="*/ 0 w 4559808"/>
                <a:gd name="connsiteY0" fmla="*/ 1694688 h 1735069"/>
                <a:gd name="connsiteX1" fmla="*/ 97536 w 4559808"/>
                <a:gd name="connsiteY1" fmla="*/ 1682496 h 1735069"/>
                <a:gd name="connsiteX2" fmla="*/ 195072 w 4559808"/>
                <a:gd name="connsiteY2" fmla="*/ 1694688 h 1735069"/>
                <a:gd name="connsiteX3" fmla="*/ 231648 w 4559808"/>
                <a:gd name="connsiteY3" fmla="*/ 1706880 h 1735069"/>
                <a:gd name="connsiteX4" fmla="*/ 451104 w 4559808"/>
                <a:gd name="connsiteY4" fmla="*/ 1719072 h 1735069"/>
                <a:gd name="connsiteX5" fmla="*/ 865632 w 4559808"/>
                <a:gd name="connsiteY5" fmla="*/ 1694688 h 1735069"/>
                <a:gd name="connsiteX6" fmla="*/ 902208 w 4559808"/>
                <a:gd name="connsiteY6" fmla="*/ 1682496 h 1735069"/>
                <a:gd name="connsiteX7" fmla="*/ 926592 w 4559808"/>
                <a:gd name="connsiteY7" fmla="*/ 1609344 h 1735069"/>
                <a:gd name="connsiteX8" fmla="*/ 938784 w 4559808"/>
                <a:gd name="connsiteY8" fmla="*/ 1572768 h 1735069"/>
                <a:gd name="connsiteX9" fmla="*/ 963168 w 4559808"/>
                <a:gd name="connsiteY9" fmla="*/ 1536192 h 1735069"/>
                <a:gd name="connsiteX10" fmla="*/ 987552 w 4559808"/>
                <a:gd name="connsiteY10" fmla="*/ 1463040 h 1735069"/>
                <a:gd name="connsiteX11" fmla="*/ 1011936 w 4559808"/>
                <a:gd name="connsiteY11" fmla="*/ 1426464 h 1735069"/>
                <a:gd name="connsiteX12" fmla="*/ 1024128 w 4559808"/>
                <a:gd name="connsiteY12" fmla="*/ 1389888 h 1735069"/>
                <a:gd name="connsiteX13" fmla="*/ 1048512 w 4559808"/>
                <a:gd name="connsiteY13" fmla="*/ 1267968 h 1735069"/>
                <a:gd name="connsiteX14" fmla="*/ 1072896 w 4559808"/>
                <a:gd name="connsiteY14" fmla="*/ 1011936 h 1735069"/>
                <a:gd name="connsiteX15" fmla="*/ 1097280 w 4559808"/>
                <a:gd name="connsiteY15" fmla="*/ 926592 h 1735069"/>
                <a:gd name="connsiteX16" fmla="*/ 1109472 w 4559808"/>
                <a:gd name="connsiteY16" fmla="*/ 865632 h 1735069"/>
                <a:gd name="connsiteX17" fmla="*/ 1133856 w 4559808"/>
                <a:gd name="connsiteY17" fmla="*/ 658368 h 1735069"/>
                <a:gd name="connsiteX18" fmla="*/ 1146048 w 4559808"/>
                <a:gd name="connsiteY18" fmla="*/ 573024 h 1735069"/>
                <a:gd name="connsiteX19" fmla="*/ 1158240 w 4559808"/>
                <a:gd name="connsiteY19" fmla="*/ 426720 h 1735069"/>
                <a:gd name="connsiteX20" fmla="*/ 1194816 w 4559808"/>
                <a:gd name="connsiteY20" fmla="*/ 256032 h 1735069"/>
                <a:gd name="connsiteX21" fmla="*/ 1219200 w 4559808"/>
                <a:gd name="connsiteY21" fmla="*/ 182880 h 1735069"/>
                <a:gd name="connsiteX22" fmla="*/ 1231392 w 4559808"/>
                <a:gd name="connsiteY22" fmla="*/ 146304 h 1735069"/>
                <a:gd name="connsiteX23" fmla="*/ 1292352 w 4559808"/>
                <a:gd name="connsiteY23" fmla="*/ 36576 h 1735069"/>
                <a:gd name="connsiteX24" fmla="*/ 1365504 w 4559808"/>
                <a:gd name="connsiteY24" fmla="*/ 0 h 1735069"/>
                <a:gd name="connsiteX25" fmla="*/ 1402080 w 4559808"/>
                <a:gd name="connsiteY25" fmla="*/ 12192 h 1735069"/>
                <a:gd name="connsiteX26" fmla="*/ 1450848 w 4559808"/>
                <a:gd name="connsiteY26" fmla="*/ 121920 h 1735069"/>
                <a:gd name="connsiteX27" fmla="*/ 1487424 w 4559808"/>
                <a:gd name="connsiteY27" fmla="*/ 231648 h 1735069"/>
                <a:gd name="connsiteX28" fmla="*/ 1499616 w 4559808"/>
                <a:gd name="connsiteY28" fmla="*/ 268224 h 1735069"/>
                <a:gd name="connsiteX29" fmla="*/ 1511808 w 4559808"/>
                <a:gd name="connsiteY29" fmla="*/ 304800 h 1735069"/>
                <a:gd name="connsiteX30" fmla="*/ 1536192 w 4559808"/>
                <a:gd name="connsiteY30" fmla="*/ 426720 h 1735069"/>
                <a:gd name="connsiteX31" fmla="*/ 1548384 w 4559808"/>
                <a:gd name="connsiteY31" fmla="*/ 487680 h 1735069"/>
                <a:gd name="connsiteX32" fmla="*/ 1584960 w 4559808"/>
                <a:gd name="connsiteY32" fmla="*/ 597408 h 1735069"/>
                <a:gd name="connsiteX33" fmla="*/ 1597152 w 4559808"/>
                <a:gd name="connsiteY33" fmla="*/ 633984 h 1735069"/>
                <a:gd name="connsiteX34" fmla="*/ 1609344 w 4559808"/>
                <a:gd name="connsiteY34" fmla="*/ 670560 h 1735069"/>
                <a:gd name="connsiteX35" fmla="*/ 1645920 w 4559808"/>
                <a:gd name="connsiteY35" fmla="*/ 743712 h 1735069"/>
                <a:gd name="connsiteX36" fmla="*/ 1670304 w 4559808"/>
                <a:gd name="connsiteY36" fmla="*/ 780288 h 1735069"/>
                <a:gd name="connsiteX37" fmla="*/ 1694688 w 4559808"/>
                <a:gd name="connsiteY37" fmla="*/ 853440 h 1735069"/>
                <a:gd name="connsiteX38" fmla="*/ 1706880 w 4559808"/>
                <a:gd name="connsiteY38" fmla="*/ 890016 h 1735069"/>
                <a:gd name="connsiteX39" fmla="*/ 1731264 w 4559808"/>
                <a:gd name="connsiteY39" fmla="*/ 926592 h 1735069"/>
                <a:gd name="connsiteX40" fmla="*/ 1755648 w 4559808"/>
                <a:gd name="connsiteY40" fmla="*/ 999744 h 1735069"/>
                <a:gd name="connsiteX41" fmla="*/ 1767840 w 4559808"/>
                <a:gd name="connsiteY41" fmla="*/ 1036320 h 1735069"/>
                <a:gd name="connsiteX42" fmla="*/ 1792224 w 4559808"/>
                <a:gd name="connsiteY42" fmla="*/ 1121664 h 1735069"/>
                <a:gd name="connsiteX43" fmla="*/ 1840992 w 4559808"/>
                <a:gd name="connsiteY43" fmla="*/ 1194816 h 1735069"/>
                <a:gd name="connsiteX44" fmla="*/ 1865376 w 4559808"/>
                <a:gd name="connsiteY44" fmla="*/ 1231392 h 1735069"/>
                <a:gd name="connsiteX45" fmla="*/ 1901952 w 4559808"/>
                <a:gd name="connsiteY45" fmla="*/ 1255776 h 1735069"/>
                <a:gd name="connsiteX46" fmla="*/ 1999488 w 4559808"/>
                <a:gd name="connsiteY46" fmla="*/ 1341120 h 1735069"/>
                <a:gd name="connsiteX47" fmla="*/ 2036064 w 4559808"/>
                <a:gd name="connsiteY47" fmla="*/ 1365504 h 1735069"/>
                <a:gd name="connsiteX48" fmla="*/ 2072640 w 4559808"/>
                <a:gd name="connsiteY48" fmla="*/ 1389888 h 1735069"/>
                <a:gd name="connsiteX49" fmla="*/ 2145792 w 4559808"/>
                <a:gd name="connsiteY49" fmla="*/ 1414272 h 1735069"/>
                <a:gd name="connsiteX50" fmla="*/ 2182368 w 4559808"/>
                <a:gd name="connsiteY50" fmla="*/ 1426464 h 1735069"/>
                <a:gd name="connsiteX51" fmla="*/ 2304288 w 4559808"/>
                <a:gd name="connsiteY51" fmla="*/ 1463040 h 1735069"/>
                <a:gd name="connsiteX52" fmla="*/ 2633472 w 4559808"/>
                <a:gd name="connsiteY52" fmla="*/ 1572768 h 1735069"/>
                <a:gd name="connsiteX53" fmla="*/ 2743200 w 4559808"/>
                <a:gd name="connsiteY53" fmla="*/ 1609344 h 1735069"/>
                <a:gd name="connsiteX54" fmla="*/ 2828544 w 4559808"/>
                <a:gd name="connsiteY54" fmla="*/ 1633728 h 1735069"/>
                <a:gd name="connsiteX55" fmla="*/ 2901696 w 4559808"/>
                <a:gd name="connsiteY55" fmla="*/ 1645920 h 1735069"/>
                <a:gd name="connsiteX56" fmla="*/ 3084576 w 4559808"/>
                <a:gd name="connsiteY56" fmla="*/ 1670304 h 1735069"/>
                <a:gd name="connsiteX57" fmla="*/ 3425952 w 4559808"/>
                <a:gd name="connsiteY57" fmla="*/ 1706880 h 1735069"/>
                <a:gd name="connsiteX58" fmla="*/ 3901440 w 4559808"/>
                <a:gd name="connsiteY58" fmla="*/ 1719072 h 1735069"/>
                <a:gd name="connsiteX59" fmla="*/ 4559808 w 4559808"/>
                <a:gd name="connsiteY59" fmla="*/ 1731264 h 173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559808" h="1735069">
                  <a:moveTo>
                    <a:pt x="0" y="1694688"/>
                  </a:moveTo>
                  <a:cubicBezTo>
                    <a:pt x="32512" y="1690624"/>
                    <a:pt x="64771" y="1682496"/>
                    <a:pt x="97536" y="1682496"/>
                  </a:cubicBezTo>
                  <a:cubicBezTo>
                    <a:pt x="130301" y="1682496"/>
                    <a:pt x="162835" y="1688827"/>
                    <a:pt x="195072" y="1694688"/>
                  </a:cubicBezTo>
                  <a:cubicBezTo>
                    <a:pt x="207716" y="1696987"/>
                    <a:pt x="218854" y="1705662"/>
                    <a:pt x="231648" y="1706880"/>
                  </a:cubicBezTo>
                  <a:cubicBezTo>
                    <a:pt x="304583" y="1713826"/>
                    <a:pt x="377952" y="1715008"/>
                    <a:pt x="451104" y="1719072"/>
                  </a:cubicBezTo>
                  <a:cubicBezTo>
                    <a:pt x="549020" y="1715445"/>
                    <a:pt x="739630" y="1719888"/>
                    <a:pt x="865632" y="1694688"/>
                  </a:cubicBezTo>
                  <a:cubicBezTo>
                    <a:pt x="878234" y="1692168"/>
                    <a:pt x="890016" y="1686560"/>
                    <a:pt x="902208" y="1682496"/>
                  </a:cubicBezTo>
                  <a:lnTo>
                    <a:pt x="926592" y="1609344"/>
                  </a:lnTo>
                  <a:cubicBezTo>
                    <a:pt x="930656" y="1597152"/>
                    <a:pt x="931655" y="1583461"/>
                    <a:pt x="938784" y="1572768"/>
                  </a:cubicBezTo>
                  <a:cubicBezTo>
                    <a:pt x="946912" y="1560576"/>
                    <a:pt x="957217" y="1549582"/>
                    <a:pt x="963168" y="1536192"/>
                  </a:cubicBezTo>
                  <a:cubicBezTo>
                    <a:pt x="973607" y="1512704"/>
                    <a:pt x="973295" y="1484426"/>
                    <a:pt x="987552" y="1463040"/>
                  </a:cubicBezTo>
                  <a:cubicBezTo>
                    <a:pt x="995680" y="1450848"/>
                    <a:pt x="1005383" y="1439570"/>
                    <a:pt x="1011936" y="1426464"/>
                  </a:cubicBezTo>
                  <a:cubicBezTo>
                    <a:pt x="1017683" y="1414969"/>
                    <a:pt x="1020597" y="1402245"/>
                    <a:pt x="1024128" y="1389888"/>
                  </a:cubicBezTo>
                  <a:cubicBezTo>
                    <a:pt x="1038678" y="1338963"/>
                    <a:pt x="1038932" y="1325450"/>
                    <a:pt x="1048512" y="1267968"/>
                  </a:cubicBezTo>
                  <a:cubicBezTo>
                    <a:pt x="1054547" y="1189517"/>
                    <a:pt x="1059493" y="1092355"/>
                    <a:pt x="1072896" y="1011936"/>
                  </a:cubicBezTo>
                  <a:cubicBezTo>
                    <a:pt x="1084299" y="943520"/>
                    <a:pt x="1082785" y="984571"/>
                    <a:pt x="1097280" y="926592"/>
                  </a:cubicBezTo>
                  <a:cubicBezTo>
                    <a:pt x="1102306" y="906488"/>
                    <a:pt x="1105408" y="885952"/>
                    <a:pt x="1109472" y="865632"/>
                  </a:cubicBezTo>
                  <a:cubicBezTo>
                    <a:pt x="1127851" y="663465"/>
                    <a:pt x="1112110" y="799718"/>
                    <a:pt x="1133856" y="658368"/>
                  </a:cubicBezTo>
                  <a:cubicBezTo>
                    <a:pt x="1138226" y="629965"/>
                    <a:pt x="1143040" y="601603"/>
                    <a:pt x="1146048" y="573024"/>
                  </a:cubicBezTo>
                  <a:cubicBezTo>
                    <a:pt x="1151171" y="524356"/>
                    <a:pt x="1152836" y="475358"/>
                    <a:pt x="1158240" y="426720"/>
                  </a:cubicBezTo>
                  <a:cubicBezTo>
                    <a:pt x="1163356" y="380677"/>
                    <a:pt x="1181498" y="295985"/>
                    <a:pt x="1194816" y="256032"/>
                  </a:cubicBezTo>
                  <a:lnTo>
                    <a:pt x="1219200" y="182880"/>
                  </a:lnTo>
                  <a:lnTo>
                    <a:pt x="1231392" y="146304"/>
                  </a:lnTo>
                  <a:cubicBezTo>
                    <a:pt x="1244097" y="108189"/>
                    <a:pt x="1256418" y="60532"/>
                    <a:pt x="1292352" y="36576"/>
                  </a:cubicBezTo>
                  <a:cubicBezTo>
                    <a:pt x="1339621" y="5063"/>
                    <a:pt x="1315027" y="16826"/>
                    <a:pt x="1365504" y="0"/>
                  </a:cubicBezTo>
                  <a:cubicBezTo>
                    <a:pt x="1377696" y="4064"/>
                    <a:pt x="1392045" y="4164"/>
                    <a:pt x="1402080" y="12192"/>
                  </a:cubicBezTo>
                  <a:cubicBezTo>
                    <a:pt x="1428426" y="33269"/>
                    <a:pt x="1443397" y="99568"/>
                    <a:pt x="1450848" y="121920"/>
                  </a:cubicBezTo>
                  <a:lnTo>
                    <a:pt x="1487424" y="231648"/>
                  </a:lnTo>
                  <a:lnTo>
                    <a:pt x="1499616" y="268224"/>
                  </a:lnTo>
                  <a:cubicBezTo>
                    <a:pt x="1503680" y="280416"/>
                    <a:pt x="1508691" y="292332"/>
                    <a:pt x="1511808" y="304800"/>
                  </a:cubicBezTo>
                  <a:cubicBezTo>
                    <a:pt x="1533373" y="391059"/>
                    <a:pt x="1516263" y="317111"/>
                    <a:pt x="1536192" y="426720"/>
                  </a:cubicBezTo>
                  <a:cubicBezTo>
                    <a:pt x="1539899" y="447108"/>
                    <a:pt x="1542932" y="467688"/>
                    <a:pt x="1548384" y="487680"/>
                  </a:cubicBezTo>
                  <a:lnTo>
                    <a:pt x="1584960" y="597408"/>
                  </a:lnTo>
                  <a:lnTo>
                    <a:pt x="1597152" y="633984"/>
                  </a:lnTo>
                  <a:cubicBezTo>
                    <a:pt x="1601216" y="646176"/>
                    <a:pt x="1602215" y="659867"/>
                    <a:pt x="1609344" y="670560"/>
                  </a:cubicBezTo>
                  <a:cubicBezTo>
                    <a:pt x="1679225" y="775382"/>
                    <a:pt x="1595443" y="642758"/>
                    <a:pt x="1645920" y="743712"/>
                  </a:cubicBezTo>
                  <a:cubicBezTo>
                    <a:pt x="1652473" y="756818"/>
                    <a:pt x="1664353" y="766898"/>
                    <a:pt x="1670304" y="780288"/>
                  </a:cubicBezTo>
                  <a:cubicBezTo>
                    <a:pt x="1680743" y="803776"/>
                    <a:pt x="1686560" y="829056"/>
                    <a:pt x="1694688" y="853440"/>
                  </a:cubicBezTo>
                  <a:cubicBezTo>
                    <a:pt x="1698752" y="865632"/>
                    <a:pt x="1699751" y="879323"/>
                    <a:pt x="1706880" y="890016"/>
                  </a:cubicBezTo>
                  <a:cubicBezTo>
                    <a:pt x="1715008" y="902208"/>
                    <a:pt x="1725313" y="913202"/>
                    <a:pt x="1731264" y="926592"/>
                  </a:cubicBezTo>
                  <a:cubicBezTo>
                    <a:pt x="1741703" y="950080"/>
                    <a:pt x="1747520" y="975360"/>
                    <a:pt x="1755648" y="999744"/>
                  </a:cubicBezTo>
                  <a:cubicBezTo>
                    <a:pt x="1759712" y="1011936"/>
                    <a:pt x="1764723" y="1023852"/>
                    <a:pt x="1767840" y="1036320"/>
                  </a:cubicBezTo>
                  <a:cubicBezTo>
                    <a:pt x="1770710" y="1047799"/>
                    <a:pt x="1784274" y="1107353"/>
                    <a:pt x="1792224" y="1121664"/>
                  </a:cubicBezTo>
                  <a:cubicBezTo>
                    <a:pt x="1806456" y="1147282"/>
                    <a:pt x="1824736" y="1170432"/>
                    <a:pt x="1840992" y="1194816"/>
                  </a:cubicBezTo>
                  <a:cubicBezTo>
                    <a:pt x="1849120" y="1207008"/>
                    <a:pt x="1853184" y="1223264"/>
                    <a:pt x="1865376" y="1231392"/>
                  </a:cubicBezTo>
                  <a:lnTo>
                    <a:pt x="1901952" y="1255776"/>
                  </a:lnTo>
                  <a:cubicBezTo>
                    <a:pt x="1942592" y="1316736"/>
                    <a:pt x="1914144" y="1284224"/>
                    <a:pt x="1999488" y="1341120"/>
                  </a:cubicBezTo>
                  <a:lnTo>
                    <a:pt x="2036064" y="1365504"/>
                  </a:lnTo>
                  <a:cubicBezTo>
                    <a:pt x="2048256" y="1373632"/>
                    <a:pt x="2058739" y="1385254"/>
                    <a:pt x="2072640" y="1389888"/>
                  </a:cubicBezTo>
                  <a:lnTo>
                    <a:pt x="2145792" y="1414272"/>
                  </a:lnTo>
                  <a:cubicBezTo>
                    <a:pt x="2157984" y="1418336"/>
                    <a:pt x="2169900" y="1423347"/>
                    <a:pt x="2182368" y="1426464"/>
                  </a:cubicBezTo>
                  <a:cubicBezTo>
                    <a:pt x="2256072" y="1444890"/>
                    <a:pt x="2215240" y="1433357"/>
                    <a:pt x="2304288" y="1463040"/>
                  </a:cubicBezTo>
                  <a:lnTo>
                    <a:pt x="2633472" y="1572768"/>
                  </a:lnTo>
                  <a:lnTo>
                    <a:pt x="2743200" y="1609344"/>
                  </a:lnTo>
                  <a:cubicBezTo>
                    <a:pt x="2778060" y="1620964"/>
                    <a:pt x="2790272" y="1626074"/>
                    <a:pt x="2828544" y="1633728"/>
                  </a:cubicBezTo>
                  <a:cubicBezTo>
                    <a:pt x="2852784" y="1638576"/>
                    <a:pt x="2877263" y="1642161"/>
                    <a:pt x="2901696" y="1645920"/>
                  </a:cubicBezTo>
                  <a:cubicBezTo>
                    <a:pt x="3017303" y="1663706"/>
                    <a:pt x="2961003" y="1653453"/>
                    <a:pt x="3084576" y="1670304"/>
                  </a:cubicBezTo>
                  <a:cubicBezTo>
                    <a:pt x="3248203" y="1692617"/>
                    <a:pt x="3260987" y="1700655"/>
                    <a:pt x="3425952" y="1706880"/>
                  </a:cubicBezTo>
                  <a:cubicBezTo>
                    <a:pt x="3584387" y="1712859"/>
                    <a:pt x="3742944" y="1715008"/>
                    <a:pt x="3901440" y="1719072"/>
                  </a:cubicBezTo>
                  <a:cubicBezTo>
                    <a:pt x="4217842" y="1745439"/>
                    <a:pt x="3998807" y="1731264"/>
                    <a:pt x="4559808" y="1731264"/>
                  </a:cubicBezTo>
                </a:path>
              </a:pathLst>
            </a:cu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926592" y="5193792"/>
              <a:ext cx="59055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678806" y="48122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96667" y="4343400"/>
              <a:ext cx="619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902207" y="4343400"/>
              <a:ext cx="458419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88713" y="5091482"/>
            <a:ext cx="6091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Mott Settings: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PL = 60 samples, PTW = 50 samples, or NW = NSB + NSA?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Programmable Trigger Energy Threshold (TET)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Number of pulses (NP) in PTW = 1 (up to 3 pulses)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Number of Samples Before </a:t>
            </a:r>
            <a:r>
              <a:rPr lang="en-US" dirty="0"/>
              <a:t>t</a:t>
            </a:r>
            <a:r>
              <a:rPr lang="en-US" dirty="0" smtClean="0"/>
              <a:t>hreshold crossing (NSB) = 5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Number of Samples </a:t>
            </a:r>
            <a:r>
              <a:rPr lang="en-US" dirty="0" smtClean="0"/>
              <a:t>After threshold </a:t>
            </a:r>
            <a:r>
              <a:rPr lang="en-US" dirty="0"/>
              <a:t>crossing (</a:t>
            </a:r>
            <a:r>
              <a:rPr lang="en-US" dirty="0" smtClean="0"/>
              <a:t>NSA) </a:t>
            </a:r>
            <a:r>
              <a:rPr lang="en-US" dirty="0"/>
              <a:t>= </a:t>
            </a:r>
            <a:r>
              <a:rPr lang="en-US" dirty="0" smtClean="0"/>
              <a:t>28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3097768"/>
            <a:ext cx="487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57900" y="2913102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745877" y="2875001"/>
            <a:ext cx="0" cy="95833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56760" y="2859023"/>
            <a:ext cx="0" cy="958335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27012" y="248969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NSB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19600" y="2505669"/>
            <a:ext cx="57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NSA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44" name="Straight Connector 43"/>
          <p:cNvCxnSpPr>
            <a:endCxn id="29" idx="13"/>
          </p:cNvCxnSpPr>
          <p:nvPr/>
        </p:nvCxnSpPr>
        <p:spPr>
          <a:xfrm flipV="1">
            <a:off x="1959864" y="3074791"/>
            <a:ext cx="0" cy="7585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643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6629400" cy="3914775"/>
          </a:xfrm>
        </p:spPr>
      </p:pic>
    </p:spTree>
    <p:extLst>
      <p:ext uri="{BB962C8B-B14F-4D97-AF65-F5344CB8AC3E}">
        <p14:creationId xmlns:p14="http://schemas.microsoft.com/office/powerpoint/2010/main" val="976500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Pulse </a:t>
            </a:r>
            <a:r>
              <a:rPr lang="en-US" dirty="0"/>
              <a:t>Integral </a:t>
            </a:r>
            <a:r>
              <a:rPr lang="en-US" dirty="0" smtClean="0"/>
              <a:t>&amp; High </a:t>
            </a:r>
            <a:r>
              <a:rPr lang="en-US" dirty="0"/>
              <a:t>Resolution </a:t>
            </a:r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70560" y="1074158"/>
            <a:ext cx="7772400" cy="3962400"/>
            <a:chOff x="685800" y="1600200"/>
            <a:chExt cx="7772400" cy="3962400"/>
          </a:xfrm>
        </p:grpSpPr>
        <p:sp>
          <p:nvSpPr>
            <p:cNvPr id="4" name="Rectangle 3"/>
            <p:cNvSpPr/>
            <p:nvPr/>
          </p:nvSpPr>
          <p:spPr>
            <a:xfrm>
              <a:off x="685800" y="1600200"/>
              <a:ext cx="7772400" cy="396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2057400"/>
              <a:ext cx="7315200" cy="443484"/>
              <a:chOff x="762000" y="2026920"/>
              <a:chExt cx="7315200" cy="44348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762000" y="2026920"/>
                <a:ext cx="5905500" cy="609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6819900" y="2500884"/>
              <a:ext cx="0" cy="26807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14400" y="2057400"/>
              <a:ext cx="0" cy="3124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86400" y="2057400"/>
              <a:ext cx="0" cy="2286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926592" y="2332865"/>
              <a:ext cx="4559808" cy="1735069"/>
            </a:xfrm>
            <a:custGeom>
              <a:avLst/>
              <a:gdLst>
                <a:gd name="connsiteX0" fmla="*/ 0 w 4559808"/>
                <a:gd name="connsiteY0" fmla="*/ 1694688 h 1735069"/>
                <a:gd name="connsiteX1" fmla="*/ 97536 w 4559808"/>
                <a:gd name="connsiteY1" fmla="*/ 1682496 h 1735069"/>
                <a:gd name="connsiteX2" fmla="*/ 195072 w 4559808"/>
                <a:gd name="connsiteY2" fmla="*/ 1694688 h 1735069"/>
                <a:gd name="connsiteX3" fmla="*/ 231648 w 4559808"/>
                <a:gd name="connsiteY3" fmla="*/ 1706880 h 1735069"/>
                <a:gd name="connsiteX4" fmla="*/ 451104 w 4559808"/>
                <a:gd name="connsiteY4" fmla="*/ 1719072 h 1735069"/>
                <a:gd name="connsiteX5" fmla="*/ 865632 w 4559808"/>
                <a:gd name="connsiteY5" fmla="*/ 1694688 h 1735069"/>
                <a:gd name="connsiteX6" fmla="*/ 902208 w 4559808"/>
                <a:gd name="connsiteY6" fmla="*/ 1682496 h 1735069"/>
                <a:gd name="connsiteX7" fmla="*/ 926592 w 4559808"/>
                <a:gd name="connsiteY7" fmla="*/ 1609344 h 1735069"/>
                <a:gd name="connsiteX8" fmla="*/ 938784 w 4559808"/>
                <a:gd name="connsiteY8" fmla="*/ 1572768 h 1735069"/>
                <a:gd name="connsiteX9" fmla="*/ 963168 w 4559808"/>
                <a:gd name="connsiteY9" fmla="*/ 1536192 h 1735069"/>
                <a:gd name="connsiteX10" fmla="*/ 987552 w 4559808"/>
                <a:gd name="connsiteY10" fmla="*/ 1463040 h 1735069"/>
                <a:gd name="connsiteX11" fmla="*/ 1011936 w 4559808"/>
                <a:gd name="connsiteY11" fmla="*/ 1426464 h 1735069"/>
                <a:gd name="connsiteX12" fmla="*/ 1024128 w 4559808"/>
                <a:gd name="connsiteY12" fmla="*/ 1389888 h 1735069"/>
                <a:gd name="connsiteX13" fmla="*/ 1048512 w 4559808"/>
                <a:gd name="connsiteY13" fmla="*/ 1267968 h 1735069"/>
                <a:gd name="connsiteX14" fmla="*/ 1072896 w 4559808"/>
                <a:gd name="connsiteY14" fmla="*/ 1011936 h 1735069"/>
                <a:gd name="connsiteX15" fmla="*/ 1097280 w 4559808"/>
                <a:gd name="connsiteY15" fmla="*/ 926592 h 1735069"/>
                <a:gd name="connsiteX16" fmla="*/ 1109472 w 4559808"/>
                <a:gd name="connsiteY16" fmla="*/ 865632 h 1735069"/>
                <a:gd name="connsiteX17" fmla="*/ 1133856 w 4559808"/>
                <a:gd name="connsiteY17" fmla="*/ 658368 h 1735069"/>
                <a:gd name="connsiteX18" fmla="*/ 1146048 w 4559808"/>
                <a:gd name="connsiteY18" fmla="*/ 573024 h 1735069"/>
                <a:gd name="connsiteX19" fmla="*/ 1158240 w 4559808"/>
                <a:gd name="connsiteY19" fmla="*/ 426720 h 1735069"/>
                <a:gd name="connsiteX20" fmla="*/ 1194816 w 4559808"/>
                <a:gd name="connsiteY20" fmla="*/ 256032 h 1735069"/>
                <a:gd name="connsiteX21" fmla="*/ 1219200 w 4559808"/>
                <a:gd name="connsiteY21" fmla="*/ 182880 h 1735069"/>
                <a:gd name="connsiteX22" fmla="*/ 1231392 w 4559808"/>
                <a:gd name="connsiteY22" fmla="*/ 146304 h 1735069"/>
                <a:gd name="connsiteX23" fmla="*/ 1292352 w 4559808"/>
                <a:gd name="connsiteY23" fmla="*/ 36576 h 1735069"/>
                <a:gd name="connsiteX24" fmla="*/ 1365504 w 4559808"/>
                <a:gd name="connsiteY24" fmla="*/ 0 h 1735069"/>
                <a:gd name="connsiteX25" fmla="*/ 1402080 w 4559808"/>
                <a:gd name="connsiteY25" fmla="*/ 12192 h 1735069"/>
                <a:gd name="connsiteX26" fmla="*/ 1450848 w 4559808"/>
                <a:gd name="connsiteY26" fmla="*/ 121920 h 1735069"/>
                <a:gd name="connsiteX27" fmla="*/ 1487424 w 4559808"/>
                <a:gd name="connsiteY27" fmla="*/ 231648 h 1735069"/>
                <a:gd name="connsiteX28" fmla="*/ 1499616 w 4559808"/>
                <a:gd name="connsiteY28" fmla="*/ 268224 h 1735069"/>
                <a:gd name="connsiteX29" fmla="*/ 1511808 w 4559808"/>
                <a:gd name="connsiteY29" fmla="*/ 304800 h 1735069"/>
                <a:gd name="connsiteX30" fmla="*/ 1536192 w 4559808"/>
                <a:gd name="connsiteY30" fmla="*/ 426720 h 1735069"/>
                <a:gd name="connsiteX31" fmla="*/ 1548384 w 4559808"/>
                <a:gd name="connsiteY31" fmla="*/ 487680 h 1735069"/>
                <a:gd name="connsiteX32" fmla="*/ 1584960 w 4559808"/>
                <a:gd name="connsiteY32" fmla="*/ 597408 h 1735069"/>
                <a:gd name="connsiteX33" fmla="*/ 1597152 w 4559808"/>
                <a:gd name="connsiteY33" fmla="*/ 633984 h 1735069"/>
                <a:gd name="connsiteX34" fmla="*/ 1609344 w 4559808"/>
                <a:gd name="connsiteY34" fmla="*/ 670560 h 1735069"/>
                <a:gd name="connsiteX35" fmla="*/ 1645920 w 4559808"/>
                <a:gd name="connsiteY35" fmla="*/ 743712 h 1735069"/>
                <a:gd name="connsiteX36" fmla="*/ 1670304 w 4559808"/>
                <a:gd name="connsiteY36" fmla="*/ 780288 h 1735069"/>
                <a:gd name="connsiteX37" fmla="*/ 1694688 w 4559808"/>
                <a:gd name="connsiteY37" fmla="*/ 853440 h 1735069"/>
                <a:gd name="connsiteX38" fmla="*/ 1706880 w 4559808"/>
                <a:gd name="connsiteY38" fmla="*/ 890016 h 1735069"/>
                <a:gd name="connsiteX39" fmla="*/ 1731264 w 4559808"/>
                <a:gd name="connsiteY39" fmla="*/ 926592 h 1735069"/>
                <a:gd name="connsiteX40" fmla="*/ 1755648 w 4559808"/>
                <a:gd name="connsiteY40" fmla="*/ 999744 h 1735069"/>
                <a:gd name="connsiteX41" fmla="*/ 1767840 w 4559808"/>
                <a:gd name="connsiteY41" fmla="*/ 1036320 h 1735069"/>
                <a:gd name="connsiteX42" fmla="*/ 1792224 w 4559808"/>
                <a:gd name="connsiteY42" fmla="*/ 1121664 h 1735069"/>
                <a:gd name="connsiteX43" fmla="*/ 1840992 w 4559808"/>
                <a:gd name="connsiteY43" fmla="*/ 1194816 h 1735069"/>
                <a:gd name="connsiteX44" fmla="*/ 1865376 w 4559808"/>
                <a:gd name="connsiteY44" fmla="*/ 1231392 h 1735069"/>
                <a:gd name="connsiteX45" fmla="*/ 1901952 w 4559808"/>
                <a:gd name="connsiteY45" fmla="*/ 1255776 h 1735069"/>
                <a:gd name="connsiteX46" fmla="*/ 1999488 w 4559808"/>
                <a:gd name="connsiteY46" fmla="*/ 1341120 h 1735069"/>
                <a:gd name="connsiteX47" fmla="*/ 2036064 w 4559808"/>
                <a:gd name="connsiteY47" fmla="*/ 1365504 h 1735069"/>
                <a:gd name="connsiteX48" fmla="*/ 2072640 w 4559808"/>
                <a:gd name="connsiteY48" fmla="*/ 1389888 h 1735069"/>
                <a:gd name="connsiteX49" fmla="*/ 2145792 w 4559808"/>
                <a:gd name="connsiteY49" fmla="*/ 1414272 h 1735069"/>
                <a:gd name="connsiteX50" fmla="*/ 2182368 w 4559808"/>
                <a:gd name="connsiteY50" fmla="*/ 1426464 h 1735069"/>
                <a:gd name="connsiteX51" fmla="*/ 2304288 w 4559808"/>
                <a:gd name="connsiteY51" fmla="*/ 1463040 h 1735069"/>
                <a:gd name="connsiteX52" fmla="*/ 2633472 w 4559808"/>
                <a:gd name="connsiteY52" fmla="*/ 1572768 h 1735069"/>
                <a:gd name="connsiteX53" fmla="*/ 2743200 w 4559808"/>
                <a:gd name="connsiteY53" fmla="*/ 1609344 h 1735069"/>
                <a:gd name="connsiteX54" fmla="*/ 2828544 w 4559808"/>
                <a:gd name="connsiteY54" fmla="*/ 1633728 h 1735069"/>
                <a:gd name="connsiteX55" fmla="*/ 2901696 w 4559808"/>
                <a:gd name="connsiteY55" fmla="*/ 1645920 h 1735069"/>
                <a:gd name="connsiteX56" fmla="*/ 3084576 w 4559808"/>
                <a:gd name="connsiteY56" fmla="*/ 1670304 h 1735069"/>
                <a:gd name="connsiteX57" fmla="*/ 3425952 w 4559808"/>
                <a:gd name="connsiteY57" fmla="*/ 1706880 h 1735069"/>
                <a:gd name="connsiteX58" fmla="*/ 3901440 w 4559808"/>
                <a:gd name="connsiteY58" fmla="*/ 1719072 h 1735069"/>
                <a:gd name="connsiteX59" fmla="*/ 4559808 w 4559808"/>
                <a:gd name="connsiteY59" fmla="*/ 1731264 h 173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559808" h="1735069">
                  <a:moveTo>
                    <a:pt x="0" y="1694688"/>
                  </a:moveTo>
                  <a:cubicBezTo>
                    <a:pt x="32512" y="1690624"/>
                    <a:pt x="64771" y="1682496"/>
                    <a:pt x="97536" y="1682496"/>
                  </a:cubicBezTo>
                  <a:cubicBezTo>
                    <a:pt x="130301" y="1682496"/>
                    <a:pt x="162835" y="1688827"/>
                    <a:pt x="195072" y="1694688"/>
                  </a:cubicBezTo>
                  <a:cubicBezTo>
                    <a:pt x="207716" y="1696987"/>
                    <a:pt x="218854" y="1705662"/>
                    <a:pt x="231648" y="1706880"/>
                  </a:cubicBezTo>
                  <a:cubicBezTo>
                    <a:pt x="304583" y="1713826"/>
                    <a:pt x="377952" y="1715008"/>
                    <a:pt x="451104" y="1719072"/>
                  </a:cubicBezTo>
                  <a:cubicBezTo>
                    <a:pt x="549020" y="1715445"/>
                    <a:pt x="739630" y="1719888"/>
                    <a:pt x="865632" y="1694688"/>
                  </a:cubicBezTo>
                  <a:cubicBezTo>
                    <a:pt x="878234" y="1692168"/>
                    <a:pt x="890016" y="1686560"/>
                    <a:pt x="902208" y="1682496"/>
                  </a:cubicBezTo>
                  <a:lnTo>
                    <a:pt x="926592" y="1609344"/>
                  </a:lnTo>
                  <a:cubicBezTo>
                    <a:pt x="930656" y="1597152"/>
                    <a:pt x="931655" y="1583461"/>
                    <a:pt x="938784" y="1572768"/>
                  </a:cubicBezTo>
                  <a:cubicBezTo>
                    <a:pt x="946912" y="1560576"/>
                    <a:pt x="957217" y="1549582"/>
                    <a:pt x="963168" y="1536192"/>
                  </a:cubicBezTo>
                  <a:cubicBezTo>
                    <a:pt x="973607" y="1512704"/>
                    <a:pt x="973295" y="1484426"/>
                    <a:pt x="987552" y="1463040"/>
                  </a:cubicBezTo>
                  <a:cubicBezTo>
                    <a:pt x="995680" y="1450848"/>
                    <a:pt x="1005383" y="1439570"/>
                    <a:pt x="1011936" y="1426464"/>
                  </a:cubicBezTo>
                  <a:cubicBezTo>
                    <a:pt x="1017683" y="1414969"/>
                    <a:pt x="1020597" y="1402245"/>
                    <a:pt x="1024128" y="1389888"/>
                  </a:cubicBezTo>
                  <a:cubicBezTo>
                    <a:pt x="1038678" y="1338963"/>
                    <a:pt x="1038932" y="1325450"/>
                    <a:pt x="1048512" y="1267968"/>
                  </a:cubicBezTo>
                  <a:cubicBezTo>
                    <a:pt x="1054547" y="1189517"/>
                    <a:pt x="1059493" y="1092355"/>
                    <a:pt x="1072896" y="1011936"/>
                  </a:cubicBezTo>
                  <a:cubicBezTo>
                    <a:pt x="1084299" y="943520"/>
                    <a:pt x="1082785" y="984571"/>
                    <a:pt x="1097280" y="926592"/>
                  </a:cubicBezTo>
                  <a:cubicBezTo>
                    <a:pt x="1102306" y="906488"/>
                    <a:pt x="1105408" y="885952"/>
                    <a:pt x="1109472" y="865632"/>
                  </a:cubicBezTo>
                  <a:cubicBezTo>
                    <a:pt x="1127851" y="663465"/>
                    <a:pt x="1112110" y="799718"/>
                    <a:pt x="1133856" y="658368"/>
                  </a:cubicBezTo>
                  <a:cubicBezTo>
                    <a:pt x="1138226" y="629965"/>
                    <a:pt x="1143040" y="601603"/>
                    <a:pt x="1146048" y="573024"/>
                  </a:cubicBezTo>
                  <a:cubicBezTo>
                    <a:pt x="1151171" y="524356"/>
                    <a:pt x="1152836" y="475358"/>
                    <a:pt x="1158240" y="426720"/>
                  </a:cubicBezTo>
                  <a:cubicBezTo>
                    <a:pt x="1163356" y="380677"/>
                    <a:pt x="1181498" y="295985"/>
                    <a:pt x="1194816" y="256032"/>
                  </a:cubicBezTo>
                  <a:lnTo>
                    <a:pt x="1219200" y="182880"/>
                  </a:lnTo>
                  <a:lnTo>
                    <a:pt x="1231392" y="146304"/>
                  </a:lnTo>
                  <a:cubicBezTo>
                    <a:pt x="1244097" y="108189"/>
                    <a:pt x="1256418" y="60532"/>
                    <a:pt x="1292352" y="36576"/>
                  </a:cubicBezTo>
                  <a:cubicBezTo>
                    <a:pt x="1339621" y="5063"/>
                    <a:pt x="1315027" y="16826"/>
                    <a:pt x="1365504" y="0"/>
                  </a:cubicBezTo>
                  <a:cubicBezTo>
                    <a:pt x="1377696" y="4064"/>
                    <a:pt x="1392045" y="4164"/>
                    <a:pt x="1402080" y="12192"/>
                  </a:cubicBezTo>
                  <a:cubicBezTo>
                    <a:pt x="1428426" y="33269"/>
                    <a:pt x="1443397" y="99568"/>
                    <a:pt x="1450848" y="121920"/>
                  </a:cubicBezTo>
                  <a:lnTo>
                    <a:pt x="1487424" y="231648"/>
                  </a:lnTo>
                  <a:lnTo>
                    <a:pt x="1499616" y="268224"/>
                  </a:lnTo>
                  <a:cubicBezTo>
                    <a:pt x="1503680" y="280416"/>
                    <a:pt x="1508691" y="292332"/>
                    <a:pt x="1511808" y="304800"/>
                  </a:cubicBezTo>
                  <a:cubicBezTo>
                    <a:pt x="1533373" y="391059"/>
                    <a:pt x="1516263" y="317111"/>
                    <a:pt x="1536192" y="426720"/>
                  </a:cubicBezTo>
                  <a:cubicBezTo>
                    <a:pt x="1539899" y="447108"/>
                    <a:pt x="1542932" y="467688"/>
                    <a:pt x="1548384" y="487680"/>
                  </a:cubicBezTo>
                  <a:lnTo>
                    <a:pt x="1584960" y="597408"/>
                  </a:lnTo>
                  <a:lnTo>
                    <a:pt x="1597152" y="633984"/>
                  </a:lnTo>
                  <a:cubicBezTo>
                    <a:pt x="1601216" y="646176"/>
                    <a:pt x="1602215" y="659867"/>
                    <a:pt x="1609344" y="670560"/>
                  </a:cubicBezTo>
                  <a:cubicBezTo>
                    <a:pt x="1679225" y="775382"/>
                    <a:pt x="1595443" y="642758"/>
                    <a:pt x="1645920" y="743712"/>
                  </a:cubicBezTo>
                  <a:cubicBezTo>
                    <a:pt x="1652473" y="756818"/>
                    <a:pt x="1664353" y="766898"/>
                    <a:pt x="1670304" y="780288"/>
                  </a:cubicBezTo>
                  <a:cubicBezTo>
                    <a:pt x="1680743" y="803776"/>
                    <a:pt x="1686560" y="829056"/>
                    <a:pt x="1694688" y="853440"/>
                  </a:cubicBezTo>
                  <a:cubicBezTo>
                    <a:pt x="1698752" y="865632"/>
                    <a:pt x="1699751" y="879323"/>
                    <a:pt x="1706880" y="890016"/>
                  </a:cubicBezTo>
                  <a:cubicBezTo>
                    <a:pt x="1715008" y="902208"/>
                    <a:pt x="1725313" y="913202"/>
                    <a:pt x="1731264" y="926592"/>
                  </a:cubicBezTo>
                  <a:cubicBezTo>
                    <a:pt x="1741703" y="950080"/>
                    <a:pt x="1747520" y="975360"/>
                    <a:pt x="1755648" y="999744"/>
                  </a:cubicBezTo>
                  <a:cubicBezTo>
                    <a:pt x="1759712" y="1011936"/>
                    <a:pt x="1764723" y="1023852"/>
                    <a:pt x="1767840" y="1036320"/>
                  </a:cubicBezTo>
                  <a:cubicBezTo>
                    <a:pt x="1770710" y="1047799"/>
                    <a:pt x="1784274" y="1107353"/>
                    <a:pt x="1792224" y="1121664"/>
                  </a:cubicBezTo>
                  <a:cubicBezTo>
                    <a:pt x="1806456" y="1147282"/>
                    <a:pt x="1824736" y="1170432"/>
                    <a:pt x="1840992" y="1194816"/>
                  </a:cubicBezTo>
                  <a:cubicBezTo>
                    <a:pt x="1849120" y="1207008"/>
                    <a:pt x="1853184" y="1223264"/>
                    <a:pt x="1865376" y="1231392"/>
                  </a:cubicBezTo>
                  <a:lnTo>
                    <a:pt x="1901952" y="1255776"/>
                  </a:lnTo>
                  <a:cubicBezTo>
                    <a:pt x="1942592" y="1316736"/>
                    <a:pt x="1914144" y="1284224"/>
                    <a:pt x="1999488" y="1341120"/>
                  </a:cubicBezTo>
                  <a:lnTo>
                    <a:pt x="2036064" y="1365504"/>
                  </a:lnTo>
                  <a:cubicBezTo>
                    <a:pt x="2048256" y="1373632"/>
                    <a:pt x="2058739" y="1385254"/>
                    <a:pt x="2072640" y="1389888"/>
                  </a:cubicBezTo>
                  <a:lnTo>
                    <a:pt x="2145792" y="1414272"/>
                  </a:lnTo>
                  <a:cubicBezTo>
                    <a:pt x="2157984" y="1418336"/>
                    <a:pt x="2169900" y="1423347"/>
                    <a:pt x="2182368" y="1426464"/>
                  </a:cubicBezTo>
                  <a:cubicBezTo>
                    <a:pt x="2256072" y="1444890"/>
                    <a:pt x="2215240" y="1433357"/>
                    <a:pt x="2304288" y="1463040"/>
                  </a:cubicBezTo>
                  <a:lnTo>
                    <a:pt x="2633472" y="1572768"/>
                  </a:lnTo>
                  <a:lnTo>
                    <a:pt x="2743200" y="1609344"/>
                  </a:lnTo>
                  <a:cubicBezTo>
                    <a:pt x="2778060" y="1620964"/>
                    <a:pt x="2790272" y="1626074"/>
                    <a:pt x="2828544" y="1633728"/>
                  </a:cubicBezTo>
                  <a:cubicBezTo>
                    <a:pt x="2852784" y="1638576"/>
                    <a:pt x="2877263" y="1642161"/>
                    <a:pt x="2901696" y="1645920"/>
                  </a:cubicBezTo>
                  <a:cubicBezTo>
                    <a:pt x="3017303" y="1663706"/>
                    <a:pt x="2961003" y="1653453"/>
                    <a:pt x="3084576" y="1670304"/>
                  </a:cubicBezTo>
                  <a:cubicBezTo>
                    <a:pt x="3248203" y="1692617"/>
                    <a:pt x="3260987" y="1700655"/>
                    <a:pt x="3425952" y="1706880"/>
                  </a:cubicBezTo>
                  <a:cubicBezTo>
                    <a:pt x="3584387" y="1712859"/>
                    <a:pt x="3742944" y="1715008"/>
                    <a:pt x="3901440" y="1719072"/>
                  </a:cubicBezTo>
                  <a:cubicBezTo>
                    <a:pt x="4217842" y="1745439"/>
                    <a:pt x="3998807" y="1731264"/>
                    <a:pt x="4559808" y="1731264"/>
                  </a:cubicBezTo>
                </a:path>
              </a:pathLst>
            </a:cu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926592" y="5193792"/>
              <a:ext cx="59055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678806" y="48122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96667" y="4343400"/>
              <a:ext cx="619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902207" y="4343400"/>
              <a:ext cx="458419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88713" y="5091482"/>
            <a:ext cx="69177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Mott Readout: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Pedestal = Average of </a:t>
            </a:r>
            <a:r>
              <a:rPr lang="en-US" dirty="0" smtClean="0"/>
              <a:t>first 4 </a:t>
            </a:r>
            <a:r>
              <a:rPr lang="en-US" dirty="0"/>
              <a:t>samples of window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Peak Value (V</a:t>
            </a:r>
            <a:r>
              <a:rPr lang="en-US" baseline="-25000" dirty="0"/>
              <a:t>P</a:t>
            </a:r>
            <a:r>
              <a:rPr lang="en-US" dirty="0"/>
              <a:t>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Pulse </a:t>
            </a:r>
            <a:r>
              <a:rPr lang="en-US" dirty="0"/>
              <a:t>Integral </a:t>
            </a:r>
            <a:r>
              <a:rPr lang="en-US" dirty="0" smtClean="0"/>
              <a:t>= Sum of raw samples MIN(NSB+NSA, PTW)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Pulse Coarse Time = Sample number of first Threshold Crossing (TC)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Pulse Fine Time =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3097768"/>
            <a:ext cx="487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57900" y="2913102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745877" y="2875001"/>
            <a:ext cx="0" cy="95833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56760" y="2859023"/>
            <a:ext cx="0" cy="958335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27012" y="248969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NSB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19600" y="2505669"/>
            <a:ext cx="57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NSA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44" name="Straight Connector 43"/>
          <p:cNvCxnSpPr>
            <a:endCxn id="29" idx="13"/>
          </p:cNvCxnSpPr>
          <p:nvPr/>
        </p:nvCxnSpPr>
        <p:spPr>
          <a:xfrm flipV="1">
            <a:off x="1959864" y="3074791"/>
            <a:ext cx="0" cy="7585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86000" y="1716022"/>
            <a:ext cx="0" cy="210133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51075" y="160551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baseline="-25000" dirty="0" smtClean="0">
                <a:solidFill>
                  <a:srgbClr val="7030A0"/>
                </a:solidFill>
              </a:rPr>
              <a:t>P</a:t>
            </a:r>
            <a:endParaRPr lang="en-US" baseline="-25000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>
            <a:stCxn id="29" idx="0"/>
          </p:cNvCxnSpPr>
          <p:nvPr/>
        </p:nvCxnSpPr>
        <p:spPr>
          <a:xfrm>
            <a:off x="911352" y="3501511"/>
            <a:ext cx="0" cy="3318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50605" y="3916894"/>
            <a:ext cx="9952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Pedestal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831594" y="3851822"/>
            <a:ext cx="415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Cloud Callout 46"/>
          <p:cNvSpPr/>
          <p:nvPr/>
        </p:nvSpPr>
        <p:spPr>
          <a:xfrm>
            <a:off x="6941424" y="5359730"/>
            <a:ext cx="1494312" cy="909076"/>
          </a:xfrm>
          <a:prstGeom prst="cloudCallout">
            <a:avLst>
              <a:gd name="adj1" fmla="val -66054"/>
              <a:gd name="adj2" fmla="val 393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</a:t>
            </a:r>
          </a:p>
          <a:p>
            <a:pPr algn="ctr"/>
            <a:r>
              <a:rPr lang="en-US" dirty="0" smtClean="0"/>
              <a:t>Note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Cloud Callout 47"/>
          <p:cNvSpPr/>
          <p:nvPr/>
        </p:nvSpPr>
        <p:spPr>
          <a:xfrm>
            <a:off x="5996148" y="4667750"/>
            <a:ext cx="1494312" cy="909076"/>
          </a:xfrm>
          <a:prstGeom prst="cloudCallout">
            <a:avLst>
              <a:gd name="adj1" fmla="val -66054"/>
              <a:gd name="adj2" fmla="val 393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</a:t>
            </a:r>
          </a:p>
          <a:p>
            <a:pPr algn="ctr"/>
            <a:r>
              <a:rPr lang="en-US" dirty="0" smtClean="0"/>
              <a:t>Note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46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Pedestal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57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Peak Value (VP)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How to speedup DAQ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953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Reject low-energy electrons: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Increase E-detector hardware threshold</a:t>
            </a:r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Vetoing dump events</a:t>
            </a:r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Use faster </a:t>
            </a:r>
            <a:r>
              <a:rPr lang="en-US" dirty="0"/>
              <a:t>DAQ </a:t>
            </a:r>
            <a:r>
              <a:rPr lang="en-US" dirty="0" smtClean="0"/>
              <a:t>mode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110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Integral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77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Coarse Time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6867764" y="2057400"/>
            <a:ext cx="1494312" cy="909076"/>
          </a:xfrm>
          <a:prstGeom prst="cloudCallout">
            <a:avLst>
              <a:gd name="adj1" fmla="val -34266"/>
              <a:gd name="adj2" fmla="val 1203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</a:t>
            </a:r>
          </a:p>
          <a:p>
            <a:pPr algn="ctr"/>
            <a:r>
              <a:rPr lang="en-US" dirty="0" smtClean="0"/>
              <a:t>Note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78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Fine Time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18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Pedestals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840105"/>
            <a:ext cx="4928235" cy="6017895"/>
          </a:xfrm>
        </p:spPr>
      </p:pic>
    </p:spTree>
    <p:extLst>
      <p:ext uri="{BB962C8B-B14F-4D97-AF65-F5344CB8AC3E}">
        <p14:creationId xmlns:p14="http://schemas.microsoft.com/office/powerpoint/2010/main" val="1116341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Energy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0105"/>
            <a:ext cx="4928235" cy="6017895"/>
          </a:xfrm>
        </p:spPr>
      </p:pic>
      <p:sp>
        <p:nvSpPr>
          <p:cNvPr id="4" name="TextBox 3"/>
          <p:cNvSpPr txBox="1"/>
          <p:nvPr/>
        </p:nvSpPr>
        <p:spPr>
          <a:xfrm>
            <a:off x="304800" y="3429000"/>
            <a:ext cx="1898277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E </a:t>
            </a:r>
            <a:r>
              <a:rPr lang="en-US" sz="3600" dirty="0" smtClean="0"/>
              <a:t>~ 3.2%</a:t>
            </a:r>
            <a:endParaRPr lang="en-US" sz="3600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76200" y="4648200"/>
            <a:ext cx="1905000" cy="1905000"/>
          </a:xfrm>
          <a:prstGeom prst="wedgeRoundRectCallout">
            <a:avLst>
              <a:gd name="adj1" fmla="val 15167"/>
              <a:gd name="adj2" fmla="val -7854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increase </a:t>
            </a:r>
            <a:r>
              <a:rPr lang="en-US" dirty="0" smtClean="0"/>
              <a:t>partially </a:t>
            </a:r>
            <a:r>
              <a:rPr lang="en-US" dirty="0" smtClean="0"/>
              <a:t>due to average pedestals being </a:t>
            </a:r>
            <a:r>
              <a:rPr lang="en-US" dirty="0" smtClean="0"/>
              <a:t>subtracted. New data will have this fixed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217229" y="2170331"/>
            <a:ext cx="1774371" cy="1581834"/>
          </a:xfrm>
          <a:prstGeom prst="wedgeRoundRectCallout">
            <a:avLst>
              <a:gd name="adj1" fmla="val -57145"/>
              <a:gd name="adj2" fmla="val -2119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Energy from run 7642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Pedestal from run 7672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22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Time-of-flight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5" name="TextBox 4"/>
          <p:cNvSpPr txBox="1"/>
          <p:nvPr/>
        </p:nvSpPr>
        <p:spPr>
          <a:xfrm>
            <a:off x="152400" y="3352800"/>
            <a:ext cx="1675459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t </a:t>
            </a:r>
            <a:r>
              <a:rPr lang="en-US" sz="3600" smtClean="0"/>
              <a:t>~ </a:t>
            </a:r>
            <a:r>
              <a:rPr lang="en-US" sz="3600" smtClean="0"/>
              <a:t>? </a:t>
            </a:r>
            <a:r>
              <a:rPr lang="en-US" sz="3600" dirty="0" smtClean="0"/>
              <a:t>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9994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694178" y="1674105"/>
            <a:ext cx="1494312" cy="909076"/>
          </a:xfrm>
          <a:prstGeom prst="cloudCallout">
            <a:avLst>
              <a:gd name="adj1" fmla="val 75403"/>
              <a:gd name="adj2" fmla="val -37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694178" y="2785255"/>
            <a:ext cx="1494312" cy="909076"/>
          </a:xfrm>
          <a:prstGeom prst="cloudCallout">
            <a:avLst>
              <a:gd name="adj1" fmla="val 75403"/>
              <a:gd name="adj2" fmla="val -37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43200" y="1674105"/>
            <a:ext cx="61922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dirty="0"/>
              <a:t>MIN(NSB+NSA, PTW</a:t>
            </a:r>
            <a:r>
              <a:rPr lang="en-US" dirty="0" smtClean="0"/>
              <a:t>): Make sure NSB+NSA is less than PTW.</a:t>
            </a:r>
          </a:p>
          <a:p>
            <a:r>
              <a:rPr lang="en-US" dirty="0" smtClean="0"/>
              <a:t>Otherwise cannot till how many samples were </a:t>
            </a:r>
            <a:r>
              <a:rPr lang="en-US" dirty="0" smtClean="0"/>
              <a:t>summed; this </a:t>
            </a:r>
            <a:r>
              <a:rPr lang="en-US" dirty="0" smtClean="0"/>
              <a:t>is</a:t>
            </a:r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eeded for </a:t>
            </a:r>
            <a:r>
              <a:rPr lang="en-US" dirty="0" smtClean="0"/>
              <a:t>pedestal subtraction.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3048000"/>
            <a:ext cx="60533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How FADC deal with a periodic square wave. Solution: add</a:t>
            </a:r>
          </a:p>
          <a:p>
            <a:r>
              <a:rPr lang="en-US" dirty="0"/>
              <a:t>s</a:t>
            </a:r>
            <a:r>
              <a:rPr lang="en-US" dirty="0" smtClean="0"/>
              <a:t>ame signal to another channel delayed by ½ period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0391" y="3828612"/>
            <a:ext cx="7772400" cy="2875938"/>
            <a:chOff x="644512" y="3296263"/>
            <a:chExt cx="7772400" cy="2875938"/>
          </a:xfrm>
        </p:grpSpPr>
        <p:sp>
          <p:nvSpPr>
            <p:cNvPr id="10" name="Rectangle 9"/>
            <p:cNvSpPr/>
            <p:nvPr/>
          </p:nvSpPr>
          <p:spPr>
            <a:xfrm>
              <a:off x="644512" y="3296263"/>
              <a:ext cx="7772400" cy="28759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108283" y="3709695"/>
              <a:ext cx="7080029" cy="390314"/>
              <a:chOff x="997171" y="2033016"/>
              <a:chExt cx="7080029" cy="43738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V="1">
                <a:off x="997171" y="2033016"/>
                <a:ext cx="5670329" cy="152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>
            <a:xfrm>
              <a:off x="6788289" y="3637004"/>
              <a:ext cx="0" cy="23922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02187" y="3701542"/>
              <a:ext cx="12192" cy="232361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12" y="3704255"/>
              <a:ext cx="0" cy="170594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1115567" y="6027874"/>
              <a:ext cx="5648227" cy="133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879973" y="5744223"/>
              <a:ext cx="401072" cy="329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43185" y="5414641"/>
              <a:ext cx="619657" cy="329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1115567" y="5410200"/>
              <a:ext cx="4329544" cy="444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1115567" y="4669440"/>
              <a:ext cx="2862828" cy="567177"/>
              <a:chOff x="1115567" y="4690623"/>
              <a:chExt cx="2862828" cy="567177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828800" y="4693657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551929" y="4693657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37" name="Group 36"/>
              <p:cNvGrpSpPr/>
              <p:nvPr/>
            </p:nvGrpSpPr>
            <p:grpSpPr>
              <a:xfrm>
                <a:off x="1115567" y="4690623"/>
                <a:ext cx="2862828" cy="567177"/>
                <a:chOff x="1115567" y="4690623"/>
                <a:chExt cx="2862828" cy="567177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1115567" y="5257800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1838696" y="4690623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551929" y="5257800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265162" y="4693657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265162" y="4693657"/>
                  <a:ext cx="0" cy="564143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" name="Group 3"/>
            <p:cNvGrpSpPr/>
            <p:nvPr/>
          </p:nvGrpSpPr>
          <p:grpSpPr>
            <a:xfrm>
              <a:off x="1115567" y="3906212"/>
              <a:ext cx="3165478" cy="581923"/>
              <a:chOff x="1115567" y="3745480"/>
              <a:chExt cx="3165478" cy="581923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2131450" y="3748514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854579" y="3748514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418217" y="4312657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141346" y="3745480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854579" y="4312657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567812" y="3748514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567812" y="3748514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418217" y="3763260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115567" y="3763260"/>
                <a:ext cx="302650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4165900" y="3943325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bad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11044" y="4791062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good</a:t>
              </a:r>
              <a:endParaRPr lang="en-US" dirty="0"/>
            </a:p>
          </p:txBody>
        </p:sp>
      </p:grpSp>
      <p:sp>
        <p:nvSpPr>
          <p:cNvPr id="42" name="Cloud Callout 41"/>
          <p:cNvSpPr/>
          <p:nvPr/>
        </p:nvSpPr>
        <p:spPr>
          <a:xfrm>
            <a:off x="725027" y="664058"/>
            <a:ext cx="1494312" cy="909076"/>
          </a:xfrm>
          <a:prstGeom prst="cloudCallout">
            <a:avLst>
              <a:gd name="adj1" fmla="val 75403"/>
              <a:gd name="adj2" fmla="val -37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</a:t>
            </a:r>
            <a:r>
              <a:rPr lang="en-US" dirty="0"/>
              <a:t>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733303" y="933930"/>
            <a:ext cx="41982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If first sample above threshold then:</a:t>
            </a:r>
          </a:p>
          <a:p>
            <a:r>
              <a:rPr lang="en-US" dirty="0" smtClean="0"/>
              <a:t>  </a:t>
            </a:r>
            <a:r>
              <a:rPr lang="en-US" i="1" dirty="0"/>
              <a:t>course </a:t>
            </a:r>
            <a:r>
              <a:rPr lang="en-US" i="1" dirty="0" smtClean="0"/>
              <a:t>time =1,  </a:t>
            </a:r>
            <a:r>
              <a:rPr lang="en-US" i="1" dirty="0"/>
              <a:t>fine </a:t>
            </a:r>
            <a:r>
              <a:rPr lang="en-US" i="1" dirty="0" smtClean="0"/>
              <a:t>time = 0, and </a:t>
            </a:r>
            <a:r>
              <a:rPr lang="en-US" i="1" dirty="0" err="1"/>
              <a:t>ped</a:t>
            </a:r>
            <a:r>
              <a:rPr lang="en-US" i="1" dirty="0"/>
              <a:t> </a:t>
            </a:r>
            <a:r>
              <a:rPr lang="en-US" i="1" dirty="0" smtClean="0"/>
              <a:t>= </a:t>
            </a:r>
            <a:r>
              <a:rPr lang="en-US" i="1" dirty="0"/>
              <a:t>0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60942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/>
              <a:t>Increase E-Detector </a:t>
            </a:r>
            <a:r>
              <a:rPr lang="en-US" dirty="0" smtClean="0"/>
              <a:t>Hardware </a:t>
            </a:r>
            <a:r>
              <a:rPr lang="en-US" dirty="0"/>
              <a:t>Threshold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E-detector </a:t>
            </a:r>
            <a:r>
              <a:rPr lang="en-US" dirty="0" smtClean="0"/>
              <a:t>discriminator threshold </a:t>
            </a:r>
            <a:r>
              <a:rPr lang="en-US" dirty="0" smtClean="0"/>
              <a:t>(NIM715) is </a:t>
            </a:r>
            <a:r>
              <a:rPr lang="en-US" dirty="0" smtClean="0"/>
              <a:t>now at </a:t>
            </a:r>
            <a:r>
              <a:rPr lang="en-US" dirty="0"/>
              <a:t>-25 </a:t>
            </a:r>
            <a:r>
              <a:rPr lang="en-US" dirty="0" smtClean="0"/>
              <a:t>mV</a:t>
            </a:r>
          </a:p>
          <a:p>
            <a:endParaRPr lang="en-US" dirty="0" smtClean="0"/>
          </a:p>
          <a:p>
            <a:r>
              <a:rPr lang="en-US" dirty="0" smtClean="0"/>
              <a:t>Change threshold to </a:t>
            </a:r>
            <a:r>
              <a:rPr lang="en-US" dirty="0" smtClean="0"/>
              <a:t>-50 </a:t>
            </a:r>
            <a:r>
              <a:rPr lang="en-US" dirty="0" smtClean="0"/>
              <a:t>mV will reduce </a:t>
            </a:r>
            <a:r>
              <a:rPr lang="en-US" dirty="0" smtClean="0"/>
              <a:t>DAQ</a:t>
            </a:r>
            <a:r>
              <a:rPr lang="en-US" dirty="0" smtClean="0"/>
              <a:t> rate </a:t>
            </a:r>
            <a:r>
              <a:rPr lang="en-US" dirty="0" smtClean="0"/>
              <a:t>by a factor of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9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Vetoing Dump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Use </a:t>
            </a:r>
            <a:r>
              <a:rPr lang="en-US" dirty="0" smtClean="0"/>
              <a:t>laser </a:t>
            </a:r>
            <a:r>
              <a:rPr lang="en-US" dirty="0" smtClean="0"/>
              <a:t>ToF to veto dump events in </a:t>
            </a:r>
            <a:r>
              <a:rPr lang="en-US" dirty="0" smtClean="0"/>
              <a:t>NIM</a:t>
            </a:r>
            <a:r>
              <a:rPr lang="en-US" dirty="0" smtClean="0"/>
              <a:t>754</a:t>
            </a:r>
            <a:r>
              <a:rPr lang="en-US" dirty="0" smtClean="0"/>
              <a:t> </a:t>
            </a:r>
            <a:r>
              <a:rPr lang="en-US" dirty="0"/>
              <a:t>l</a:t>
            </a:r>
            <a:r>
              <a:rPr lang="en-US" dirty="0" smtClean="0"/>
              <a:t>ogic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865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Faster</a:t>
            </a:r>
            <a:r>
              <a:rPr lang="en-US" dirty="0" smtClean="0"/>
              <a:t> </a:t>
            </a:r>
            <a:r>
              <a:rPr lang="en-US" dirty="0" smtClean="0"/>
              <a:t>DAQ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No </a:t>
            </a:r>
            <a:r>
              <a:rPr lang="en-US" dirty="0" smtClean="0"/>
              <a:t>Readout of CAEN v775 TDC </a:t>
            </a:r>
            <a:r>
              <a:rPr lang="en-US" dirty="0"/>
              <a:t>or </a:t>
            </a:r>
            <a:r>
              <a:rPr lang="en-US" dirty="0" smtClean="0"/>
              <a:t>SIS3801 </a:t>
            </a:r>
            <a:r>
              <a:rPr lang="en-US" dirty="0" smtClean="0"/>
              <a:t>Scalers</a:t>
            </a:r>
          </a:p>
          <a:p>
            <a:endParaRPr lang="en-US" dirty="0" smtClean="0"/>
          </a:p>
          <a:p>
            <a:r>
              <a:rPr lang="en-US" dirty="0" smtClean="0"/>
              <a:t>Instead: use FADC high resolution time and FADC scalers </a:t>
            </a:r>
            <a:r>
              <a:rPr lang="en-US" dirty="0" smtClean="0"/>
              <a:t>(?) → use new FADC mode</a:t>
            </a:r>
          </a:p>
          <a:p>
            <a:endParaRPr lang="en-US" dirty="0" smtClean="0"/>
          </a:p>
          <a:p>
            <a:r>
              <a:rPr lang="en-US" dirty="0" smtClean="0"/>
              <a:t>Add block readout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206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315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of:</a:t>
            </a:r>
          </a:p>
          <a:p>
            <a:endParaRPr lang="en-US" dirty="0" smtClean="0"/>
          </a:p>
          <a:p>
            <a:r>
              <a:rPr lang="en-US" dirty="0" smtClean="0"/>
              <a:t>Raw </a:t>
            </a:r>
            <a:r>
              <a:rPr lang="en-US" dirty="0" smtClean="0"/>
              <a:t>ADC Data Samples </a:t>
            </a:r>
            <a:r>
              <a:rPr lang="en-US" dirty="0" smtClean="0"/>
              <a:t>Mode </a:t>
            </a:r>
          </a:p>
          <a:p>
            <a:endParaRPr lang="en-US" dirty="0" smtClean="0"/>
          </a:p>
          <a:p>
            <a:r>
              <a:rPr lang="en-US" dirty="0" smtClean="0"/>
              <a:t>vs.</a:t>
            </a:r>
          </a:p>
          <a:p>
            <a:endParaRPr lang="en-US" dirty="0" smtClean="0"/>
          </a:p>
          <a:p>
            <a:r>
              <a:rPr lang="en-US" dirty="0" smtClean="0"/>
              <a:t>Pulse Integral and High Resolution </a:t>
            </a:r>
            <a:r>
              <a:rPr lang="en-US" dirty="0" smtClean="0"/>
              <a:t>Time Mode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236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ADC data samples – Run 7673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1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Raw ADC Data Samples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70560" y="1074158"/>
            <a:ext cx="7772400" cy="3962400"/>
            <a:chOff x="685800" y="1600200"/>
            <a:chExt cx="7772400" cy="3962400"/>
          </a:xfrm>
        </p:grpSpPr>
        <p:sp>
          <p:nvSpPr>
            <p:cNvPr id="4" name="Rectangle 3"/>
            <p:cNvSpPr/>
            <p:nvPr/>
          </p:nvSpPr>
          <p:spPr>
            <a:xfrm>
              <a:off x="685800" y="1600200"/>
              <a:ext cx="7772400" cy="396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2057400"/>
              <a:ext cx="7315200" cy="443484"/>
              <a:chOff x="762000" y="2026920"/>
              <a:chExt cx="7315200" cy="44348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762000" y="2026920"/>
                <a:ext cx="5905500" cy="609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6819900" y="2500884"/>
              <a:ext cx="0" cy="26807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14400" y="2057400"/>
              <a:ext cx="0" cy="3124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86400" y="2057400"/>
              <a:ext cx="0" cy="2286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926592" y="2332865"/>
              <a:ext cx="4559808" cy="1735069"/>
            </a:xfrm>
            <a:custGeom>
              <a:avLst/>
              <a:gdLst>
                <a:gd name="connsiteX0" fmla="*/ 0 w 4559808"/>
                <a:gd name="connsiteY0" fmla="*/ 1694688 h 1735069"/>
                <a:gd name="connsiteX1" fmla="*/ 97536 w 4559808"/>
                <a:gd name="connsiteY1" fmla="*/ 1682496 h 1735069"/>
                <a:gd name="connsiteX2" fmla="*/ 195072 w 4559808"/>
                <a:gd name="connsiteY2" fmla="*/ 1694688 h 1735069"/>
                <a:gd name="connsiteX3" fmla="*/ 231648 w 4559808"/>
                <a:gd name="connsiteY3" fmla="*/ 1706880 h 1735069"/>
                <a:gd name="connsiteX4" fmla="*/ 451104 w 4559808"/>
                <a:gd name="connsiteY4" fmla="*/ 1719072 h 1735069"/>
                <a:gd name="connsiteX5" fmla="*/ 865632 w 4559808"/>
                <a:gd name="connsiteY5" fmla="*/ 1694688 h 1735069"/>
                <a:gd name="connsiteX6" fmla="*/ 902208 w 4559808"/>
                <a:gd name="connsiteY6" fmla="*/ 1682496 h 1735069"/>
                <a:gd name="connsiteX7" fmla="*/ 926592 w 4559808"/>
                <a:gd name="connsiteY7" fmla="*/ 1609344 h 1735069"/>
                <a:gd name="connsiteX8" fmla="*/ 938784 w 4559808"/>
                <a:gd name="connsiteY8" fmla="*/ 1572768 h 1735069"/>
                <a:gd name="connsiteX9" fmla="*/ 963168 w 4559808"/>
                <a:gd name="connsiteY9" fmla="*/ 1536192 h 1735069"/>
                <a:gd name="connsiteX10" fmla="*/ 987552 w 4559808"/>
                <a:gd name="connsiteY10" fmla="*/ 1463040 h 1735069"/>
                <a:gd name="connsiteX11" fmla="*/ 1011936 w 4559808"/>
                <a:gd name="connsiteY11" fmla="*/ 1426464 h 1735069"/>
                <a:gd name="connsiteX12" fmla="*/ 1024128 w 4559808"/>
                <a:gd name="connsiteY12" fmla="*/ 1389888 h 1735069"/>
                <a:gd name="connsiteX13" fmla="*/ 1048512 w 4559808"/>
                <a:gd name="connsiteY13" fmla="*/ 1267968 h 1735069"/>
                <a:gd name="connsiteX14" fmla="*/ 1072896 w 4559808"/>
                <a:gd name="connsiteY14" fmla="*/ 1011936 h 1735069"/>
                <a:gd name="connsiteX15" fmla="*/ 1097280 w 4559808"/>
                <a:gd name="connsiteY15" fmla="*/ 926592 h 1735069"/>
                <a:gd name="connsiteX16" fmla="*/ 1109472 w 4559808"/>
                <a:gd name="connsiteY16" fmla="*/ 865632 h 1735069"/>
                <a:gd name="connsiteX17" fmla="*/ 1133856 w 4559808"/>
                <a:gd name="connsiteY17" fmla="*/ 658368 h 1735069"/>
                <a:gd name="connsiteX18" fmla="*/ 1146048 w 4559808"/>
                <a:gd name="connsiteY18" fmla="*/ 573024 h 1735069"/>
                <a:gd name="connsiteX19" fmla="*/ 1158240 w 4559808"/>
                <a:gd name="connsiteY19" fmla="*/ 426720 h 1735069"/>
                <a:gd name="connsiteX20" fmla="*/ 1194816 w 4559808"/>
                <a:gd name="connsiteY20" fmla="*/ 256032 h 1735069"/>
                <a:gd name="connsiteX21" fmla="*/ 1219200 w 4559808"/>
                <a:gd name="connsiteY21" fmla="*/ 182880 h 1735069"/>
                <a:gd name="connsiteX22" fmla="*/ 1231392 w 4559808"/>
                <a:gd name="connsiteY22" fmla="*/ 146304 h 1735069"/>
                <a:gd name="connsiteX23" fmla="*/ 1292352 w 4559808"/>
                <a:gd name="connsiteY23" fmla="*/ 36576 h 1735069"/>
                <a:gd name="connsiteX24" fmla="*/ 1365504 w 4559808"/>
                <a:gd name="connsiteY24" fmla="*/ 0 h 1735069"/>
                <a:gd name="connsiteX25" fmla="*/ 1402080 w 4559808"/>
                <a:gd name="connsiteY25" fmla="*/ 12192 h 1735069"/>
                <a:gd name="connsiteX26" fmla="*/ 1450848 w 4559808"/>
                <a:gd name="connsiteY26" fmla="*/ 121920 h 1735069"/>
                <a:gd name="connsiteX27" fmla="*/ 1487424 w 4559808"/>
                <a:gd name="connsiteY27" fmla="*/ 231648 h 1735069"/>
                <a:gd name="connsiteX28" fmla="*/ 1499616 w 4559808"/>
                <a:gd name="connsiteY28" fmla="*/ 268224 h 1735069"/>
                <a:gd name="connsiteX29" fmla="*/ 1511808 w 4559808"/>
                <a:gd name="connsiteY29" fmla="*/ 304800 h 1735069"/>
                <a:gd name="connsiteX30" fmla="*/ 1536192 w 4559808"/>
                <a:gd name="connsiteY30" fmla="*/ 426720 h 1735069"/>
                <a:gd name="connsiteX31" fmla="*/ 1548384 w 4559808"/>
                <a:gd name="connsiteY31" fmla="*/ 487680 h 1735069"/>
                <a:gd name="connsiteX32" fmla="*/ 1584960 w 4559808"/>
                <a:gd name="connsiteY32" fmla="*/ 597408 h 1735069"/>
                <a:gd name="connsiteX33" fmla="*/ 1597152 w 4559808"/>
                <a:gd name="connsiteY33" fmla="*/ 633984 h 1735069"/>
                <a:gd name="connsiteX34" fmla="*/ 1609344 w 4559808"/>
                <a:gd name="connsiteY34" fmla="*/ 670560 h 1735069"/>
                <a:gd name="connsiteX35" fmla="*/ 1645920 w 4559808"/>
                <a:gd name="connsiteY35" fmla="*/ 743712 h 1735069"/>
                <a:gd name="connsiteX36" fmla="*/ 1670304 w 4559808"/>
                <a:gd name="connsiteY36" fmla="*/ 780288 h 1735069"/>
                <a:gd name="connsiteX37" fmla="*/ 1694688 w 4559808"/>
                <a:gd name="connsiteY37" fmla="*/ 853440 h 1735069"/>
                <a:gd name="connsiteX38" fmla="*/ 1706880 w 4559808"/>
                <a:gd name="connsiteY38" fmla="*/ 890016 h 1735069"/>
                <a:gd name="connsiteX39" fmla="*/ 1731264 w 4559808"/>
                <a:gd name="connsiteY39" fmla="*/ 926592 h 1735069"/>
                <a:gd name="connsiteX40" fmla="*/ 1755648 w 4559808"/>
                <a:gd name="connsiteY40" fmla="*/ 999744 h 1735069"/>
                <a:gd name="connsiteX41" fmla="*/ 1767840 w 4559808"/>
                <a:gd name="connsiteY41" fmla="*/ 1036320 h 1735069"/>
                <a:gd name="connsiteX42" fmla="*/ 1792224 w 4559808"/>
                <a:gd name="connsiteY42" fmla="*/ 1121664 h 1735069"/>
                <a:gd name="connsiteX43" fmla="*/ 1840992 w 4559808"/>
                <a:gd name="connsiteY43" fmla="*/ 1194816 h 1735069"/>
                <a:gd name="connsiteX44" fmla="*/ 1865376 w 4559808"/>
                <a:gd name="connsiteY44" fmla="*/ 1231392 h 1735069"/>
                <a:gd name="connsiteX45" fmla="*/ 1901952 w 4559808"/>
                <a:gd name="connsiteY45" fmla="*/ 1255776 h 1735069"/>
                <a:gd name="connsiteX46" fmla="*/ 1999488 w 4559808"/>
                <a:gd name="connsiteY46" fmla="*/ 1341120 h 1735069"/>
                <a:gd name="connsiteX47" fmla="*/ 2036064 w 4559808"/>
                <a:gd name="connsiteY47" fmla="*/ 1365504 h 1735069"/>
                <a:gd name="connsiteX48" fmla="*/ 2072640 w 4559808"/>
                <a:gd name="connsiteY48" fmla="*/ 1389888 h 1735069"/>
                <a:gd name="connsiteX49" fmla="*/ 2145792 w 4559808"/>
                <a:gd name="connsiteY49" fmla="*/ 1414272 h 1735069"/>
                <a:gd name="connsiteX50" fmla="*/ 2182368 w 4559808"/>
                <a:gd name="connsiteY50" fmla="*/ 1426464 h 1735069"/>
                <a:gd name="connsiteX51" fmla="*/ 2304288 w 4559808"/>
                <a:gd name="connsiteY51" fmla="*/ 1463040 h 1735069"/>
                <a:gd name="connsiteX52" fmla="*/ 2633472 w 4559808"/>
                <a:gd name="connsiteY52" fmla="*/ 1572768 h 1735069"/>
                <a:gd name="connsiteX53" fmla="*/ 2743200 w 4559808"/>
                <a:gd name="connsiteY53" fmla="*/ 1609344 h 1735069"/>
                <a:gd name="connsiteX54" fmla="*/ 2828544 w 4559808"/>
                <a:gd name="connsiteY54" fmla="*/ 1633728 h 1735069"/>
                <a:gd name="connsiteX55" fmla="*/ 2901696 w 4559808"/>
                <a:gd name="connsiteY55" fmla="*/ 1645920 h 1735069"/>
                <a:gd name="connsiteX56" fmla="*/ 3084576 w 4559808"/>
                <a:gd name="connsiteY56" fmla="*/ 1670304 h 1735069"/>
                <a:gd name="connsiteX57" fmla="*/ 3425952 w 4559808"/>
                <a:gd name="connsiteY57" fmla="*/ 1706880 h 1735069"/>
                <a:gd name="connsiteX58" fmla="*/ 3901440 w 4559808"/>
                <a:gd name="connsiteY58" fmla="*/ 1719072 h 1735069"/>
                <a:gd name="connsiteX59" fmla="*/ 4559808 w 4559808"/>
                <a:gd name="connsiteY59" fmla="*/ 1731264 h 173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559808" h="1735069">
                  <a:moveTo>
                    <a:pt x="0" y="1694688"/>
                  </a:moveTo>
                  <a:cubicBezTo>
                    <a:pt x="32512" y="1690624"/>
                    <a:pt x="64771" y="1682496"/>
                    <a:pt x="97536" y="1682496"/>
                  </a:cubicBezTo>
                  <a:cubicBezTo>
                    <a:pt x="130301" y="1682496"/>
                    <a:pt x="162835" y="1688827"/>
                    <a:pt x="195072" y="1694688"/>
                  </a:cubicBezTo>
                  <a:cubicBezTo>
                    <a:pt x="207716" y="1696987"/>
                    <a:pt x="218854" y="1705662"/>
                    <a:pt x="231648" y="1706880"/>
                  </a:cubicBezTo>
                  <a:cubicBezTo>
                    <a:pt x="304583" y="1713826"/>
                    <a:pt x="377952" y="1715008"/>
                    <a:pt x="451104" y="1719072"/>
                  </a:cubicBezTo>
                  <a:cubicBezTo>
                    <a:pt x="549020" y="1715445"/>
                    <a:pt x="739630" y="1719888"/>
                    <a:pt x="865632" y="1694688"/>
                  </a:cubicBezTo>
                  <a:cubicBezTo>
                    <a:pt x="878234" y="1692168"/>
                    <a:pt x="890016" y="1686560"/>
                    <a:pt x="902208" y="1682496"/>
                  </a:cubicBezTo>
                  <a:lnTo>
                    <a:pt x="926592" y="1609344"/>
                  </a:lnTo>
                  <a:cubicBezTo>
                    <a:pt x="930656" y="1597152"/>
                    <a:pt x="931655" y="1583461"/>
                    <a:pt x="938784" y="1572768"/>
                  </a:cubicBezTo>
                  <a:cubicBezTo>
                    <a:pt x="946912" y="1560576"/>
                    <a:pt x="957217" y="1549582"/>
                    <a:pt x="963168" y="1536192"/>
                  </a:cubicBezTo>
                  <a:cubicBezTo>
                    <a:pt x="973607" y="1512704"/>
                    <a:pt x="973295" y="1484426"/>
                    <a:pt x="987552" y="1463040"/>
                  </a:cubicBezTo>
                  <a:cubicBezTo>
                    <a:pt x="995680" y="1450848"/>
                    <a:pt x="1005383" y="1439570"/>
                    <a:pt x="1011936" y="1426464"/>
                  </a:cubicBezTo>
                  <a:cubicBezTo>
                    <a:pt x="1017683" y="1414969"/>
                    <a:pt x="1020597" y="1402245"/>
                    <a:pt x="1024128" y="1389888"/>
                  </a:cubicBezTo>
                  <a:cubicBezTo>
                    <a:pt x="1038678" y="1338963"/>
                    <a:pt x="1038932" y="1325450"/>
                    <a:pt x="1048512" y="1267968"/>
                  </a:cubicBezTo>
                  <a:cubicBezTo>
                    <a:pt x="1054547" y="1189517"/>
                    <a:pt x="1059493" y="1092355"/>
                    <a:pt x="1072896" y="1011936"/>
                  </a:cubicBezTo>
                  <a:cubicBezTo>
                    <a:pt x="1084299" y="943520"/>
                    <a:pt x="1082785" y="984571"/>
                    <a:pt x="1097280" y="926592"/>
                  </a:cubicBezTo>
                  <a:cubicBezTo>
                    <a:pt x="1102306" y="906488"/>
                    <a:pt x="1105408" y="885952"/>
                    <a:pt x="1109472" y="865632"/>
                  </a:cubicBezTo>
                  <a:cubicBezTo>
                    <a:pt x="1127851" y="663465"/>
                    <a:pt x="1112110" y="799718"/>
                    <a:pt x="1133856" y="658368"/>
                  </a:cubicBezTo>
                  <a:cubicBezTo>
                    <a:pt x="1138226" y="629965"/>
                    <a:pt x="1143040" y="601603"/>
                    <a:pt x="1146048" y="573024"/>
                  </a:cubicBezTo>
                  <a:cubicBezTo>
                    <a:pt x="1151171" y="524356"/>
                    <a:pt x="1152836" y="475358"/>
                    <a:pt x="1158240" y="426720"/>
                  </a:cubicBezTo>
                  <a:cubicBezTo>
                    <a:pt x="1163356" y="380677"/>
                    <a:pt x="1181498" y="295985"/>
                    <a:pt x="1194816" y="256032"/>
                  </a:cubicBezTo>
                  <a:lnTo>
                    <a:pt x="1219200" y="182880"/>
                  </a:lnTo>
                  <a:lnTo>
                    <a:pt x="1231392" y="146304"/>
                  </a:lnTo>
                  <a:cubicBezTo>
                    <a:pt x="1244097" y="108189"/>
                    <a:pt x="1256418" y="60532"/>
                    <a:pt x="1292352" y="36576"/>
                  </a:cubicBezTo>
                  <a:cubicBezTo>
                    <a:pt x="1339621" y="5063"/>
                    <a:pt x="1315027" y="16826"/>
                    <a:pt x="1365504" y="0"/>
                  </a:cubicBezTo>
                  <a:cubicBezTo>
                    <a:pt x="1377696" y="4064"/>
                    <a:pt x="1392045" y="4164"/>
                    <a:pt x="1402080" y="12192"/>
                  </a:cubicBezTo>
                  <a:cubicBezTo>
                    <a:pt x="1428426" y="33269"/>
                    <a:pt x="1443397" y="99568"/>
                    <a:pt x="1450848" y="121920"/>
                  </a:cubicBezTo>
                  <a:lnTo>
                    <a:pt x="1487424" y="231648"/>
                  </a:lnTo>
                  <a:lnTo>
                    <a:pt x="1499616" y="268224"/>
                  </a:lnTo>
                  <a:cubicBezTo>
                    <a:pt x="1503680" y="280416"/>
                    <a:pt x="1508691" y="292332"/>
                    <a:pt x="1511808" y="304800"/>
                  </a:cubicBezTo>
                  <a:cubicBezTo>
                    <a:pt x="1533373" y="391059"/>
                    <a:pt x="1516263" y="317111"/>
                    <a:pt x="1536192" y="426720"/>
                  </a:cubicBezTo>
                  <a:cubicBezTo>
                    <a:pt x="1539899" y="447108"/>
                    <a:pt x="1542932" y="467688"/>
                    <a:pt x="1548384" y="487680"/>
                  </a:cubicBezTo>
                  <a:lnTo>
                    <a:pt x="1584960" y="597408"/>
                  </a:lnTo>
                  <a:lnTo>
                    <a:pt x="1597152" y="633984"/>
                  </a:lnTo>
                  <a:cubicBezTo>
                    <a:pt x="1601216" y="646176"/>
                    <a:pt x="1602215" y="659867"/>
                    <a:pt x="1609344" y="670560"/>
                  </a:cubicBezTo>
                  <a:cubicBezTo>
                    <a:pt x="1679225" y="775382"/>
                    <a:pt x="1595443" y="642758"/>
                    <a:pt x="1645920" y="743712"/>
                  </a:cubicBezTo>
                  <a:cubicBezTo>
                    <a:pt x="1652473" y="756818"/>
                    <a:pt x="1664353" y="766898"/>
                    <a:pt x="1670304" y="780288"/>
                  </a:cubicBezTo>
                  <a:cubicBezTo>
                    <a:pt x="1680743" y="803776"/>
                    <a:pt x="1686560" y="829056"/>
                    <a:pt x="1694688" y="853440"/>
                  </a:cubicBezTo>
                  <a:cubicBezTo>
                    <a:pt x="1698752" y="865632"/>
                    <a:pt x="1699751" y="879323"/>
                    <a:pt x="1706880" y="890016"/>
                  </a:cubicBezTo>
                  <a:cubicBezTo>
                    <a:pt x="1715008" y="902208"/>
                    <a:pt x="1725313" y="913202"/>
                    <a:pt x="1731264" y="926592"/>
                  </a:cubicBezTo>
                  <a:cubicBezTo>
                    <a:pt x="1741703" y="950080"/>
                    <a:pt x="1747520" y="975360"/>
                    <a:pt x="1755648" y="999744"/>
                  </a:cubicBezTo>
                  <a:cubicBezTo>
                    <a:pt x="1759712" y="1011936"/>
                    <a:pt x="1764723" y="1023852"/>
                    <a:pt x="1767840" y="1036320"/>
                  </a:cubicBezTo>
                  <a:cubicBezTo>
                    <a:pt x="1770710" y="1047799"/>
                    <a:pt x="1784274" y="1107353"/>
                    <a:pt x="1792224" y="1121664"/>
                  </a:cubicBezTo>
                  <a:cubicBezTo>
                    <a:pt x="1806456" y="1147282"/>
                    <a:pt x="1824736" y="1170432"/>
                    <a:pt x="1840992" y="1194816"/>
                  </a:cubicBezTo>
                  <a:cubicBezTo>
                    <a:pt x="1849120" y="1207008"/>
                    <a:pt x="1853184" y="1223264"/>
                    <a:pt x="1865376" y="1231392"/>
                  </a:cubicBezTo>
                  <a:lnTo>
                    <a:pt x="1901952" y="1255776"/>
                  </a:lnTo>
                  <a:cubicBezTo>
                    <a:pt x="1942592" y="1316736"/>
                    <a:pt x="1914144" y="1284224"/>
                    <a:pt x="1999488" y="1341120"/>
                  </a:cubicBezTo>
                  <a:lnTo>
                    <a:pt x="2036064" y="1365504"/>
                  </a:lnTo>
                  <a:cubicBezTo>
                    <a:pt x="2048256" y="1373632"/>
                    <a:pt x="2058739" y="1385254"/>
                    <a:pt x="2072640" y="1389888"/>
                  </a:cubicBezTo>
                  <a:lnTo>
                    <a:pt x="2145792" y="1414272"/>
                  </a:lnTo>
                  <a:cubicBezTo>
                    <a:pt x="2157984" y="1418336"/>
                    <a:pt x="2169900" y="1423347"/>
                    <a:pt x="2182368" y="1426464"/>
                  </a:cubicBezTo>
                  <a:cubicBezTo>
                    <a:pt x="2256072" y="1444890"/>
                    <a:pt x="2215240" y="1433357"/>
                    <a:pt x="2304288" y="1463040"/>
                  </a:cubicBezTo>
                  <a:lnTo>
                    <a:pt x="2633472" y="1572768"/>
                  </a:lnTo>
                  <a:lnTo>
                    <a:pt x="2743200" y="1609344"/>
                  </a:lnTo>
                  <a:cubicBezTo>
                    <a:pt x="2778060" y="1620964"/>
                    <a:pt x="2790272" y="1626074"/>
                    <a:pt x="2828544" y="1633728"/>
                  </a:cubicBezTo>
                  <a:cubicBezTo>
                    <a:pt x="2852784" y="1638576"/>
                    <a:pt x="2877263" y="1642161"/>
                    <a:pt x="2901696" y="1645920"/>
                  </a:cubicBezTo>
                  <a:cubicBezTo>
                    <a:pt x="3017303" y="1663706"/>
                    <a:pt x="2961003" y="1653453"/>
                    <a:pt x="3084576" y="1670304"/>
                  </a:cubicBezTo>
                  <a:cubicBezTo>
                    <a:pt x="3248203" y="1692617"/>
                    <a:pt x="3260987" y="1700655"/>
                    <a:pt x="3425952" y="1706880"/>
                  </a:cubicBezTo>
                  <a:cubicBezTo>
                    <a:pt x="3584387" y="1712859"/>
                    <a:pt x="3742944" y="1715008"/>
                    <a:pt x="3901440" y="1719072"/>
                  </a:cubicBezTo>
                  <a:cubicBezTo>
                    <a:pt x="4217842" y="1745439"/>
                    <a:pt x="3998807" y="1731264"/>
                    <a:pt x="4559808" y="1731264"/>
                  </a:cubicBezTo>
                </a:path>
              </a:pathLst>
            </a:cu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926592" y="5193792"/>
              <a:ext cx="59055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944461" y="4824460"/>
              <a:ext cx="1845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 = 100 ns – 8 µs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09579" y="4343400"/>
              <a:ext cx="20639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 = 100 ns – 2 µs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902207" y="4343400"/>
              <a:ext cx="458419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29318" y="5257800"/>
            <a:ext cx="54100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Mott Settings: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Programmable Latency (PL) = 60 samples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Programmable Trigger Window (PTW) = 50 samples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Threshold = 0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Each Sample = 4 ns (250 MHz), 0 – 4096 (2</a:t>
            </a:r>
            <a:r>
              <a:rPr lang="en-US" baseline="30000" dirty="0" smtClean="0"/>
              <a:t>12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70363" y="5257800"/>
            <a:ext cx="1640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Mott Readout: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50 samples</a:t>
            </a:r>
          </a:p>
        </p:txBody>
      </p:sp>
    </p:spTree>
    <p:extLst>
      <p:ext uri="{BB962C8B-B14F-4D97-AF65-F5344CB8AC3E}">
        <p14:creationId xmlns:p14="http://schemas.microsoft.com/office/powerpoint/2010/main" val="95740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7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519</Words>
  <Application>Microsoft Office PowerPoint</Application>
  <PresentationFormat>On-screen Show (4:3)</PresentationFormat>
  <Paragraphs>115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Mott DAQ Speed</vt:lpstr>
      <vt:lpstr>How to speedup DAQ</vt:lpstr>
      <vt:lpstr>Increase E-Detector Hardware Threshold</vt:lpstr>
      <vt:lpstr>Vetoing Dump Events</vt:lpstr>
      <vt:lpstr>Use Faster DAQ Mode</vt:lpstr>
      <vt:lpstr>PowerPoint Presentation</vt:lpstr>
      <vt:lpstr>Raw ADC data samples – Run 7673</vt:lpstr>
      <vt:lpstr>Raw ADC Data Samples</vt:lpstr>
      <vt:lpstr>Samples</vt:lpstr>
      <vt:lpstr>Samples</vt:lpstr>
      <vt:lpstr>Analysis: Pedestals</vt:lpstr>
      <vt:lpstr>Analysis: Energy</vt:lpstr>
      <vt:lpstr>Analysis: Time-of-flight</vt:lpstr>
      <vt:lpstr>Pulse Integral and High Resolution Time – Run 7672, 7642 </vt:lpstr>
      <vt:lpstr>Pulse Integral &amp; High Resolution Time</vt:lpstr>
      <vt:lpstr>TET</vt:lpstr>
      <vt:lpstr>Pulse Integral &amp; High Resolution Time</vt:lpstr>
      <vt:lpstr>Pulse Pedestal</vt:lpstr>
      <vt:lpstr>Pulse Peak Value (VP)</vt:lpstr>
      <vt:lpstr>Pulse Integral</vt:lpstr>
      <vt:lpstr>Pulse Coarse Time</vt:lpstr>
      <vt:lpstr>Pulse Fine Time</vt:lpstr>
      <vt:lpstr>Analysis: Pedestals</vt:lpstr>
      <vt:lpstr>Analysis: Energy</vt:lpstr>
      <vt:lpstr>Analysis: Time-of-flight</vt:lpstr>
      <vt:lpstr>Notes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121</cp:revision>
  <cp:lastPrinted>2014-10-19T21:04:44Z</cp:lastPrinted>
  <dcterms:created xsi:type="dcterms:W3CDTF">2014-10-15T18:49:08Z</dcterms:created>
  <dcterms:modified xsi:type="dcterms:W3CDTF">2014-12-17T15:55:53Z</dcterms:modified>
</cp:coreProperties>
</file>