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7" r:id="rId4"/>
    <p:sldId id="258" r:id="rId5"/>
    <p:sldId id="263" r:id="rId6"/>
    <p:sldId id="268" r:id="rId7"/>
    <p:sldId id="259" r:id="rId8"/>
    <p:sldId id="264" r:id="rId9"/>
    <p:sldId id="269" r:id="rId10"/>
    <p:sldId id="257" r:id="rId11"/>
    <p:sldId id="265" r:id="rId12"/>
    <p:sldId id="266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F35E-A4E2-4270-B754-6285B3E2768B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B8EC-FE95-4B7D-9F63-17DCD9F6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E711-FD97-4035-AD0F-3820B78047BB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95C-CBB7-45EA-8592-D71CE3987987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1A5-97E0-4C4D-BB58-B390F00AEA33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2A0-4790-4E28-83F7-2463CEB49B80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23-9AA6-469A-A2D0-E0A9EAB5CFF4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92F-BE0F-4254-BC33-2F350F8C9A62}" type="datetime1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24-935F-4400-BA27-64C1E7BAAF46}" type="datetime1">
              <a:rPr lang="en-US" smtClean="0"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14D8-1584-4030-B620-55EE87124F01}" type="datetime1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A826-7B00-4C1D-8C12-6C3BF6631C17}" type="datetime1">
              <a:rPr lang="en-US" smtClean="0"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200B-10FC-4995-B7CF-DB0DF73DCF06}" type="datetime1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27D-4164-4CB5-AB1C-BB5616CDA57F}" type="datetime1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6460-7F05-4FE5-A1B5-C191C2100B31}" type="datetime1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Chamber </a:t>
            </a:r>
            <a:r>
              <a:rPr lang="en-US" dirty="0" smtClean="0"/>
              <a:t>Planning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24 </a:t>
            </a: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7165181" cy="5200650"/>
          </a:xfrm>
        </p:spPr>
      </p:pic>
      <p:sp>
        <p:nvSpPr>
          <p:cNvPr id="34" name="TextBox 33"/>
          <p:cNvSpPr txBox="1"/>
          <p:nvPr/>
        </p:nvSpPr>
        <p:spPr>
          <a:xfrm>
            <a:off x="5161456" y="3475546"/>
            <a:ext cx="23120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74705" y="1738367"/>
            <a:ext cx="231200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4873722" y="3914646"/>
            <a:ext cx="231200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Absolute Beam Energy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062654" y="3135451"/>
            <a:ext cx="304800" cy="22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86400" y="3135451"/>
            <a:ext cx="304800" cy="22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794859">
            <a:off x="4289611" y="3352066"/>
            <a:ext cx="304800" cy="22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9860089">
            <a:off x="4445609" y="2781301"/>
            <a:ext cx="3048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9860089">
            <a:off x="5877327" y="1958688"/>
            <a:ext cx="304800" cy="22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148834"/>
            <a:ext cx="1201615" cy="369332"/>
            <a:chOff x="152400" y="1148834"/>
            <a:chExt cx="1201615" cy="369332"/>
          </a:xfrm>
        </p:grpSpPr>
        <p:sp>
          <p:nvSpPr>
            <p:cNvPr id="10" name="Rounded Rectangle 9"/>
            <p:cNvSpPr/>
            <p:nvPr/>
          </p:nvSpPr>
          <p:spPr>
            <a:xfrm>
              <a:off x="152400" y="1219200"/>
              <a:ext cx="304800" cy="228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9649" y="1148834"/>
              <a:ext cx="85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BPMs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1" y="1670566"/>
            <a:ext cx="1682720" cy="369332"/>
            <a:chOff x="152400" y="1148834"/>
            <a:chExt cx="1105633" cy="369332"/>
          </a:xfrm>
        </p:grpSpPr>
        <p:sp>
          <p:nvSpPr>
            <p:cNvPr id="25" name="Rounded Rectangle 24"/>
            <p:cNvSpPr/>
            <p:nvPr/>
          </p:nvSpPr>
          <p:spPr>
            <a:xfrm>
              <a:off x="152400" y="1219200"/>
              <a:ext cx="200269" cy="2286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667" y="1148834"/>
              <a:ext cx="85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BPM</a:t>
              </a:r>
              <a:endParaRPr lang="en-US" dirty="0"/>
            </a:p>
          </p:txBody>
        </p:sp>
      </p:grpSp>
      <p:sp>
        <p:nvSpPr>
          <p:cNvPr id="30" name="Rounded Rectangular Callout 29"/>
          <p:cNvSpPr/>
          <p:nvPr/>
        </p:nvSpPr>
        <p:spPr>
          <a:xfrm>
            <a:off x="5663014" y="4226777"/>
            <a:ext cx="2438400" cy="907323"/>
          </a:xfrm>
          <a:prstGeom prst="wedgeRoundRectCallout">
            <a:avLst>
              <a:gd name="adj1" fmla="val -24129"/>
              <a:gd name="adj2" fmla="val -483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 Chamber beamline &amp; location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197469" y="3918439"/>
            <a:ext cx="1066800" cy="762000"/>
          </a:xfrm>
          <a:prstGeom prst="wedgeRoundRectCallout">
            <a:avLst>
              <a:gd name="adj1" fmla="val 24405"/>
              <a:gd name="adj2" fmla="val -1266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32" name="Arc 31"/>
          <p:cNvSpPr/>
          <p:nvPr/>
        </p:nvSpPr>
        <p:spPr>
          <a:xfrm>
            <a:off x="4478218" y="2799408"/>
            <a:ext cx="683238" cy="846991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4038601" y="3195663"/>
            <a:ext cx="690624" cy="547319"/>
          </a:xfrm>
          <a:prstGeom prst="arc">
            <a:avLst>
              <a:gd name="adj1" fmla="val 18434006"/>
              <a:gd name="adj2" fmla="val 113642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38346" y="3300046"/>
            <a:ext cx="46471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25°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174084" y="2715883"/>
            <a:ext cx="46471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30°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354015" y="3249751"/>
            <a:ext cx="5122985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038601" y="1855232"/>
            <a:ext cx="2319275" cy="138873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 rot="1794859">
            <a:off x="4819958" y="3631627"/>
            <a:ext cx="304800" cy="22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038601" y="3249751"/>
            <a:ext cx="1312037" cy="69799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910414" y="1219200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45806"/>
            <a:ext cx="688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From PEPPo analysis, absolute beam energy is now known to </a:t>
            </a:r>
            <a:r>
              <a:rPr lang="en-US" dirty="0" smtClean="0">
                <a:solidFill>
                  <a:srgbClr val="FF0000"/>
                </a:solidFill>
              </a:rPr>
              <a:t>0.43%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Goal: absolute </a:t>
            </a:r>
            <a:r>
              <a:rPr lang="en-US" dirty="0" smtClean="0">
                <a:solidFill>
                  <a:srgbClr val="FF0000"/>
                </a:solidFill>
              </a:rPr>
              <a:t>beam </a:t>
            </a:r>
            <a:r>
              <a:rPr lang="en-US" dirty="0">
                <a:solidFill>
                  <a:srgbClr val="FF0000"/>
                </a:solidFill>
              </a:rPr>
              <a:t>energy of 0.1%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pressure system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 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Absolute Beam Energy</a:t>
            </a:r>
            <a:r>
              <a:rPr lang="en-US" sz="2400" dirty="0"/>
              <a:t>: FEL </a:t>
            </a:r>
            <a:r>
              <a:rPr lang="en-US" sz="2400" dirty="0" smtClean="0"/>
              <a:t>can measure </a:t>
            </a:r>
            <a:r>
              <a:rPr lang="en-US" sz="2400" dirty="0"/>
              <a:t>the energy with a precision of 0.4%. </a:t>
            </a:r>
            <a:r>
              <a:rPr lang="en-US" sz="2400" dirty="0" smtClean="0"/>
              <a:t>However, it could be very hard to improve(?)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Required Systems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Personnel Safety System (PSS)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Liquid helium and RF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Gun Laser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Staff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Running in </a:t>
            </a:r>
            <a:r>
              <a:rPr lang="en-US" dirty="0" smtClean="0"/>
              <a:t>FEL?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0525"/>
            <a:ext cx="3660925" cy="273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2"/>
            <a:ext cx="3659359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Schedule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of beamline, radiator and dump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Bubble </a:t>
            </a:r>
            <a:r>
              <a:rPr lang="en-US" dirty="0"/>
              <a:t>Chamber work at </a:t>
            </a:r>
            <a:r>
              <a:rPr lang="en-US" dirty="0" smtClean="0"/>
              <a:t>Argonne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Simulation and Background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Absolute </a:t>
            </a:r>
            <a:r>
              <a:rPr lang="en-US" dirty="0"/>
              <a:t>beam </a:t>
            </a:r>
            <a:r>
              <a:rPr lang="en-US" dirty="0" smtClean="0"/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343150"/>
            <a:ext cx="7581900" cy="45148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/>
              <a:t> 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  S-Factor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Statistical Error: dominated by background subtraction from</a:t>
            </a:r>
            <a:r>
              <a:rPr lang="en-US" sz="2400" baseline="30000" dirty="0" smtClean="0"/>
              <a:t> </a:t>
            </a:r>
            <a:r>
              <a:rPr lang="en-US" sz="2400" baseline="30000" dirty="0">
                <a:solidFill>
                  <a:srgbClr val="FF0000"/>
                </a:solidFill>
              </a:rPr>
              <a:t>18</a:t>
            </a:r>
            <a:r>
              <a:rPr lang="en-US" sz="2400" dirty="0">
                <a:solidFill>
                  <a:srgbClr val="FF0000"/>
                </a:solidFill>
              </a:rPr>
              <a:t>O(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(depletion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5,000)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Systematic Error: dominated by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bsolute </a:t>
            </a:r>
            <a:r>
              <a:rPr lang="en-US" sz="2400" dirty="0">
                <a:solidFill>
                  <a:srgbClr val="0070C0"/>
                </a:solidFill>
              </a:rPr>
              <a:t>beam </a:t>
            </a:r>
            <a:r>
              <a:rPr lang="en-US" sz="2400" dirty="0" smtClean="0">
                <a:solidFill>
                  <a:srgbClr val="0070C0"/>
                </a:solidFill>
              </a:rPr>
              <a:t>energy </a:t>
            </a:r>
            <a:r>
              <a:rPr lang="en-US" sz="2400" dirty="0" smtClean="0">
                <a:solidFill>
                  <a:srgbClr val="0070C0"/>
                </a:solidFill>
              </a:rPr>
              <a:t>(= </a:t>
            </a:r>
            <a:r>
              <a:rPr lang="en-US" sz="2400" dirty="0" smtClean="0">
                <a:solidFill>
                  <a:srgbClr val="0070C0"/>
                </a:solidFill>
              </a:rPr>
              <a:t>0.2</a:t>
            </a:r>
            <a:r>
              <a:rPr lang="en-US" sz="2400" dirty="0" smtClean="0">
                <a:solidFill>
                  <a:srgbClr val="0070C0"/>
                </a:solidFill>
              </a:rPr>
              <a:t>%)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12GeV CEBAF Commissioning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Bubble Chamber Activities: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beamline,  radiator and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beamline, radiator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Physics run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308"/>
              </p:ext>
            </p:extLst>
          </p:nvPr>
        </p:nvGraphicFramePr>
        <p:xfrm>
          <a:off x="2590800" y="1295400"/>
          <a:ext cx="60960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2013-11-04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2013-12-20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2014-01-02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2014-02-05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2014-02-05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2014-05-07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2014-05-07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2014-09-22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2014-09-22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2014-12-19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2015-01-02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2015-02-13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2015-02-13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2015-06-12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Add BPM to the 5 MeV Spectrometer </a:t>
            </a:r>
            <a:r>
              <a:rPr lang="en-US" sz="2400" dirty="0" smtClean="0"/>
              <a:t>line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Need to design new longer beamline to replace PEPPo beamline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ncrease the distance between the two BPMs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Radiator: 0.02 mm and 0.1 mm Copper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Electron Dump: 2kW dump (10 MeV, 200 </a:t>
            </a:r>
            <a:r>
              <a:rPr lang="en-US" sz="2400" dirty="0" smtClean="0"/>
              <a:t>µ</a:t>
            </a:r>
            <a:r>
              <a:rPr lang="en-US" sz="2400" dirty="0" smtClean="0"/>
              <a:t>A)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Photon Dump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of </a:t>
            </a:r>
            <a:r>
              <a:rPr lang="en-US" dirty="0" smtClean="0"/>
              <a:t>beamline, Radiator &amp; Dump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2590800" y="3581400"/>
            <a:ext cx="574222" cy="11409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3900000">
            <a:off x="2838804" y="4397174"/>
            <a:ext cx="914400" cy="4572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5814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352800"/>
            <a:ext cx="194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327660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5029200" y="3124200"/>
            <a:ext cx="685800" cy="457200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2800" y="2895600"/>
            <a:ext cx="914400" cy="91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95400" y="3572470"/>
            <a:ext cx="1" cy="847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" y="990600"/>
            <a:ext cx="113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Electron Beam</a:t>
            </a:r>
          </a:p>
          <a:p>
            <a:r>
              <a:rPr lang="en-US" sz="1200" dirty="0" smtClean="0"/>
              <a:t>3.0 – 8.5 MeV</a:t>
            </a:r>
          </a:p>
          <a:p>
            <a:r>
              <a:rPr lang="en-US" sz="1200" dirty="0" smtClean="0"/>
              <a:t>0.01 – 100 µA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38200" y="4419600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Beam Pipe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9600" y="16764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05000" y="2514600"/>
            <a:ext cx="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205740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Radiator</a:t>
            </a:r>
          </a:p>
          <a:p>
            <a:r>
              <a:rPr lang="en-US" sz="1200" dirty="0" smtClean="0"/>
              <a:t>0.02 mm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667000" y="48006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76400" y="4953000"/>
            <a:ext cx="1347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Electron Dump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1752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7400" y="1447800"/>
            <a:ext cx="1117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Sweep Magnet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334000" y="3581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4495800"/>
            <a:ext cx="126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Bubble Chamber</a:t>
            </a:r>
          </a:p>
          <a:p>
            <a:r>
              <a:rPr lang="en-US" sz="1200" dirty="0" smtClean="0"/>
              <a:t>Superheated 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</a:p>
          <a:p>
            <a:r>
              <a:rPr lang="en-US" sz="1200" dirty="0" smtClean="0"/>
              <a:t>3 cm long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5°C, 60 atm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1371600"/>
            <a:ext cx="121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Photon Dump</a:t>
            </a:r>
          </a:p>
          <a:p>
            <a:r>
              <a:rPr lang="en-US" sz="1200" dirty="0" smtClean="0"/>
              <a:t>10 cm long</a:t>
            </a:r>
          </a:p>
          <a:p>
            <a:r>
              <a:rPr lang="en-US" sz="1200" dirty="0" smtClean="0"/>
              <a:t>20 cm diameter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20000" y="2209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352800" y="3581400"/>
            <a:ext cx="16764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715000" y="3581400"/>
            <a:ext cx="14478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814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36" name="Right Triangle 35"/>
          <p:cNvSpPr/>
          <p:nvPr/>
        </p:nvSpPr>
        <p:spPr>
          <a:xfrm rot="20392532">
            <a:off x="2283817" y="3030760"/>
            <a:ext cx="432700" cy="5070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1905000" y="3352800"/>
            <a:ext cx="838200" cy="3810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1256-5EE3-48FC-A6A2-97C97EE739F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00545" y="1824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Vacuum Window  10 mil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52800" y="2286000"/>
            <a:ext cx="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14600" y="3581400"/>
            <a:ext cx="574222" cy="1140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3" idx="0"/>
          </p:cNvCxnSpPr>
          <p:nvPr/>
        </p:nvCxnSpPr>
        <p:spPr>
          <a:xfrm>
            <a:off x="3048000" y="3581400"/>
            <a:ext cx="455186" cy="947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429000" y="3200400"/>
            <a:ext cx="53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23139" y="3329940"/>
            <a:ext cx="533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352800"/>
            <a:ext cx="7924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849988" y="28956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605345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Photon</a:t>
            </a:r>
          </a:p>
          <a:p>
            <a:r>
              <a:rPr lang="en-US" sz="1200" dirty="0" smtClean="0"/>
              <a:t>Collimator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31242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48000" y="35814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133600" y="38100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28800" y="39624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 Inner</a:t>
            </a:r>
          </a:p>
          <a:p>
            <a:r>
              <a:rPr lang="en-US" sz="1200" dirty="0" smtClean="0"/>
              <a:t>Pipe</a:t>
            </a:r>
          </a:p>
        </p:txBody>
      </p:sp>
      <p:sp>
        <p:nvSpPr>
          <p:cNvPr id="24" name="Rectangle 23"/>
          <p:cNvSpPr/>
          <p:nvPr/>
        </p:nvSpPr>
        <p:spPr>
          <a:xfrm rot="3900000">
            <a:off x="2933546" y="4262265"/>
            <a:ext cx="457200" cy="206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2819400" y="3505200"/>
            <a:ext cx="531386" cy="10239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743200" y="3505200"/>
            <a:ext cx="5334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7271974" cy="5431536"/>
          </a:xfrm>
        </p:spPr>
      </p:pic>
      <p:sp>
        <p:nvSpPr>
          <p:cNvPr id="5" name="Rounded Rectangular Callout 4"/>
          <p:cNvSpPr/>
          <p:nvPr/>
        </p:nvSpPr>
        <p:spPr>
          <a:xfrm>
            <a:off x="152400" y="990600"/>
            <a:ext cx="914400" cy="460248"/>
          </a:xfrm>
          <a:prstGeom prst="wedgeRoundRectCallout">
            <a:avLst>
              <a:gd name="adj1" fmla="val 84295"/>
              <a:gd name="adj2" fmla="val 1307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BCM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2438400"/>
            <a:ext cx="1066800" cy="762000"/>
          </a:xfrm>
          <a:prstGeom prst="wedgeRoundRectCallout">
            <a:avLst>
              <a:gd name="adj1" fmla="val 144185"/>
              <a:gd name="adj2" fmla="val -359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220724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66800" y="3505200"/>
            <a:ext cx="1905000" cy="990600"/>
          </a:xfrm>
          <a:prstGeom prst="wedgeRoundRectCallout">
            <a:avLst>
              <a:gd name="adj1" fmla="val 83380"/>
              <a:gd name="adj2" fmla="val -1043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PEPPo/Bubble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Beamline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5029200"/>
            <a:ext cx="1600200" cy="990600"/>
          </a:xfrm>
          <a:prstGeom prst="wedgeRoundRectCallout">
            <a:avLst>
              <a:gd name="adj1" fmla="val 23307"/>
              <a:gd name="adj2" fmla="val -463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29754" y="29337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858000" y="3204738"/>
            <a:ext cx="914400" cy="460248"/>
          </a:xfrm>
          <a:prstGeom prst="wedgeRoundRectCallout">
            <a:avLst>
              <a:gd name="adj1" fmla="val -72115"/>
              <a:gd name="adj2" fmla="val 33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27’’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Two programs:</a:t>
            </a:r>
            <a:endParaRPr lang="en-US" sz="24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GEANT4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FLUKA</a:t>
            </a:r>
          </a:p>
          <a:p>
            <a:pPr marL="457200" lvl="1" indent="0">
              <a:buNone/>
            </a:pPr>
            <a:endParaRPr lang="en-US" sz="20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</a:t>
            </a:r>
            <a:r>
              <a:rPr lang="en-US" sz="2400" dirty="0" smtClean="0"/>
              <a:t>use models that </a:t>
            </a:r>
            <a:r>
              <a:rPr lang="en-US" sz="2400" dirty="0" smtClean="0"/>
              <a:t>calculate</a:t>
            </a:r>
            <a:r>
              <a:rPr lang="en-US" sz="2400" dirty="0" smtClean="0"/>
              <a:t> </a:t>
            </a:r>
            <a:r>
              <a:rPr lang="en-US" sz="2400" dirty="0" smtClean="0"/>
              <a:t>wrong </a:t>
            </a:r>
            <a:r>
              <a:rPr lang="en-US" sz="2400" dirty="0" smtClean="0"/>
              <a:t> cross sections. Both do not allow for user’s cross sections. Suggestion: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Use GEANT4 and FLUKA to produce the photon spectrum impinging on the super heated liquid.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Fold the above photon spectrum with our cross sections in stand-alone codes.</a:t>
            </a:r>
          </a:p>
          <a:p>
            <a:pPr marL="571500" indent="-514350">
              <a:buFont typeface="+mj-lt"/>
              <a:buAutoNum type="romanUcPeriod"/>
            </a:pPr>
            <a:endParaRPr lang="en-US" sz="24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GEANT4 and FLUKA are good in neutron tracking. </a:t>
            </a:r>
            <a:r>
              <a:rPr lang="en-US" sz="2400" dirty="0" smtClean="0"/>
              <a:t>Still need to check the cross sections.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Must measure: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</a:t>
            </a:r>
          </a:p>
          <a:p>
            <a:pPr marL="971550" lvl="1" indent="-514350">
              <a:buFont typeface="+mj-lt"/>
              <a:buAutoNum type="romanUcPeriod"/>
            </a:pPr>
            <a:endParaRPr lang="en-US" sz="2000" dirty="0" smtClean="0"/>
          </a:p>
          <a:p>
            <a:pPr marL="971550" lvl="1" indent="-514350">
              <a:buFont typeface="+mj-lt"/>
              <a:buAutoNum type="romanUcPeriod"/>
            </a:pPr>
            <a:endParaRPr lang="en-US" sz="2000" dirty="0"/>
          </a:p>
          <a:p>
            <a:pPr marL="971550" lvl="1" indent="-514350">
              <a:buFont typeface="+mj-lt"/>
              <a:buAutoNum type="romanUcPeriod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Rates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 smtClean="0"/>
              <a:t>γ</a:t>
            </a:r>
            <a:r>
              <a:rPr lang="en-US" sz="2000" dirty="0" smtClean="0"/>
              <a:t>,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</a:t>
            </a:r>
            <a:r>
              <a:rPr lang="en-US" sz="2000" dirty="0" smtClean="0"/>
              <a:t>, 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</a:t>
            </a:r>
            <a:r>
              <a:rPr lang="en-US" sz="2000" dirty="0" smtClean="0"/>
              <a:t>, </a:t>
            </a:r>
            <a:r>
              <a:rPr lang="en-US" sz="2000" dirty="0"/>
              <a:t>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14</a:t>
            </a:r>
            <a:r>
              <a:rPr lang="en-US" sz="2000" dirty="0" smtClean="0"/>
              <a:t>N(</a:t>
            </a:r>
            <a:r>
              <a:rPr lang="el-GR" sz="2000" dirty="0"/>
              <a:t>γ</a:t>
            </a:r>
            <a:r>
              <a:rPr lang="en-US" sz="2000" dirty="0" smtClean="0"/>
              <a:t>,p)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</a:t>
            </a:r>
          </a:p>
          <a:p>
            <a:pPr marL="457200" lvl="1" indent="0">
              <a:buNone/>
            </a:pPr>
            <a:r>
              <a:rPr lang="en-US" sz="2000" dirty="0" smtClean="0"/>
              <a:t>detection efficiency=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-8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Still need to study </a:t>
            </a:r>
            <a:r>
              <a:rPr lang="en-US" sz="2400" baseline="30000" dirty="0"/>
              <a:t>17</a:t>
            </a:r>
            <a:r>
              <a:rPr lang="en-US" sz="2400" dirty="0"/>
              <a:t>O(</a:t>
            </a:r>
            <a:r>
              <a:rPr lang="el-GR" sz="2400" dirty="0"/>
              <a:t>γ</a:t>
            </a:r>
            <a:r>
              <a:rPr lang="en-US" sz="2400" dirty="0" smtClean="0"/>
              <a:t>,n)</a:t>
            </a:r>
            <a:r>
              <a:rPr lang="en-US" sz="2400" baseline="30000" dirty="0" smtClean="0"/>
              <a:t>16</a:t>
            </a:r>
            <a:r>
              <a:rPr lang="en-US" sz="2400" dirty="0"/>
              <a:t>O</a:t>
            </a:r>
            <a:r>
              <a:rPr lang="en-US" sz="2400" dirty="0" smtClean="0"/>
              <a:t>, …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27" y="767861"/>
            <a:ext cx="4928235" cy="2922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3713577"/>
            <a:ext cx="4640580" cy="31470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484</Words>
  <Application>Microsoft Office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Bubble Chamber Planning Meeting</vt:lpstr>
      <vt:lpstr>Agenda</vt:lpstr>
      <vt:lpstr>12C(α, γ)16O  S-Factor</vt:lpstr>
      <vt:lpstr>Schedule</vt:lpstr>
      <vt:lpstr>Design of beamline, Radiator &amp; Dump</vt:lpstr>
      <vt:lpstr>PowerPoint Presentation</vt:lpstr>
      <vt:lpstr>PowerPoint Presentation</vt:lpstr>
      <vt:lpstr>Simulation</vt:lpstr>
      <vt:lpstr>Background</vt:lpstr>
      <vt:lpstr>Absolute Beam Energy</vt:lpstr>
      <vt:lpstr>Safety</vt:lpstr>
      <vt:lpstr>Running in FEL?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106</cp:revision>
  <cp:lastPrinted>2013-07-19T20:40:40Z</cp:lastPrinted>
  <dcterms:created xsi:type="dcterms:W3CDTF">2013-06-09T21:52:25Z</dcterms:created>
  <dcterms:modified xsi:type="dcterms:W3CDTF">2013-07-23T21:46:34Z</dcterms:modified>
</cp:coreProperties>
</file>