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62" r:id="rId3"/>
    <p:sldId id="267" r:id="rId4"/>
    <p:sldId id="258" r:id="rId5"/>
    <p:sldId id="263" r:id="rId6"/>
    <p:sldId id="268" r:id="rId7"/>
    <p:sldId id="259" r:id="rId8"/>
    <p:sldId id="264" r:id="rId9"/>
    <p:sldId id="269" r:id="rId10"/>
    <p:sldId id="265" r:id="rId11"/>
    <p:sldId id="266" r:id="rId12"/>
    <p:sldId id="270" r:id="rId1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8F35E-A4E2-4270-B754-6285B3E2768B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4B8EC-FE95-4B7D-9F63-17DCD9F64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89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E711-FD97-4035-AD0F-3820B78047BB}" type="datetime1">
              <a:rPr lang="en-US" smtClean="0"/>
              <a:t>8/9/2013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38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595C-CBB7-45EA-8592-D71CE3987987}" type="datetime1">
              <a:rPr lang="en-US" smtClean="0"/>
              <a:t>8/9/2013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6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01A5-97E0-4C4D-BB58-B390F00AEA33}" type="datetime1">
              <a:rPr lang="en-US" smtClean="0"/>
              <a:t>8/9/2013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2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02A0-4790-4E28-83F7-2463CEB49B80}" type="datetime1">
              <a:rPr lang="en-US" smtClean="0"/>
              <a:t>8/9/2013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1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A23-9AA6-469A-A2D0-E0A9EAB5CFF4}" type="datetime1">
              <a:rPr lang="en-US" smtClean="0"/>
              <a:t>8/9/2013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292F-BE0F-4254-BC33-2F350F8C9A62}" type="datetime1">
              <a:rPr lang="en-US" smtClean="0"/>
              <a:t>8/9/2013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4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A124-935F-4400-BA27-64C1E7BAAF46}" type="datetime1">
              <a:rPr lang="en-US" smtClean="0"/>
              <a:t>8/9/2013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4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14D8-1584-4030-B620-55EE87124F01}" type="datetime1">
              <a:rPr lang="en-US" smtClean="0"/>
              <a:t>8/9/2013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4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A826-7B00-4C1D-8C12-6C3BF6631C17}" type="datetime1">
              <a:rPr lang="en-US" smtClean="0"/>
              <a:t>8/9/2013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58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200B-10FC-4995-B7CF-DB0DF73DCF06}" type="datetime1">
              <a:rPr lang="en-US" smtClean="0"/>
              <a:t>8/9/2013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1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527D-4164-4CB5-AB1C-BB5616CDA57F}" type="datetime1">
              <a:rPr lang="en-US" smtClean="0"/>
              <a:t>8/9/2013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2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66460-7F05-4FE5-A1B5-C191C2100B31}" type="datetime1">
              <a:rPr lang="en-US" smtClean="0"/>
              <a:t>8/9/2013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0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Bubble Chamber Planning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24 July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55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High pressure system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Super heated liquid: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or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Buffer liquid: Mercury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07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Absolute Beam Energy</a:t>
            </a:r>
            <a:r>
              <a:rPr lang="en-US" sz="2400" dirty="0"/>
              <a:t>: FEL </a:t>
            </a:r>
            <a:r>
              <a:rPr lang="en-US" sz="2400" dirty="0" smtClean="0"/>
              <a:t>can measure </a:t>
            </a:r>
            <a:r>
              <a:rPr lang="en-US" sz="2400" dirty="0"/>
              <a:t>the energy with a precision of 0.4%. </a:t>
            </a:r>
            <a:r>
              <a:rPr lang="en-US" sz="2400" dirty="0" smtClean="0"/>
              <a:t>However, it could be very hard to improve (?)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Required Systems: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Personnel Safety System (PSS) 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Liquid helium and RF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Gun Laser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Staff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Running in FEL?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40525"/>
            <a:ext cx="3660925" cy="2733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828802"/>
            <a:ext cx="3659359" cy="273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14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Do we want to meet every two weeks?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dirty="0" smtClean="0"/>
              <a:t>Wednesday 3:00 – 5:00 pm?</a:t>
            </a:r>
            <a:endParaRPr lang="en-US" sz="2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Planning Meeting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13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Schedule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 </a:t>
            </a:r>
            <a:r>
              <a:rPr lang="en-US" dirty="0"/>
              <a:t>of beamline, radiator and dump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Bubble </a:t>
            </a:r>
            <a:r>
              <a:rPr lang="en-US" dirty="0"/>
              <a:t>Chamber work at </a:t>
            </a:r>
            <a:r>
              <a:rPr lang="en-US" dirty="0" smtClean="0"/>
              <a:t>Argonne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Simulation and Background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Absolute </a:t>
            </a:r>
            <a:r>
              <a:rPr lang="en-US" dirty="0"/>
              <a:t>beam </a:t>
            </a:r>
            <a:r>
              <a:rPr lang="en-US" dirty="0" smtClean="0"/>
              <a:t>energy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79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2352675"/>
            <a:ext cx="7581900" cy="449580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baseline="30000" dirty="0" smtClean="0"/>
              <a:t>12</a:t>
            </a:r>
            <a:r>
              <a:rPr lang="en-US" dirty="0" smtClean="0"/>
              <a:t>C(</a:t>
            </a:r>
            <a:r>
              <a:rPr lang="el-GR" dirty="0" smtClean="0"/>
              <a:t>α</a:t>
            </a:r>
            <a:r>
              <a:rPr lang="en-US" dirty="0" smtClean="0"/>
              <a:t>,</a:t>
            </a:r>
            <a:r>
              <a:rPr lang="el-GR" dirty="0"/>
              <a:t> γ</a:t>
            </a:r>
            <a:r>
              <a:rPr lang="en-US" dirty="0" smtClean="0"/>
              <a:t>)</a:t>
            </a:r>
            <a:r>
              <a:rPr lang="en-US" baseline="30000" dirty="0" smtClean="0"/>
              <a:t>16</a:t>
            </a:r>
            <a:r>
              <a:rPr lang="en-US" dirty="0" smtClean="0"/>
              <a:t>O  S-Factor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9144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Statistical Error: dominated by background subtraction from</a:t>
            </a:r>
            <a:r>
              <a:rPr lang="en-US" sz="2400" baseline="30000" dirty="0" smtClean="0"/>
              <a:t> </a:t>
            </a:r>
            <a:r>
              <a:rPr lang="en-US" sz="2400" baseline="30000" dirty="0">
                <a:solidFill>
                  <a:srgbClr val="FF0000"/>
                </a:solidFill>
              </a:rPr>
              <a:t>18</a:t>
            </a:r>
            <a:r>
              <a:rPr lang="en-US" sz="2400" dirty="0">
                <a:solidFill>
                  <a:srgbClr val="FF0000"/>
                </a:solidFill>
              </a:rPr>
              <a:t>O(</a:t>
            </a:r>
            <a:r>
              <a:rPr lang="el-GR" sz="2400" dirty="0">
                <a:solidFill>
                  <a:srgbClr val="FF0000"/>
                </a:solidFill>
              </a:rPr>
              <a:t>γ</a:t>
            </a:r>
            <a:r>
              <a:rPr lang="en-US" sz="2400" dirty="0">
                <a:solidFill>
                  <a:srgbClr val="FF0000"/>
                </a:solidFill>
              </a:rPr>
              <a:t>,</a:t>
            </a:r>
            <a:r>
              <a:rPr lang="el-GR" sz="2400" dirty="0">
                <a:solidFill>
                  <a:srgbClr val="FF0000"/>
                </a:solidFill>
              </a:rPr>
              <a:t>α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  <a:r>
              <a:rPr lang="en-US" sz="2400" baseline="30000" dirty="0">
                <a:solidFill>
                  <a:srgbClr val="FF0000"/>
                </a:solidFill>
              </a:rPr>
              <a:t>14</a:t>
            </a:r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 (depletion = 5,000)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Systematic Error: dominated by </a:t>
            </a:r>
            <a:r>
              <a:rPr lang="en-US" sz="2400" dirty="0">
                <a:solidFill>
                  <a:srgbClr val="0070C0"/>
                </a:solidFill>
              </a:rPr>
              <a:t>a</a:t>
            </a:r>
            <a:r>
              <a:rPr lang="en-US" sz="2400" dirty="0" smtClean="0">
                <a:solidFill>
                  <a:srgbClr val="0070C0"/>
                </a:solidFill>
              </a:rPr>
              <a:t>bsolute </a:t>
            </a:r>
            <a:r>
              <a:rPr lang="en-US" sz="2400" dirty="0">
                <a:solidFill>
                  <a:srgbClr val="0070C0"/>
                </a:solidFill>
              </a:rPr>
              <a:t>beam </a:t>
            </a:r>
            <a:r>
              <a:rPr lang="en-US" sz="2400" dirty="0" smtClean="0">
                <a:solidFill>
                  <a:srgbClr val="0070C0"/>
                </a:solidFill>
              </a:rPr>
              <a:t>energy (= 0.2%)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3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914400" y="6400800"/>
            <a:ext cx="3124200" cy="304800"/>
          </a:xfrm>
          <a:prstGeom prst="wedgeRoundRectCallout">
            <a:avLst>
              <a:gd name="adj1" fmla="val 22253"/>
              <a:gd name="adj2" fmla="val -15689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r>
              <a:rPr lang="en-US" baseline="-25000" dirty="0" smtClean="0"/>
              <a:t>E1</a:t>
            </a:r>
            <a:r>
              <a:rPr lang="en-US" dirty="0" smtClean="0"/>
              <a:t>(300 keV) = 74±21 keV b</a:t>
            </a:r>
          </a:p>
        </p:txBody>
      </p:sp>
    </p:spTree>
    <p:extLst>
      <p:ext uri="{BB962C8B-B14F-4D97-AF65-F5344CB8AC3E}">
        <p14:creationId xmlns:p14="http://schemas.microsoft.com/office/powerpoint/2010/main" val="2105712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12GeV CEBAF Commissioning</a:t>
            </a:r>
            <a:r>
              <a:rPr lang="en-US" sz="2400" dirty="0" smtClean="0"/>
              <a:t>: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Bubble Chamber Activities: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Install beamline, radiator and dump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Commission beamline, radiator and dump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Install Bubble Chamber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Commission Bubble Chamber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Physics run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36308"/>
              </p:ext>
            </p:extLst>
          </p:nvPr>
        </p:nvGraphicFramePr>
        <p:xfrm>
          <a:off x="2590800" y="1295400"/>
          <a:ext cx="6096000" cy="314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Period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2013-11-04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2013-12-20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SAD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2014-01-02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2014-02-05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Period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2014-02-05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2014-05-07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SAD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2014-05-07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2014-09-22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Period III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2014-09-22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2014-12-19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SAD III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2015-01-02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2015-02-13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Period</a:t>
                      </a:r>
                      <a:r>
                        <a:rPr lang="en-US" baseline="0" dirty="0" smtClean="0"/>
                        <a:t> 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2015-02-13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2015-06-12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079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Add BPM to the 5 MeV Spectrometer </a:t>
            </a:r>
            <a:r>
              <a:rPr lang="en-US" sz="2400" dirty="0" smtClean="0"/>
              <a:t>line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Need to design new beamline to replace PEPPo beamline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i</a:t>
            </a:r>
            <a:r>
              <a:rPr lang="en-US" sz="2400" dirty="0" smtClean="0"/>
              <a:t>ncrease the distance between the two BPMs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Radiator: 0.02 mm and 0.1 mm Copper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Electron Dump: 2kW dump (10 MeV, 200 µA)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Photon Dump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dirty="0" smtClean="0"/>
              <a:t>Design </a:t>
            </a:r>
            <a:r>
              <a:rPr lang="en-US" dirty="0"/>
              <a:t>of </a:t>
            </a:r>
            <a:r>
              <a:rPr lang="en-US" dirty="0" smtClean="0"/>
              <a:t>beamline, Radiator &amp; Dump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97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Connector 83"/>
          <p:cNvCxnSpPr/>
          <p:nvPr/>
        </p:nvCxnSpPr>
        <p:spPr>
          <a:xfrm>
            <a:off x="2590800" y="3581400"/>
            <a:ext cx="574222" cy="114098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 rot="3900000">
            <a:off x="2838804" y="4397174"/>
            <a:ext cx="914400" cy="4572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3581400"/>
            <a:ext cx="1752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52800" y="31242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" y="3352800"/>
            <a:ext cx="19431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05000" y="3276600"/>
            <a:ext cx="0" cy="15240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Flowchart: Alternate Process 25"/>
          <p:cNvSpPr/>
          <p:nvPr/>
        </p:nvSpPr>
        <p:spPr>
          <a:xfrm>
            <a:off x="5029200" y="3124200"/>
            <a:ext cx="685800" cy="457200"/>
          </a:xfrm>
          <a:prstGeom prst="flowChartAlternateProcess">
            <a:avLst/>
          </a:prstGeom>
          <a:ln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162800" y="2895600"/>
            <a:ext cx="914400" cy="9144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295400" y="3572470"/>
            <a:ext cx="1" cy="847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52400" y="990600"/>
            <a:ext cx="1414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Electron Beam</a:t>
            </a:r>
          </a:p>
          <a:p>
            <a:r>
              <a:rPr lang="en-US" sz="1200" dirty="0" smtClean="0"/>
              <a:t>3.0 – 8.5 </a:t>
            </a:r>
            <a:r>
              <a:rPr lang="en-US" sz="1200" dirty="0" smtClean="0"/>
              <a:t>MeV (K.E.)</a:t>
            </a:r>
            <a:endParaRPr lang="en-US" sz="1200" dirty="0" smtClean="0"/>
          </a:p>
          <a:p>
            <a:r>
              <a:rPr lang="en-US" sz="1200" dirty="0" smtClean="0"/>
              <a:t>0.01 – 100 µA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838200" y="4419600"/>
            <a:ext cx="1010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 Beam Pipe</a:t>
            </a:r>
            <a:endParaRPr lang="en-US" sz="12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09600" y="1676400"/>
            <a:ext cx="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905000" y="2514600"/>
            <a:ext cx="1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371600" y="2057400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Cu Radiator</a:t>
            </a:r>
          </a:p>
          <a:p>
            <a:r>
              <a:rPr lang="en-US" sz="1200" dirty="0" smtClean="0"/>
              <a:t>0.02 mm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2667000" y="4800600"/>
            <a:ext cx="545427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676400" y="4953000"/>
            <a:ext cx="1347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Cu Electron Dump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438400" y="1752600"/>
            <a:ext cx="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057400" y="1447800"/>
            <a:ext cx="1117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Sweep Magnet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5334000" y="35814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724400" y="4495800"/>
            <a:ext cx="1266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Bubble Chamber</a:t>
            </a:r>
          </a:p>
          <a:p>
            <a:r>
              <a:rPr lang="en-US" sz="1200" dirty="0" smtClean="0"/>
              <a:t>Superheated N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O</a:t>
            </a:r>
          </a:p>
          <a:p>
            <a:r>
              <a:rPr lang="en-US" sz="1200" dirty="0" smtClean="0"/>
              <a:t>3 cm long</a:t>
            </a:r>
          </a:p>
          <a:p>
            <a:r>
              <a:rPr lang="en-US" sz="1200" dirty="0"/>
              <a:t>1</a:t>
            </a:r>
            <a:r>
              <a:rPr lang="en-US" sz="1200" dirty="0" smtClean="0"/>
              <a:t>5°C, 60 atm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10400" y="1371600"/>
            <a:ext cx="1212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 Photon Dump</a:t>
            </a:r>
          </a:p>
          <a:p>
            <a:r>
              <a:rPr lang="en-US" sz="1200" dirty="0" smtClean="0"/>
              <a:t>10 cm long</a:t>
            </a:r>
          </a:p>
          <a:p>
            <a:r>
              <a:rPr lang="en-US" sz="1200" dirty="0" smtClean="0"/>
              <a:t>20 cm diameter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7620000" y="22098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3352800" y="3581400"/>
            <a:ext cx="1676400" cy="0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5715000" y="3581400"/>
            <a:ext cx="1447800" cy="0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581400" y="3581400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50 cm</a:t>
            </a:r>
            <a:endParaRPr lang="en-US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5943600" y="3581400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50 cm</a:t>
            </a:r>
            <a:endParaRPr lang="en-US" sz="1200" dirty="0"/>
          </a:p>
        </p:txBody>
      </p:sp>
      <p:sp>
        <p:nvSpPr>
          <p:cNvPr id="36" name="Right Triangle 35"/>
          <p:cNvSpPr/>
          <p:nvPr/>
        </p:nvSpPr>
        <p:spPr>
          <a:xfrm rot="20392532">
            <a:off x="2283817" y="3030760"/>
            <a:ext cx="432700" cy="5070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>
            <a:off x="1905000" y="3352800"/>
            <a:ext cx="838200" cy="381000"/>
          </a:xfrm>
          <a:prstGeom prst="arc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1256-5EE3-48FC-A6A2-97C97EE739FE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3352800" y="3124200"/>
            <a:ext cx="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300545" y="18243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Cu  Vacuum Window  10 mil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3352800" y="2286000"/>
            <a:ext cx="1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514600" y="3581400"/>
            <a:ext cx="574222" cy="11409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23" idx="0"/>
          </p:cNvCxnSpPr>
          <p:nvPr/>
        </p:nvCxnSpPr>
        <p:spPr>
          <a:xfrm>
            <a:off x="3048000" y="3581400"/>
            <a:ext cx="455186" cy="9477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3429000" y="3200400"/>
            <a:ext cx="533400" cy="3048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3423139" y="3329940"/>
            <a:ext cx="5334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52400" y="3352800"/>
            <a:ext cx="79248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3849988" y="2895600"/>
            <a:ext cx="1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605345" y="24339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Cu  Photon</a:t>
            </a:r>
          </a:p>
          <a:p>
            <a:r>
              <a:rPr lang="en-US" sz="1200" dirty="0" smtClean="0"/>
              <a:t>Collimator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62000" y="3124200"/>
            <a:ext cx="2590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048000" y="3581400"/>
            <a:ext cx="304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2133600" y="3810000"/>
            <a:ext cx="545427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1828800" y="3962400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Cu  Inner</a:t>
            </a:r>
          </a:p>
          <a:p>
            <a:r>
              <a:rPr lang="en-US" sz="1200" dirty="0" smtClean="0"/>
              <a:t>Pipe</a:t>
            </a:r>
          </a:p>
        </p:txBody>
      </p:sp>
      <p:sp>
        <p:nvSpPr>
          <p:cNvPr id="24" name="Rectangle 23"/>
          <p:cNvSpPr/>
          <p:nvPr/>
        </p:nvSpPr>
        <p:spPr>
          <a:xfrm rot="3900000">
            <a:off x="2933546" y="4262265"/>
            <a:ext cx="457200" cy="2068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/>
          <p:cNvCxnSpPr/>
          <p:nvPr/>
        </p:nvCxnSpPr>
        <p:spPr>
          <a:xfrm>
            <a:off x="2819400" y="3505200"/>
            <a:ext cx="531386" cy="102396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2743200" y="3505200"/>
            <a:ext cx="533400" cy="1066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848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38200"/>
            <a:ext cx="7271974" cy="5431536"/>
          </a:xfrm>
        </p:spPr>
      </p:pic>
      <p:sp>
        <p:nvSpPr>
          <p:cNvPr id="5" name="Rounded Rectangular Callout 4"/>
          <p:cNvSpPr/>
          <p:nvPr/>
        </p:nvSpPr>
        <p:spPr>
          <a:xfrm>
            <a:off x="152400" y="990600"/>
            <a:ext cx="914400" cy="460248"/>
          </a:xfrm>
          <a:prstGeom prst="wedgeRoundRectCallout">
            <a:avLst>
              <a:gd name="adj1" fmla="val 84295"/>
              <a:gd name="adj2" fmla="val 13071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BCM</a:t>
            </a:r>
            <a:endParaRPr lang="en-US" sz="20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52400" y="2438400"/>
            <a:ext cx="1066800" cy="762000"/>
          </a:xfrm>
          <a:prstGeom prst="wedgeRoundRectCallout">
            <a:avLst>
              <a:gd name="adj1" fmla="val 144185"/>
              <a:gd name="adj2" fmla="val -3590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5 MeV</a:t>
            </a:r>
          </a:p>
          <a:p>
            <a:pPr algn="ctr"/>
            <a:r>
              <a:rPr lang="en-US" sz="2000" dirty="0" smtClean="0"/>
              <a:t>Dipole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181600" y="1220724"/>
            <a:ext cx="1752600" cy="762000"/>
          </a:xfrm>
          <a:prstGeom prst="wedgeRoundRectCallout">
            <a:avLst>
              <a:gd name="adj1" fmla="val 29899"/>
              <a:gd name="adj2" fmla="val 11178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5 MeV</a:t>
            </a:r>
          </a:p>
          <a:p>
            <a:pPr algn="ctr"/>
            <a:r>
              <a:rPr lang="en-US" sz="2000" dirty="0" smtClean="0"/>
              <a:t>Spectrometer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066800" y="3505200"/>
            <a:ext cx="1905000" cy="990600"/>
          </a:xfrm>
          <a:prstGeom prst="wedgeRoundRectCallout">
            <a:avLst>
              <a:gd name="adj1" fmla="val 83380"/>
              <a:gd name="adj2" fmla="val -10431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PEPPo/Bubble</a:t>
            </a:r>
          </a:p>
          <a:p>
            <a:pPr algn="ctr"/>
            <a:r>
              <a:rPr lang="en-US" sz="2000" dirty="0" smtClean="0"/>
              <a:t>Chamber</a:t>
            </a:r>
          </a:p>
          <a:p>
            <a:pPr algn="ctr"/>
            <a:r>
              <a:rPr lang="en-US" sz="2000" dirty="0" smtClean="0"/>
              <a:t>Beamline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705600" y="5029200"/>
            <a:ext cx="1600200" cy="990600"/>
          </a:xfrm>
          <a:prstGeom prst="wedgeRoundRectCallout">
            <a:avLst>
              <a:gd name="adj1" fmla="val 23307"/>
              <a:gd name="adj2" fmla="val -4632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Bubble</a:t>
            </a:r>
          </a:p>
          <a:p>
            <a:pPr algn="ctr"/>
            <a:r>
              <a:rPr lang="en-US" sz="2000" dirty="0" smtClean="0"/>
              <a:t>Chamber</a:t>
            </a:r>
          </a:p>
          <a:p>
            <a:pPr algn="ctr"/>
            <a:r>
              <a:rPr lang="en-US" sz="2000" dirty="0" smtClean="0"/>
              <a:t>location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529754" y="2933700"/>
            <a:ext cx="0" cy="1143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6858000" y="3204738"/>
            <a:ext cx="914400" cy="460248"/>
          </a:xfrm>
          <a:prstGeom prst="wedgeRoundRectCallout">
            <a:avLst>
              <a:gd name="adj1" fmla="val -72115"/>
              <a:gd name="adj2" fmla="val 335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27’’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03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Two programs: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b="1" dirty="0" smtClean="0"/>
              <a:t>GEANT4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b="1" dirty="0" smtClean="0"/>
              <a:t>FLUKA</a:t>
            </a:r>
          </a:p>
          <a:p>
            <a:pPr marL="457200" lvl="1" indent="0">
              <a:buNone/>
            </a:pPr>
            <a:endParaRPr lang="en-US" sz="2000" dirty="0"/>
          </a:p>
          <a:p>
            <a:pPr marL="400050">
              <a:buFont typeface="Wingdings" pitchFamily="2" charset="2"/>
              <a:buChar char="Ø"/>
            </a:pPr>
            <a:r>
              <a:rPr lang="en-US" sz="2400" dirty="0" smtClean="0"/>
              <a:t>Both use models that calculate wrong  cross sections. Both do not allow for user’s cross sections. Suggestion:</a:t>
            </a:r>
            <a:endParaRPr lang="en-US" sz="2400" dirty="0"/>
          </a:p>
          <a:p>
            <a:pPr marL="1028700" lvl="1" indent="-514350">
              <a:buFont typeface="+mj-lt"/>
              <a:buAutoNum type="romanUcPeriod"/>
            </a:pPr>
            <a:r>
              <a:rPr lang="en-US" sz="2000" dirty="0" smtClean="0"/>
              <a:t>Use GEANT4 and FLUKA to produce the photon spectrum impinging on the super heated liquid.</a:t>
            </a:r>
            <a:endParaRPr lang="en-US" sz="2400" dirty="0"/>
          </a:p>
          <a:p>
            <a:pPr marL="1028700" lvl="1" indent="-514350">
              <a:buFont typeface="+mj-lt"/>
              <a:buAutoNum type="romanUcPeriod"/>
            </a:pPr>
            <a:r>
              <a:rPr lang="en-US" sz="2000" dirty="0" smtClean="0"/>
              <a:t>Fold the above photon spectrum with our cross sections in stand-alone codes.</a:t>
            </a:r>
          </a:p>
          <a:p>
            <a:pPr marL="571500" indent="-514350">
              <a:buFont typeface="+mj-lt"/>
              <a:buAutoNum type="romanUcPeriod"/>
            </a:pPr>
            <a:endParaRPr lang="en-US" sz="2400" dirty="0"/>
          </a:p>
          <a:p>
            <a:pPr marL="400050">
              <a:buFont typeface="Wingdings" pitchFamily="2" charset="2"/>
              <a:buChar char="Ø"/>
            </a:pPr>
            <a:r>
              <a:rPr lang="en-US" sz="2400" dirty="0" smtClean="0"/>
              <a:t>Both GEANT4 and FLUKA are good in neutron tracking. Still need to check the neutron cross sections.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92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Must measure: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 </a:t>
            </a:r>
            <a:r>
              <a:rPr lang="en-US" sz="2000" baseline="30000" dirty="0" smtClean="0"/>
              <a:t>17</a:t>
            </a:r>
            <a:r>
              <a:rPr lang="en-US" sz="2000" dirty="0" smtClean="0"/>
              <a:t>O(</a:t>
            </a:r>
            <a:r>
              <a:rPr lang="el-GR" sz="2000" dirty="0"/>
              <a:t>γ</a:t>
            </a:r>
            <a:r>
              <a:rPr lang="en-US" sz="2000" dirty="0"/>
              <a:t>,</a:t>
            </a:r>
            <a:r>
              <a:rPr lang="el-GR" sz="2000" dirty="0"/>
              <a:t>α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13</a:t>
            </a:r>
            <a:r>
              <a:rPr lang="en-US" sz="2000" dirty="0" smtClean="0"/>
              <a:t>C , enrichment=10%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 </a:t>
            </a:r>
            <a:r>
              <a:rPr lang="en-US" sz="2000" baseline="30000" dirty="0" smtClean="0"/>
              <a:t>18</a:t>
            </a:r>
            <a:r>
              <a:rPr lang="en-US" sz="2000" dirty="0" smtClean="0"/>
              <a:t>O(</a:t>
            </a:r>
            <a:r>
              <a:rPr lang="el-GR" sz="2000" dirty="0"/>
              <a:t>γ</a:t>
            </a:r>
            <a:r>
              <a:rPr lang="en-US" sz="2000" dirty="0"/>
              <a:t>,</a:t>
            </a:r>
            <a:r>
              <a:rPr lang="el-GR" sz="2000" dirty="0"/>
              <a:t>α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14</a:t>
            </a:r>
            <a:r>
              <a:rPr lang="en-US" sz="2000" dirty="0"/>
              <a:t>C , </a:t>
            </a:r>
            <a:r>
              <a:rPr lang="en-US" sz="2000" dirty="0" smtClean="0"/>
              <a:t>enrichment=10</a:t>
            </a:r>
            <a:r>
              <a:rPr lang="en-US" sz="2000" dirty="0"/>
              <a:t>%</a:t>
            </a: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Rates: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baseline="30000" dirty="0" smtClean="0"/>
              <a:t>17</a:t>
            </a:r>
            <a:r>
              <a:rPr lang="en-US" sz="2000" dirty="0" smtClean="0"/>
              <a:t>O(</a:t>
            </a:r>
            <a:r>
              <a:rPr lang="el-GR" sz="2000" dirty="0" smtClean="0"/>
              <a:t>γ</a:t>
            </a:r>
            <a:r>
              <a:rPr lang="en-US" sz="2000" dirty="0" smtClean="0"/>
              <a:t>,</a:t>
            </a:r>
            <a:r>
              <a:rPr lang="el-GR" sz="2000" dirty="0" smtClean="0"/>
              <a:t>α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13</a:t>
            </a:r>
            <a:r>
              <a:rPr lang="en-US" sz="2000" dirty="0" smtClean="0"/>
              <a:t>C, depletion=5,000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baseline="30000" dirty="0" smtClean="0"/>
              <a:t>18</a:t>
            </a:r>
            <a:r>
              <a:rPr lang="en-US" sz="2000" dirty="0" smtClean="0"/>
              <a:t>O(</a:t>
            </a:r>
            <a:r>
              <a:rPr lang="el-GR" sz="2000" dirty="0"/>
              <a:t>γ</a:t>
            </a:r>
            <a:r>
              <a:rPr lang="en-US" sz="2000" dirty="0"/>
              <a:t>,</a:t>
            </a:r>
            <a:r>
              <a:rPr lang="el-GR" sz="2000" dirty="0"/>
              <a:t>α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14</a:t>
            </a:r>
            <a:r>
              <a:rPr lang="en-US" sz="2000" dirty="0" smtClean="0"/>
              <a:t>C, </a:t>
            </a:r>
            <a:r>
              <a:rPr lang="en-US" sz="2000" dirty="0"/>
              <a:t>depletion=5,000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baseline="30000" dirty="0" smtClean="0"/>
              <a:t>14</a:t>
            </a:r>
            <a:r>
              <a:rPr lang="en-US" sz="2000" dirty="0" smtClean="0"/>
              <a:t>N(</a:t>
            </a:r>
            <a:r>
              <a:rPr lang="el-GR" sz="2000" dirty="0"/>
              <a:t>γ</a:t>
            </a:r>
            <a:r>
              <a:rPr lang="en-US" sz="2000" dirty="0" smtClean="0"/>
              <a:t>,p)</a:t>
            </a:r>
            <a:r>
              <a:rPr lang="en-US" sz="2000" baseline="30000" dirty="0" smtClean="0"/>
              <a:t>13</a:t>
            </a:r>
            <a:r>
              <a:rPr lang="en-US" sz="2000" dirty="0" smtClean="0"/>
              <a:t>C, detection eff.= 10</a:t>
            </a:r>
            <a:r>
              <a:rPr lang="en-US" sz="2000" baseline="30000" dirty="0" smtClean="0"/>
              <a:t>-8</a:t>
            </a:r>
            <a:r>
              <a:rPr lang="en-US" sz="2400" dirty="0" smtClean="0"/>
              <a:t> 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Natural Abundance:</a:t>
            </a:r>
          </a:p>
          <a:p>
            <a:pPr marL="1371600" lvl="2" indent="-514350">
              <a:buFont typeface="+mj-lt"/>
              <a:buAutoNum type="romanUcPeriod"/>
            </a:pPr>
            <a:r>
              <a:rPr lang="en-US" baseline="30000" dirty="0" smtClean="0"/>
              <a:t>17</a:t>
            </a:r>
            <a:r>
              <a:rPr lang="en-US" dirty="0" smtClean="0"/>
              <a:t>O: 0.038%</a:t>
            </a:r>
          </a:p>
          <a:p>
            <a:pPr marL="1371600" lvl="2" indent="-514350">
              <a:buFont typeface="+mj-lt"/>
              <a:buAutoNum type="romanUcPeriod"/>
            </a:pPr>
            <a:r>
              <a:rPr lang="en-US" baseline="30000" dirty="0" smtClean="0"/>
              <a:t>18</a:t>
            </a:r>
            <a:r>
              <a:rPr lang="en-US" dirty="0" smtClean="0"/>
              <a:t>O</a:t>
            </a:r>
            <a:r>
              <a:rPr lang="en-US" dirty="0"/>
              <a:t>: </a:t>
            </a:r>
            <a:r>
              <a:rPr lang="en-US" dirty="0" smtClean="0"/>
              <a:t>0.205%</a:t>
            </a:r>
          </a:p>
          <a:p>
            <a:pPr marL="1371600" lvl="2" indent="-514350">
              <a:buFont typeface="+mj-lt"/>
              <a:buAutoNum type="romanUcPeriod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Still need to study </a:t>
            </a:r>
            <a:r>
              <a:rPr lang="en-US" sz="2400" baseline="30000" dirty="0"/>
              <a:t>17</a:t>
            </a:r>
            <a:r>
              <a:rPr lang="en-US" sz="2400" dirty="0"/>
              <a:t>O(</a:t>
            </a:r>
            <a:r>
              <a:rPr lang="el-GR" sz="2400" dirty="0"/>
              <a:t>γ</a:t>
            </a:r>
            <a:r>
              <a:rPr lang="en-US" sz="2400" dirty="0" smtClean="0"/>
              <a:t>,n)</a:t>
            </a:r>
            <a:r>
              <a:rPr lang="en-US" sz="2400" baseline="30000" dirty="0" smtClean="0"/>
              <a:t>16</a:t>
            </a:r>
            <a:r>
              <a:rPr lang="en-US" sz="2400" dirty="0"/>
              <a:t>O</a:t>
            </a:r>
            <a:r>
              <a:rPr lang="en-US" sz="2400" dirty="0" smtClean="0"/>
              <a:t>, …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420" y="685800"/>
            <a:ext cx="4640580" cy="3147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420" y="3713577"/>
            <a:ext cx="4640580" cy="314706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79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487</Words>
  <Application>Microsoft Office PowerPoint</Application>
  <PresentationFormat>On-screen Show (4:3)</PresentationFormat>
  <Paragraphs>160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Bubble Chamber Planning Meeting</vt:lpstr>
      <vt:lpstr>Agenda</vt:lpstr>
      <vt:lpstr>12C(α, γ)16O  S-Factor</vt:lpstr>
      <vt:lpstr>Schedule</vt:lpstr>
      <vt:lpstr>Design of beamline, Radiator &amp; Dump</vt:lpstr>
      <vt:lpstr>PowerPoint Presentation</vt:lpstr>
      <vt:lpstr>PowerPoint Presentation</vt:lpstr>
      <vt:lpstr>Simulation</vt:lpstr>
      <vt:lpstr>Background</vt:lpstr>
      <vt:lpstr>Safety</vt:lpstr>
      <vt:lpstr>Running in FEL?</vt:lpstr>
      <vt:lpstr>Planning Meeting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suleiman</dc:creator>
  <cp:lastModifiedBy>suleiman</cp:lastModifiedBy>
  <cp:revision>132</cp:revision>
  <cp:lastPrinted>2013-07-19T20:40:40Z</cp:lastPrinted>
  <dcterms:created xsi:type="dcterms:W3CDTF">2013-06-09T21:52:25Z</dcterms:created>
  <dcterms:modified xsi:type="dcterms:W3CDTF">2013-08-09T12:57:14Z</dcterms:modified>
</cp:coreProperties>
</file>