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26" r:id="rId2"/>
    <p:sldId id="522" r:id="rId3"/>
    <p:sldId id="523" r:id="rId4"/>
    <p:sldId id="524" r:id="rId5"/>
  </p:sldIdLst>
  <p:sldSz cx="9144000" cy="6858000" type="screen4x3"/>
  <p:notesSz cx="6934200" cy="9232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8CAF8"/>
    <a:srgbClr val="99FF99"/>
    <a:srgbClr val="F0D2F0"/>
    <a:srgbClr val="FF7C80"/>
    <a:srgbClr val="CCFF99"/>
    <a:srgbClr val="FF66CC"/>
    <a:srgbClr val="40911F"/>
    <a:srgbClr val="CCFF66"/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1333" autoAdjust="0"/>
  </p:normalViewPr>
  <p:slideViewPr>
    <p:cSldViewPr snapToGrid="0" snapToObjects="1">
      <p:cViewPr>
        <p:scale>
          <a:sx n="70" d="100"/>
          <a:sy n="70" d="100"/>
        </p:scale>
        <p:origin x="-534" y="-150"/>
      </p:cViewPr>
      <p:guideLst>
        <p:guide orient="horz" pos="2298"/>
        <p:guide pos="2873"/>
      </p:guideLst>
    </p:cSldViewPr>
  </p:slideViewPr>
  <p:outlineViewPr>
    <p:cViewPr>
      <p:scale>
        <a:sx n="33" d="100"/>
        <a:sy n="33" d="100"/>
      </p:scale>
      <p:origin x="0" y="197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917" y="1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/>
          <a:lstStyle>
            <a:lvl1pPr algn="r">
              <a:defRPr sz="1200"/>
            </a:lvl1pPr>
          </a:lstStyle>
          <a:p>
            <a:fld id="{4637A610-679B-49FF-8AF3-90DA3488E87C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995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917" y="8769995"/>
            <a:ext cx="3004716" cy="461331"/>
          </a:xfrm>
          <a:prstGeom prst="rect">
            <a:avLst/>
          </a:prstGeom>
        </p:spPr>
        <p:txBody>
          <a:bodyPr vert="horz" lIns="90497" tIns="45250" rIns="90497" bIns="45250" rtlCol="0" anchor="b"/>
          <a:lstStyle>
            <a:lvl1pPr algn="r">
              <a:defRPr sz="1200"/>
            </a:lvl1pPr>
          </a:lstStyle>
          <a:p>
            <a:fld id="{C27C83FD-F1BC-41FE-A5E9-6BC5B599A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96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8" y="6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/>
          <a:lstStyle>
            <a:lvl1pPr algn="r">
              <a:defRPr sz="1200"/>
            </a:lvl1pPr>
          </a:lstStyle>
          <a:p>
            <a:fld id="{AEE2A098-F6E1-4EA0-A707-FFBBE20BA5BB}" type="datetimeFigureOut">
              <a:rPr lang="en-US" smtClean="0"/>
              <a:pPr/>
              <a:t>7/7/2015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8" tIns="46157" rIns="92318" bIns="461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33"/>
            <a:ext cx="5547360" cy="4154805"/>
          </a:xfrm>
          <a:prstGeom prst="rect">
            <a:avLst/>
          </a:prstGeom>
        </p:spPr>
        <p:txBody>
          <a:bodyPr vert="horz" lIns="92318" tIns="46157" rIns="92318" bIns="461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69658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8" y="8769658"/>
            <a:ext cx="3004821" cy="461645"/>
          </a:xfrm>
          <a:prstGeom prst="rect">
            <a:avLst/>
          </a:prstGeom>
        </p:spPr>
        <p:txBody>
          <a:bodyPr vert="horz" lIns="92318" tIns="46157" rIns="92318" bIns="46157" rtlCol="0" anchor="b"/>
          <a:lstStyle>
            <a:lvl1pPr algn="r">
              <a:defRPr sz="1200"/>
            </a:lvl1pPr>
          </a:lstStyle>
          <a:p>
            <a:fld id="{ADB4C350-8ACE-402A-8AA1-76A8138984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58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350-8ACE-402A-8AA1-76A81389848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74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9909"/>
            <a:ext cx="7772400" cy="25805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9151" y="907367"/>
            <a:ext cx="8447649" cy="44172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10"/>
          </p:nvPr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1905" y="970672"/>
            <a:ext cx="409364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70672"/>
            <a:ext cx="3810000" cy="255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523959"/>
            <a:ext cx="3810000" cy="25251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DE0D-4D77-4509-A3FB-CFDB4AD4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06" y="922323"/>
            <a:ext cx="8897440" cy="43671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341" y="921434"/>
            <a:ext cx="4205013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517" y="921434"/>
            <a:ext cx="4111283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682" y="907366"/>
            <a:ext cx="4135145" cy="7263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650" y="907366"/>
            <a:ext cx="4181150" cy="7263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303682" y="1633673"/>
            <a:ext cx="4135145" cy="384569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05651" y="1633673"/>
            <a:ext cx="4181150" cy="384569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3213"/>
            <a:ext cx="3008313" cy="970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3213"/>
            <a:ext cx="5111750" cy="53173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64165"/>
            <a:ext cx="3008313" cy="3980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81831"/>
            <a:ext cx="5486400" cy="39187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271890" y="-1104270"/>
            <a:ext cx="4417342" cy="84124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7286" y="893298"/>
            <a:ext cx="8190914" cy="4705729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1905" y="0"/>
            <a:ext cx="8316295" cy="80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1906" y="922323"/>
            <a:ext cx="8897440" cy="517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dirty="0" smtClean="0"/>
              <a:t>Slide </a:t>
            </a:r>
            <a:fld id="{2170E7E5-D759-E44D-99F5-2114FE40D280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9" r:id="rId7"/>
    <p:sldLayoutId id="2147483670" r:id="rId8"/>
    <p:sldLayoutId id="2147483672" r:id="rId9"/>
    <p:sldLayoutId id="2147483673" r:id="rId10"/>
    <p:sldLayoutId id="2147483674" r:id="rId11"/>
    <p:sldLayoutId id="2147483676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660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Arial" pitchFamily="34" charset="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CC33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FF"/>
        </a:buClr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519"/>
            <a:ext cx="7772400" cy="2500081"/>
          </a:xfrm>
        </p:spPr>
        <p:txBody>
          <a:bodyPr/>
          <a:lstStyle/>
          <a:p>
            <a:pPr algn="ctr"/>
            <a:r>
              <a:rPr lang="en-US" dirty="0" smtClean="0"/>
              <a:t>Generation and Characterization of Magnetized Bunched Electron Beam from DC Photogun for</a:t>
            </a:r>
            <a:br>
              <a:rPr lang="en-US" dirty="0" smtClean="0"/>
            </a:br>
            <a:r>
              <a:rPr lang="en-US" dirty="0" smtClean="0"/>
              <a:t> MEIC Cooler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385" y="3672470"/>
            <a:ext cx="6400800" cy="1306494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Milestones</a:t>
            </a:r>
          </a:p>
        </p:txBody>
      </p:sp>
      <p:sp>
        <p:nvSpPr>
          <p:cNvPr id="4" name="Date Placeholder 2"/>
          <p:cNvSpPr txBox="1">
            <a:spLocks/>
          </p:cNvSpPr>
          <p:nvPr/>
        </p:nvSpPr>
        <p:spPr>
          <a:xfrm>
            <a:off x="3650080" y="6275958"/>
            <a:ext cx="185541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July </a:t>
            </a:r>
            <a:r>
              <a:rPr lang="en-US" dirty="0" smtClean="0"/>
              <a:t>7,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270507" y="5319058"/>
            <a:ext cx="4614556" cy="551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FF"/>
              </a:buClr>
              <a:buFont typeface="Arial" pitchFamily="34" charset="0"/>
              <a:buNone/>
              <a:defRPr sz="22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Font typeface="Arial" pitchFamily="34" charset="0"/>
              <a:buNone/>
              <a:defRPr sz="18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kern="0" dirty="0" smtClean="0"/>
              <a:t>Riad Suleiman and Matt Poelker</a:t>
            </a:r>
          </a:p>
        </p:txBody>
      </p:sp>
    </p:spTree>
    <p:extLst>
      <p:ext uri="{BB962C8B-B14F-4D97-AF65-F5344CB8AC3E}">
        <p14:creationId xmlns:p14="http://schemas.microsoft.com/office/powerpoint/2010/main" val="2377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Year </a:t>
            </a:r>
            <a:r>
              <a:rPr lang="en-US" sz="3200" b="1" dirty="0" smtClean="0"/>
              <a:t>1 Milestones</a:t>
            </a:r>
            <a:endParaRPr lang="en-US" dirty="0"/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Q1 </a:t>
            </a:r>
            <a:r>
              <a:rPr lang="en-US" sz="2800" dirty="0" smtClean="0"/>
              <a:t>(Oct</a:t>
            </a:r>
            <a:r>
              <a:rPr lang="en-US" sz="2800" dirty="0"/>
              <a:t>, </a:t>
            </a:r>
            <a:r>
              <a:rPr lang="en-US" sz="2800" dirty="0" smtClean="0"/>
              <a:t>Nov</a:t>
            </a:r>
            <a:r>
              <a:rPr lang="en-US" sz="2800" dirty="0"/>
              <a:t>, </a:t>
            </a:r>
            <a:r>
              <a:rPr lang="en-US" sz="2800" dirty="0" smtClean="0"/>
              <a:t>Dec):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HV condition gun at 350 kV and commission k</a:t>
            </a:r>
            <a:r>
              <a:rPr lang="en-US" baseline="-25000" dirty="0" smtClean="0"/>
              <a:t>2</a:t>
            </a:r>
            <a:r>
              <a:rPr lang="en-US" dirty="0" smtClean="0"/>
              <a:t>CsSb preparation chamber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beamline to locate magnets and diagnostics at optimum </a:t>
            </a:r>
            <a:r>
              <a:rPr lang="en-US" dirty="0" smtClean="0"/>
              <a:t>positions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Design gun solenoid magnet or </a:t>
            </a:r>
            <a:r>
              <a:rPr lang="en-US" dirty="0"/>
              <a:t>Helmholtz </a:t>
            </a:r>
            <a:r>
              <a:rPr lang="en-US" dirty="0" smtClean="0"/>
              <a:t>coil-pair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skew quad magnets and </a:t>
            </a:r>
            <a:r>
              <a:rPr lang="en-US" dirty="0" smtClean="0"/>
              <a:t>slits</a:t>
            </a:r>
          </a:p>
          <a:p>
            <a:pPr lvl="2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Q2 (Jan, Feb, Mar):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Connect existing beamlin</a:t>
            </a:r>
            <a:r>
              <a:rPr lang="en-US" dirty="0" smtClean="0"/>
              <a:t>e to gun and complete hot checkout</a:t>
            </a:r>
            <a:endParaRPr lang="en-US" dirty="0" smtClean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Relocate </a:t>
            </a:r>
            <a:r>
              <a:rPr lang="en-US" dirty="0"/>
              <a:t>old CEBAF arc dipole power </a:t>
            </a:r>
            <a:r>
              <a:rPr lang="en-US" dirty="0" smtClean="0"/>
              <a:t>supply to GTS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Procure </a:t>
            </a:r>
            <a:r>
              <a:rPr lang="en-US" dirty="0"/>
              <a:t>gun solenoid magnet or Helmholtz </a:t>
            </a:r>
            <a:r>
              <a:rPr lang="en-US" dirty="0" smtClean="0"/>
              <a:t>coil-pair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Procure </a:t>
            </a:r>
            <a:r>
              <a:rPr lang="en-US" dirty="0"/>
              <a:t>skew quad magnets and slits</a:t>
            </a:r>
            <a:endParaRPr lang="en-US" dirty="0" smtClean="0"/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Q3 (</a:t>
            </a:r>
            <a:r>
              <a:rPr lang="en-US" sz="2800" dirty="0"/>
              <a:t>A</a:t>
            </a:r>
            <a:r>
              <a:rPr lang="en-US" sz="2800" dirty="0" smtClean="0"/>
              <a:t>pr</a:t>
            </a:r>
            <a:r>
              <a:rPr lang="en-US" sz="2800" dirty="0"/>
              <a:t>, </a:t>
            </a:r>
            <a:r>
              <a:rPr lang="en-US" sz="2800" dirty="0" smtClean="0"/>
              <a:t>May</a:t>
            </a:r>
            <a:r>
              <a:rPr lang="en-US" sz="2800" dirty="0"/>
              <a:t>, </a:t>
            </a:r>
            <a:r>
              <a:rPr lang="en-US" sz="2800" dirty="0" smtClean="0"/>
              <a:t>Jun):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Commission exiting </a:t>
            </a:r>
            <a:r>
              <a:rPr lang="en-US" dirty="0" smtClean="0"/>
              <a:t>beamline with beam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Measure </a:t>
            </a:r>
            <a:r>
              <a:rPr lang="en-US" dirty="0"/>
              <a:t>photocathode lifetime at 5 mA and 350 kV (not magnetized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Q4 (Jul, Aug</a:t>
            </a:r>
            <a:r>
              <a:rPr lang="en-US" sz="2800" dirty="0"/>
              <a:t>, </a:t>
            </a:r>
            <a:r>
              <a:rPr lang="en-US" sz="2800" dirty="0" smtClean="0"/>
              <a:t>Sep):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Assemble </a:t>
            </a:r>
            <a:r>
              <a:rPr lang="en-US" dirty="0"/>
              <a:t>new beamline and commission with beam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Install gun solenoid magnet or Helmholtz </a:t>
            </a:r>
            <a:r>
              <a:rPr lang="en-US" dirty="0" smtClean="0"/>
              <a:t>coil-pair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1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Year 2 </a:t>
            </a:r>
            <a:r>
              <a:rPr lang="en-US" sz="3200" b="1" dirty="0" smtClean="0">
                <a:solidFill>
                  <a:srgbClr val="000000"/>
                </a:solidFill>
              </a:rPr>
              <a:t>Milestones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Q1 (Oct, Nov, Dec</a:t>
            </a:r>
            <a:r>
              <a:rPr lang="en-US" sz="2800" dirty="0" smtClean="0"/>
              <a:t>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Generate magnetized beam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Measure </a:t>
            </a:r>
            <a:r>
              <a:rPr lang="en-US" dirty="0"/>
              <a:t>mechanical angular momentum </a:t>
            </a:r>
            <a:r>
              <a:rPr lang="en-US" dirty="0" smtClean="0"/>
              <a:t>vs </a:t>
            </a:r>
            <a:r>
              <a:rPr lang="en-US" dirty="0"/>
              <a:t>magnetization and </a:t>
            </a:r>
            <a:r>
              <a:rPr lang="en-US" dirty="0" smtClean="0"/>
              <a:t>laser size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Benchmark simulation </a:t>
            </a:r>
            <a:r>
              <a:rPr lang="en-US" dirty="0" smtClean="0"/>
              <a:t>against </a:t>
            </a:r>
            <a:r>
              <a:rPr lang="en-US" dirty="0"/>
              <a:t>measurements</a:t>
            </a:r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Q2 (Jan, Feb, Mar</a:t>
            </a:r>
            <a:r>
              <a:rPr lang="en-US" sz="2800" dirty="0" smtClean="0"/>
              <a:t>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Measure mechanical angular momentum </a:t>
            </a:r>
            <a:r>
              <a:rPr lang="en-US" dirty="0" smtClean="0"/>
              <a:t>vs </a:t>
            </a:r>
            <a:r>
              <a:rPr lang="en-US" dirty="0"/>
              <a:t>bunch </a:t>
            </a:r>
            <a:r>
              <a:rPr lang="en-US" dirty="0" smtClean="0"/>
              <a:t>charge and bunch length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Benchmark simulation against measurements</a:t>
            </a:r>
          </a:p>
          <a:p>
            <a:pPr lvl="1"/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Q3 (</a:t>
            </a:r>
            <a:r>
              <a:rPr lang="en-US" sz="2800" dirty="0"/>
              <a:t>Apr, May, Jun</a:t>
            </a:r>
            <a:r>
              <a:rPr lang="en-US" sz="2800" dirty="0" smtClean="0"/>
              <a:t>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Generate very high currents magnetized beam and study beam transport </a:t>
            </a:r>
            <a:r>
              <a:rPr lang="en-US" dirty="0" smtClean="0"/>
              <a:t>vs </a:t>
            </a:r>
            <a:r>
              <a:rPr lang="en-US" dirty="0"/>
              <a:t>electron bunch </a:t>
            </a:r>
            <a:r>
              <a:rPr lang="en-US" dirty="0" smtClean="0"/>
              <a:t>charge</a:t>
            </a:r>
          </a:p>
          <a:p>
            <a:pPr lvl="1"/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Q4 (Jul, </a:t>
            </a:r>
            <a:r>
              <a:rPr lang="en-US" sz="2800" dirty="0"/>
              <a:t>Aug, Sep</a:t>
            </a:r>
            <a:r>
              <a:rPr lang="en-US" sz="2800" dirty="0" smtClean="0"/>
              <a:t>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Measure photocathode lifetime vs </a:t>
            </a:r>
            <a:r>
              <a:rPr lang="en-US" dirty="0" smtClean="0"/>
              <a:t>magnetization </a:t>
            </a:r>
            <a:r>
              <a:rPr lang="en-US" dirty="0"/>
              <a:t>at 5 mA and 350 kV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Study beam halo and beam loss vs </a:t>
            </a:r>
            <a:r>
              <a:rPr lang="en-US" dirty="0" smtClean="0"/>
              <a:t>magnetization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6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39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/>
              <a:t>Year 3 </a:t>
            </a:r>
            <a:r>
              <a:rPr lang="en-US" sz="3200" b="1" dirty="0" smtClean="0">
                <a:solidFill>
                  <a:srgbClr val="000000"/>
                </a:solidFill>
              </a:rPr>
              <a:t>Milestones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Q1 (Oct, Nov, Dec</a:t>
            </a:r>
            <a:r>
              <a:rPr lang="en-US" sz="2800" dirty="0" smtClean="0"/>
              <a:t>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Generate flat beam with three skew quads – RTFB Transformer – and measure horizontal and vertical emittances using slit </a:t>
            </a:r>
            <a:r>
              <a:rPr lang="en-US" dirty="0" smtClean="0"/>
              <a:t>method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Q2 (Jan, Feb, Mar</a:t>
            </a:r>
            <a:r>
              <a:rPr lang="en-US" sz="2800" dirty="0" smtClean="0"/>
              <a:t>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Measure RTFB transformation versus electron bunch charge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Use simulation to quantify how good or complete RTFB </a:t>
            </a:r>
            <a:r>
              <a:rPr lang="en-US" dirty="0" smtClean="0"/>
              <a:t>transform</a:t>
            </a:r>
          </a:p>
          <a:p>
            <a:pPr lvl="1"/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Q3 (</a:t>
            </a:r>
            <a:r>
              <a:rPr lang="en-US" sz="2800" dirty="0"/>
              <a:t>Apr, May, Jun</a:t>
            </a:r>
            <a:r>
              <a:rPr lang="en-US" sz="2800" dirty="0" smtClean="0"/>
              <a:t>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Change to HV Supply of 32 mA and 200 kV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Q4 (Jul, </a:t>
            </a:r>
            <a:r>
              <a:rPr lang="en-US" sz="2800" dirty="0"/>
              <a:t>Aug, Sep</a:t>
            </a:r>
            <a:r>
              <a:rPr lang="en-US" sz="2800" dirty="0" smtClean="0"/>
              <a:t>):</a:t>
            </a:r>
            <a:endParaRPr lang="en-US" sz="2800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Measure </a:t>
            </a:r>
            <a:r>
              <a:rPr lang="en-US" dirty="0"/>
              <a:t>photocathode lifetime </a:t>
            </a:r>
            <a:r>
              <a:rPr lang="en-US" dirty="0" smtClean="0"/>
              <a:t>vs magnetization </a:t>
            </a:r>
            <a:r>
              <a:rPr lang="en-US" dirty="0"/>
              <a:t>at </a:t>
            </a:r>
            <a:r>
              <a:rPr lang="en-US" dirty="0" smtClean="0"/>
              <a:t>32 mA and 200 kV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Study beam halo and beam loss </a:t>
            </a:r>
            <a:r>
              <a:rPr lang="en-US" dirty="0" smtClean="0"/>
              <a:t>vs magnetization</a:t>
            </a:r>
          </a:p>
        </p:txBody>
      </p:sp>
    </p:spTree>
    <p:extLst>
      <p:ext uri="{BB962C8B-B14F-4D97-AF65-F5344CB8AC3E}">
        <p14:creationId xmlns:p14="http://schemas.microsoft.com/office/powerpoint/2010/main" val="1097639952"/>
      </p:ext>
    </p:extLst>
  </p:cSld>
  <p:clrMapOvr>
    <a:masterClrMapping/>
  </p:clrMapOvr>
</p:sld>
</file>

<file path=ppt/theme/theme1.xml><?xml version="1.0" encoding="utf-8"?>
<a:theme xmlns:a="http://schemas.openxmlformats.org/drawingml/2006/main" name="Ops Review 2010">
  <a:themeElements>
    <a:clrScheme name="JLab_PowerPoint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JLab_PowerPoint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Ops Review 2010</Template>
  <TotalTime>30637</TotalTime>
  <Words>354</Words>
  <Application>Microsoft Office PowerPoint</Application>
  <PresentationFormat>On-screen Show (4:3)</PresentationFormat>
  <Paragraphs>59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Ops Review 2010</vt:lpstr>
      <vt:lpstr>Generation and Characterization of Magnetized Bunched Electron Beam from DC Photogun for  MEIC Cooler</vt:lpstr>
      <vt:lpstr>PowerPoint Presentation</vt:lpstr>
      <vt:lpstr>PowerPoint Presentation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poelker</dc:creator>
  <cp:lastModifiedBy>suleiman</cp:lastModifiedBy>
  <cp:revision>1589</cp:revision>
  <cp:lastPrinted>2014-01-09T17:51:36Z</cp:lastPrinted>
  <dcterms:created xsi:type="dcterms:W3CDTF">2010-09-20T13:48:43Z</dcterms:created>
  <dcterms:modified xsi:type="dcterms:W3CDTF">2015-07-07T12:46:19Z</dcterms:modified>
</cp:coreProperties>
</file>