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26" r:id="rId2"/>
    <p:sldId id="522" r:id="rId3"/>
    <p:sldId id="523" r:id="rId4"/>
    <p:sldId id="524" r:id="rId5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CAF8"/>
    <a:srgbClr val="99FF99"/>
    <a:srgbClr val="F0D2F0"/>
    <a:srgbClr val="FF7C80"/>
    <a:srgbClr val="CCFF99"/>
    <a:srgbClr val="FF66CC"/>
    <a:srgbClr val="40911F"/>
    <a:srgbClr val="CCFF66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1333" autoAdjust="0"/>
  </p:normalViewPr>
  <p:slideViewPr>
    <p:cSldViewPr snapToGrid="0" snapToObjects="1">
      <p:cViewPr>
        <p:scale>
          <a:sx n="70" d="100"/>
          <a:sy n="70" d="100"/>
        </p:scale>
        <p:origin x="-534" y="-150"/>
      </p:cViewPr>
      <p:guideLst>
        <p:guide orient="horz" pos="2298"/>
        <p:guide pos="2873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r">
              <a:defRPr sz="1200"/>
            </a:lvl1pPr>
          </a:lstStyle>
          <a:p>
            <a:fld id="{4637A610-679B-49FF-8AF3-90DA3488E87C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r">
              <a:defRPr sz="1200"/>
            </a:lvl1pPr>
          </a:lstStyle>
          <a:p>
            <a:fld id="{C27C83FD-F1BC-41FE-A5E9-6BC5B599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8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r">
              <a:defRPr sz="1200"/>
            </a:lvl1pPr>
          </a:lstStyle>
          <a:p>
            <a:fld id="{AEE2A098-F6E1-4EA0-A707-FFBBE20BA5BB}" type="datetimeFigureOut">
              <a:rPr lang="en-US" smtClean="0"/>
              <a:pPr/>
              <a:t>7/7/2015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7" rIns="92318" bIns="461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3"/>
            <a:ext cx="5547360" cy="4154805"/>
          </a:xfrm>
          <a:prstGeom prst="rect">
            <a:avLst/>
          </a:prstGeom>
        </p:spPr>
        <p:txBody>
          <a:bodyPr vert="horz" lIns="92318" tIns="46157" rIns="92318" bIns="46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8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r">
              <a:defRPr sz="1200"/>
            </a:lvl1pPr>
          </a:lstStyle>
          <a:p>
            <a:fld id="{ADB4C350-8ACE-402A-8AA1-76A8138984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350-8ACE-402A-8AA1-76A8138984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9909"/>
            <a:ext cx="7772400" cy="2580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9151" y="907367"/>
            <a:ext cx="8447649" cy="4417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10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905" y="970672"/>
            <a:ext cx="409364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70672"/>
            <a:ext cx="3810000" cy="255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23959"/>
            <a:ext cx="3810000" cy="2525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6" y="922323"/>
            <a:ext cx="8897440" cy="4367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341" y="921434"/>
            <a:ext cx="420501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17" y="921434"/>
            <a:ext cx="411128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682" y="907366"/>
            <a:ext cx="4135145" cy="7263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650" y="907366"/>
            <a:ext cx="4181150" cy="726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303682" y="1633673"/>
            <a:ext cx="4135145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05651" y="1633673"/>
            <a:ext cx="4181150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213"/>
            <a:ext cx="3008313" cy="970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3213"/>
            <a:ext cx="5111750" cy="5317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64165"/>
            <a:ext cx="3008313" cy="3980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1831"/>
            <a:ext cx="5486400" cy="39187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71890" y="-1104270"/>
            <a:ext cx="4417342" cy="8412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7286" y="893298"/>
            <a:ext cx="8190914" cy="4705729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906" y="922323"/>
            <a:ext cx="8897440" cy="517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4" r:id="rId11"/>
    <p:sldLayoutId id="2147483676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519"/>
            <a:ext cx="7772400" cy="2500081"/>
          </a:xfrm>
        </p:spPr>
        <p:txBody>
          <a:bodyPr/>
          <a:lstStyle/>
          <a:p>
            <a:pPr algn="ctr"/>
            <a:r>
              <a:rPr lang="en-US" dirty="0" smtClean="0"/>
              <a:t>Generation and Characterization of Magnetized Bunched Electron Beam from DC Photogun for</a:t>
            </a:r>
            <a:br>
              <a:rPr lang="en-US" dirty="0" smtClean="0"/>
            </a:br>
            <a:r>
              <a:rPr lang="en-US" dirty="0" smtClean="0"/>
              <a:t> MEIC Cooler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385" y="3672470"/>
            <a:ext cx="6400800" cy="1306494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Milestones</a:t>
            </a:r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3650080" y="6275958"/>
            <a:ext cx="18554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July 7, 2015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270507" y="5319058"/>
            <a:ext cx="4614556" cy="55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Font typeface="Arial" pitchFamily="34" charset="0"/>
              <a:buNone/>
              <a:defRPr sz="22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 smtClean="0"/>
              <a:t>Riad Suleiman and Matt Poelker</a:t>
            </a:r>
          </a:p>
        </p:txBody>
      </p:sp>
    </p:spTree>
    <p:extLst>
      <p:ext uri="{BB962C8B-B14F-4D97-AF65-F5344CB8AC3E}">
        <p14:creationId xmlns:p14="http://schemas.microsoft.com/office/powerpoint/2010/main" val="237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Year 1 Milestones</a:t>
            </a: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</a:t>
            </a:r>
            <a:r>
              <a:rPr lang="en-US" sz="2800" dirty="0" smtClean="0"/>
              <a:t>(Oct</a:t>
            </a:r>
            <a:r>
              <a:rPr lang="en-US" sz="2800" dirty="0"/>
              <a:t>, </a:t>
            </a:r>
            <a:r>
              <a:rPr lang="en-US" sz="2800" dirty="0" smtClean="0"/>
              <a:t>Nov</a:t>
            </a:r>
            <a:r>
              <a:rPr lang="en-US" sz="2800" dirty="0"/>
              <a:t>, </a:t>
            </a:r>
            <a:r>
              <a:rPr lang="en-US" sz="2800" dirty="0" smtClean="0"/>
              <a:t>Dec):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HV condition gun at 350 kV and commission k</a:t>
            </a:r>
            <a:r>
              <a:rPr lang="en-US" baseline="-25000" dirty="0" smtClean="0"/>
              <a:t>2</a:t>
            </a:r>
            <a:r>
              <a:rPr lang="en-US" dirty="0" smtClean="0"/>
              <a:t>CsSb preparation chamber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beamline to locate magnets and diagnostics at optimum </a:t>
            </a:r>
            <a:r>
              <a:rPr lang="en-US" dirty="0" smtClean="0"/>
              <a:t>positions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gun solenoid magnet or </a:t>
            </a:r>
            <a:r>
              <a:rPr lang="en-US" dirty="0"/>
              <a:t>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skew quad magnets and </a:t>
            </a:r>
            <a:r>
              <a:rPr lang="en-US" dirty="0" smtClean="0"/>
              <a:t>slits</a:t>
            </a:r>
          </a:p>
          <a:p>
            <a:pPr lvl="2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Q2 (Jan, Feb, Mar):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Connect existing beamline to gun and complete hot checkout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Relocate </a:t>
            </a:r>
            <a:r>
              <a:rPr lang="en-US" dirty="0"/>
              <a:t>old CEBAF arc dipole power </a:t>
            </a:r>
            <a:r>
              <a:rPr lang="en-US" dirty="0" smtClean="0"/>
              <a:t>supply to GTS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gun solenoid magnet or 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skew quad magnets and slits</a:t>
            </a: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</a:t>
            </a:r>
            <a:r>
              <a:rPr lang="en-US" sz="2800" dirty="0" smtClean="0"/>
              <a:t>pr</a:t>
            </a:r>
            <a:r>
              <a:rPr lang="en-US" sz="2800" dirty="0"/>
              <a:t>, </a:t>
            </a:r>
            <a:r>
              <a:rPr lang="en-US" sz="2800" dirty="0" smtClean="0"/>
              <a:t>May</a:t>
            </a:r>
            <a:r>
              <a:rPr lang="en-US" sz="2800" dirty="0"/>
              <a:t>, </a:t>
            </a:r>
            <a:r>
              <a:rPr lang="en-US" sz="2800" dirty="0" smtClean="0"/>
              <a:t>Jun):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Commission exiting </a:t>
            </a:r>
            <a:r>
              <a:rPr lang="en-US" dirty="0" smtClean="0"/>
              <a:t>beamline with beam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at 5 mA and 350 kV (not magnetized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Aug</a:t>
            </a:r>
            <a:r>
              <a:rPr lang="en-US" sz="2800" dirty="0"/>
              <a:t>, </a:t>
            </a:r>
            <a:r>
              <a:rPr lang="en-US" sz="2800" dirty="0" smtClean="0"/>
              <a:t>Sep):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Assemble </a:t>
            </a:r>
            <a:r>
              <a:rPr lang="en-US" dirty="0"/>
              <a:t>new beamline and commission with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Install gun solenoid magnet or Helmholtz </a:t>
            </a:r>
            <a:r>
              <a:rPr lang="en-US" dirty="0" smtClean="0"/>
              <a:t>coil-pair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1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2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Generate magnetized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mechanical angular momentum </a:t>
            </a:r>
            <a:r>
              <a:rPr lang="en-US" dirty="0" smtClean="0"/>
              <a:t>vs </a:t>
            </a:r>
            <a:r>
              <a:rPr lang="en-US" dirty="0"/>
              <a:t>magnetization and </a:t>
            </a:r>
            <a:r>
              <a:rPr lang="en-US" dirty="0" smtClean="0"/>
              <a:t>laser size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Benchmark simulation </a:t>
            </a:r>
            <a:r>
              <a:rPr lang="en-US" dirty="0" smtClean="0"/>
              <a:t>against </a:t>
            </a:r>
            <a:r>
              <a:rPr lang="en-US" dirty="0"/>
              <a:t>measurements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mechanical angular momentum </a:t>
            </a:r>
            <a:r>
              <a:rPr lang="en-US" dirty="0" smtClean="0"/>
              <a:t>vs </a:t>
            </a:r>
            <a:r>
              <a:rPr lang="en-US" dirty="0"/>
              <a:t>bunch </a:t>
            </a:r>
            <a:r>
              <a:rPr lang="en-US" dirty="0" smtClean="0"/>
              <a:t>charge and bunch length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Benchmark simulation against measurements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very high currents magnetized beam and study beam transport </a:t>
            </a:r>
            <a:r>
              <a:rPr lang="en-US" dirty="0" smtClean="0"/>
              <a:t>vs </a:t>
            </a:r>
            <a:r>
              <a:rPr lang="en-US" dirty="0"/>
              <a:t>electron bunch </a:t>
            </a:r>
            <a:r>
              <a:rPr lang="en-US" dirty="0" smtClean="0"/>
              <a:t>charge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photocathode lifetime vs </a:t>
            </a:r>
            <a:r>
              <a:rPr lang="en-US" dirty="0" smtClean="0"/>
              <a:t>magnetization </a:t>
            </a:r>
            <a:r>
              <a:rPr lang="en-US" dirty="0"/>
              <a:t>at 5 mA and 350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vs </a:t>
            </a:r>
            <a:r>
              <a:rPr lang="en-US" dirty="0" smtClean="0"/>
              <a:t>magnetization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6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3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3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flat beam with three skew quads – RTFB Transformer – and measure horizontal and vertical emittances using slit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RTFB transformation versus electron bunch charge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Use simulation to quantify how good or complete RTFB </a:t>
            </a:r>
            <a:r>
              <a:rPr lang="en-US" dirty="0" smtClean="0"/>
              <a:t>transform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Change to HV Supply of 32 mA and 200 kV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</a:t>
            </a:r>
            <a:r>
              <a:rPr lang="en-US" dirty="0" smtClean="0"/>
              <a:t>vs magnetization </a:t>
            </a:r>
            <a:r>
              <a:rPr lang="en-US" dirty="0"/>
              <a:t>at </a:t>
            </a:r>
            <a:r>
              <a:rPr lang="en-US" dirty="0" smtClean="0"/>
              <a:t>32 mA and 200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</a:t>
            </a:r>
            <a:r>
              <a:rPr lang="en-US" dirty="0" smtClean="0"/>
              <a:t>vs magnetization</a:t>
            </a:r>
          </a:p>
        </p:txBody>
      </p:sp>
    </p:spTree>
    <p:extLst>
      <p:ext uri="{BB962C8B-B14F-4D97-AF65-F5344CB8AC3E}">
        <p14:creationId xmlns:p14="http://schemas.microsoft.com/office/powerpoint/2010/main" val="1097639952"/>
      </p:ext>
    </p:extLst>
  </p:cSld>
  <p:clrMapOvr>
    <a:masterClrMapping/>
  </p:clrMapOvr>
</p:sld>
</file>

<file path=ppt/theme/theme1.xml><?xml version="1.0" encoding="utf-8"?>
<a:theme xmlns:a="http://schemas.openxmlformats.org/drawingml/2006/main" name="Ops Review 2010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Ops Review 2010</Template>
  <TotalTime>30637</TotalTime>
  <Words>354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Ops Review 2010</vt:lpstr>
      <vt:lpstr>Generation and Characterization of Magnetized Bunched Electron Beam from DC Photogun for  MEIC Cooler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poelker</dc:creator>
  <cp:lastModifiedBy>suleiman</cp:lastModifiedBy>
  <cp:revision>1590</cp:revision>
  <cp:lastPrinted>2014-01-09T17:51:36Z</cp:lastPrinted>
  <dcterms:created xsi:type="dcterms:W3CDTF">2010-09-20T13:48:43Z</dcterms:created>
  <dcterms:modified xsi:type="dcterms:W3CDTF">2015-07-07T12:50:39Z</dcterms:modified>
</cp:coreProperties>
</file>