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76" r:id="rId4"/>
    <p:sldId id="290" r:id="rId5"/>
    <p:sldId id="260" r:id="rId6"/>
    <p:sldId id="278" r:id="rId7"/>
    <p:sldId id="300" r:id="rId8"/>
    <p:sldId id="281" r:id="rId9"/>
    <p:sldId id="291" r:id="rId10"/>
    <p:sldId id="295" r:id="rId11"/>
    <p:sldId id="292" r:id="rId12"/>
    <p:sldId id="262" r:id="rId13"/>
    <p:sldId id="298" r:id="rId14"/>
    <p:sldId id="299" r:id="rId15"/>
    <p:sldId id="297" r:id="rId16"/>
    <p:sldId id="277" r:id="rId17"/>
    <p:sldId id="284" r:id="rId18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Meekins" initials="DM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99" autoAdjust="0"/>
  </p:normalViewPr>
  <p:slideViewPr>
    <p:cSldViewPr>
      <p:cViewPr varScale="1">
        <p:scale>
          <a:sx n="83" d="100"/>
          <a:sy n="83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2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/>
          <a:lstStyle>
            <a:lvl1pPr algn="r">
              <a:defRPr sz="1200"/>
            </a:lvl1pPr>
          </a:lstStyle>
          <a:p>
            <a:fld id="{1A358454-7E7E-4D11-A9CC-03034D96C65C}" type="datetimeFigureOut">
              <a:rPr lang="en-US" smtClean="0"/>
              <a:t>9/11/2014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2" tIns="46181" rIns="92362" bIns="461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0"/>
            <a:ext cx="5547360" cy="4154805"/>
          </a:xfrm>
          <a:prstGeom prst="rect">
            <a:avLst/>
          </a:prstGeom>
        </p:spPr>
        <p:txBody>
          <a:bodyPr vert="horz" lIns="92362" tIns="46181" rIns="92362" bIns="461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5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5"/>
            <a:ext cx="3004820" cy="461645"/>
          </a:xfrm>
          <a:prstGeom prst="rect">
            <a:avLst/>
          </a:prstGeom>
        </p:spPr>
        <p:txBody>
          <a:bodyPr vert="horz" lIns="92362" tIns="46181" rIns="92362" bIns="46181" rtlCol="0" anchor="b"/>
          <a:lstStyle>
            <a:lvl1pPr algn="r">
              <a:defRPr sz="1200"/>
            </a:lvl1pPr>
          </a:lstStyle>
          <a:p>
            <a:fld id="{4B4F006E-E2F3-4F95-9419-CB91A1D7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6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F006E-E2F3-4F95-9419-CB91A1D716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0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84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1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90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83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0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5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11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2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7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49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4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63EC-8541-4822-8AEB-47A80E218634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2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29C5-1617-497D-BC8A-898177F129F4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F63AB-6910-45B7-A6BA-A97E05842AE8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1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E1F40-486A-4F83-935E-78B46025377D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D193D-685B-460F-95BB-317D47D77FCB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4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F507-0828-475B-8FE7-8465FB5273EC}" type="datetime1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4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AB12-B687-47E4-8955-EB5BF3862DC0}" type="datetime1">
              <a:rPr lang="en-US" smtClean="0"/>
              <a:t>9/11/2014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9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AB4E-80D6-41D9-AD1F-DB8D89EAC764}" type="datetime1">
              <a:rPr lang="en-US" smtClean="0"/>
              <a:t>9/11/2014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565E-96A2-4B96-8671-25B4916DDCC2}" type="datetime1">
              <a:rPr lang="en-US" smtClean="0"/>
              <a:t>9/11/2014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6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2714-C8CC-4E9A-90F4-02A5FFE774F5}" type="datetime1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4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EB154-C474-4CAC-99DB-B31337BCF348}" type="datetime1">
              <a:rPr lang="en-US" smtClean="0"/>
              <a:t>9/11/2014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5DF16-B994-4A36-8C30-9E10F2AD3D54}" type="datetime1">
              <a:rPr lang="en-US" smtClean="0"/>
              <a:t>9/11/2014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8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jlab.org/ciswiki/index.php/Bubble_Chamb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Bubble Chamber Experimental </a:t>
            </a:r>
            <a:r>
              <a:rPr lang="en-US" dirty="0"/>
              <a:t>Readiness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5673664"/>
            <a:ext cx="5465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3"/>
              </a:rPr>
              <a:t>wiki.jlab.org/ciswiki/index.php/Bubble_Chamber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9330" y="4539734"/>
            <a:ext cx="208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11,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3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3" y="774633"/>
            <a:ext cx="522409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New Beamline elements installed in support of Bubble Chamber experiment:</a:t>
            </a:r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000" dirty="0" smtClean="0"/>
              <a:t>Fast Valve after ¼ Cryounit</a:t>
            </a:r>
          </a:p>
          <a:p>
            <a:pPr marL="514350" indent="-514350">
              <a:buFont typeface="+mj-lt"/>
              <a:buAutoNum type="romanUcPeriod"/>
            </a:pPr>
            <a:endParaRPr lang="en-US" sz="2000" dirty="0"/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endParaRPr lang="en-US" sz="2000" dirty="0"/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endParaRPr lang="en-US" sz="2000" dirty="0"/>
          </a:p>
          <a:p>
            <a:pPr marL="514350" indent="-514350">
              <a:buFont typeface="+mj-lt"/>
              <a:buAutoNum type="romanUcPeriod"/>
            </a:pPr>
            <a:endParaRPr lang="en-US" sz="2000" dirty="0" smtClean="0"/>
          </a:p>
          <a:p>
            <a:pPr marL="514350" indent="-514350">
              <a:buFont typeface="+mj-lt"/>
              <a:buAutoNum type="romanUcPeriod"/>
            </a:pPr>
            <a:endParaRPr lang="en-US" sz="2000" dirty="0"/>
          </a:p>
          <a:p>
            <a:pPr marL="514350" indent="-514350">
              <a:buFont typeface="+mj-lt"/>
              <a:buAutoNum type="romanUcPeriod"/>
            </a:pPr>
            <a:endParaRPr lang="en-US" sz="2000" dirty="0"/>
          </a:p>
          <a:p>
            <a:pPr marL="514350" indent="-514350">
              <a:buFont typeface="+mj-lt"/>
              <a:buAutoNum type="romanUcPeriod"/>
            </a:pPr>
            <a:r>
              <a:rPr lang="en-US" sz="2000" dirty="0"/>
              <a:t>New MDL0L02 Dipole </a:t>
            </a:r>
            <a:r>
              <a:rPr lang="en-US" sz="2000" dirty="0" smtClean="0"/>
              <a:t>Magnet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286000" y="3303351"/>
            <a:ext cx="2381194" cy="1116250"/>
          </a:xfrm>
          <a:prstGeom prst="roundRect">
            <a:avLst>
              <a:gd name="adj" fmla="val 15840"/>
            </a:avLst>
          </a:prstGeom>
          <a:noFill/>
          <a:ln w="38100">
            <a:solidFill>
              <a:srgbClr val="C00000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protect </a:t>
            </a:r>
            <a:r>
              <a:rPr lang="en-US" sz="2000" dirty="0">
                <a:solidFill>
                  <a:schemeClr val="tx1"/>
                </a:solidFill>
              </a:rPr>
              <a:t>from </a:t>
            </a:r>
            <a:r>
              <a:rPr lang="en-US" sz="2000" dirty="0" smtClean="0">
                <a:solidFill>
                  <a:schemeClr val="tx1"/>
                </a:solidFill>
              </a:rPr>
              <a:t>vacuum failure in front of ¼ Cryo-unit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 descr="photo 1-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6" t="8605" r="11329" b="9281"/>
          <a:stretch/>
        </p:blipFill>
        <p:spPr>
          <a:xfrm>
            <a:off x="5105400" y="4188707"/>
            <a:ext cx="3169688" cy="255289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0014" y="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New Beamline Elements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63" y="1319816"/>
            <a:ext cx="3660925" cy="2733225"/>
          </a:xfrm>
          <a:prstGeom prst="rect">
            <a:avLst/>
          </a:prstGeom>
        </p:spPr>
      </p:pic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4667194" y="2686430"/>
            <a:ext cx="1809806" cy="11750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6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 2-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5341" r="3332" b="3795"/>
          <a:stretch/>
        </p:blipFill>
        <p:spPr>
          <a:xfrm>
            <a:off x="1295400" y="457200"/>
            <a:ext cx="4849435" cy="3138077"/>
          </a:xfrm>
          <a:prstGeom prst="rect">
            <a:avLst/>
          </a:prstGeom>
        </p:spPr>
      </p:pic>
      <p:pic>
        <p:nvPicPr>
          <p:cNvPr id="5" name="Picture 4" descr="photo 5-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651" y="3834176"/>
            <a:ext cx="3422184" cy="25666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060" y="2823835"/>
            <a:ext cx="8102044" cy="3940821"/>
            <a:chOff x="733716" y="2147976"/>
            <a:chExt cx="8102044" cy="394082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62400" y="3886200"/>
              <a:ext cx="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066800" y="4114799"/>
              <a:ext cx="2895600" cy="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772400" y="3657600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658815" y="3534370"/>
              <a:ext cx="1" cy="3384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33716" y="2147976"/>
              <a:ext cx="10534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Electron K.E.</a:t>
              </a:r>
            </a:p>
            <a:p>
              <a:r>
                <a:rPr lang="en-US" sz="1200" dirty="0" smtClean="0"/>
                <a:t>3.0 – 8.7 MeV</a:t>
              </a:r>
            </a:p>
            <a:p>
              <a:r>
                <a:rPr lang="en-US" sz="1200" dirty="0" smtClean="0"/>
                <a:t>0.01 – </a:t>
              </a:r>
              <a:r>
                <a:rPr lang="en-US" sz="1200" dirty="0"/>
                <a:t>1</a:t>
              </a:r>
              <a:r>
                <a:rPr lang="en-US" sz="1200" dirty="0" smtClean="0"/>
                <a:t>00 µA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95754" y="3257371"/>
              <a:ext cx="1010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 Beam Pipe</a:t>
              </a:r>
              <a:endParaRPr lang="en-US" sz="12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230759" y="2794307"/>
              <a:ext cx="0" cy="12976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386601" y="2397695"/>
              <a:ext cx="11515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Cu </a:t>
              </a:r>
            </a:p>
            <a:p>
              <a:pPr algn="ctr"/>
              <a:r>
                <a:rPr lang="en-US" sz="1200" dirty="0" smtClean="0"/>
                <a:t>Radiator/Dump</a:t>
              </a:r>
            </a:p>
            <a:p>
              <a:pPr algn="ctr"/>
              <a:r>
                <a:rPr lang="en-US" sz="1200" dirty="0"/>
                <a:t>6</a:t>
              </a:r>
              <a:r>
                <a:rPr lang="en-US" sz="1200" dirty="0" smtClean="0"/>
                <a:t> mm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5943600" y="4429541"/>
              <a:ext cx="0" cy="82825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334000" y="5257800"/>
              <a:ext cx="12668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Bubble Chamber</a:t>
              </a:r>
            </a:p>
            <a:p>
              <a:r>
                <a:rPr lang="en-US" sz="1200" dirty="0" smtClean="0"/>
                <a:t>Superheated N</a:t>
              </a:r>
              <a:r>
                <a:rPr lang="en-US" sz="1200" baseline="-25000" dirty="0" smtClean="0"/>
                <a:t>2</a:t>
              </a:r>
              <a:r>
                <a:rPr lang="en-US" sz="1200" dirty="0" smtClean="0"/>
                <a:t>O</a:t>
              </a:r>
            </a:p>
            <a:p>
              <a:r>
                <a:rPr lang="en-US" sz="1200" dirty="0" smtClean="0"/>
                <a:t>3 cm long</a:t>
              </a:r>
            </a:p>
            <a:p>
              <a:r>
                <a:rPr lang="en-US" sz="1200" dirty="0" smtClean="0"/>
                <a:t>-5°C, 60 atm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3440" y="5068669"/>
              <a:ext cx="1212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 Photon Dump</a:t>
              </a:r>
            </a:p>
            <a:p>
              <a:r>
                <a:rPr lang="en-US" sz="1200" dirty="0"/>
                <a:t>4</a:t>
              </a:r>
              <a:r>
                <a:rPr lang="en-US" sz="1200" dirty="0" smtClean="0"/>
                <a:t>0 cm long</a:t>
              </a:r>
            </a:p>
          </p:txBody>
        </p:sp>
        <p:cxnSp>
          <p:nvCxnSpPr>
            <p:cNvPr id="28" name="Straight Arrow Connector 27"/>
            <p:cNvCxnSpPr>
              <a:endCxn id="14" idx="2"/>
            </p:cNvCxnSpPr>
            <p:nvPr/>
          </p:nvCxnSpPr>
          <p:spPr>
            <a:xfrm flipV="1">
              <a:off x="8229600" y="4572000"/>
              <a:ext cx="0" cy="5556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962400" y="3886200"/>
              <a:ext cx="0" cy="45720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3962400" y="3048000"/>
              <a:ext cx="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4038600" y="3962400"/>
              <a:ext cx="5334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32739" y="4091940"/>
              <a:ext cx="5334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62000" y="4114800"/>
              <a:ext cx="79248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456639" y="4267200"/>
              <a:ext cx="1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3999440" y="4930169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Cu  Photon</a:t>
              </a:r>
            </a:p>
            <a:p>
              <a:r>
                <a:rPr lang="en-US" sz="1200" dirty="0" smtClean="0"/>
                <a:t>Collimator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371600" y="3886200"/>
              <a:ext cx="25908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05344" y="1055078"/>
            <a:ext cx="5838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Use pure Copper and Aluminum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Radiator/dump isolated and current in EPICS readback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714945" y="5019259"/>
            <a:ext cx="2590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5082155" y="4572000"/>
            <a:ext cx="4572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285724" y="5019259"/>
            <a:ext cx="73285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95709" y="4548664"/>
            <a:ext cx="73285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650403" y="5134928"/>
            <a:ext cx="1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04937" y="574452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Ceramic</a:t>
            </a:r>
          </a:p>
          <a:p>
            <a:r>
              <a:rPr lang="en-US" sz="1200" dirty="0" smtClean="0"/>
              <a:t>Insulator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New Test Beamline is ready for Fall 2014 run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Commissioning plan will be submitted: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Checklist of machine protection interlocks and controls (no review is required)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Checkout of beamline with electron beam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Beam Studies:</a:t>
            </a:r>
            <a:endParaRPr lang="en-US" sz="3200" dirty="0"/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Momentum measurement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Measure Bremsstrahlung spectra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Operation at high current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Measure beam charge at different currents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0014" y="0"/>
            <a:ext cx="8229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Test Beamline Commissioning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3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14" y="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Experiment Beamline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91" y="1248826"/>
            <a:ext cx="7242048" cy="5596128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14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124200" y="5486400"/>
            <a:ext cx="3600394" cy="1079109"/>
          </a:xfrm>
          <a:prstGeom prst="roundRect">
            <a:avLst>
              <a:gd name="adj" fmla="val 15840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To be installed early Summer 2015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95800" y="2590800"/>
            <a:ext cx="1676400" cy="18288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990600"/>
            <a:ext cx="403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Replace thick radiator, with a thin internal radiator and electron dump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1752600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18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79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Schedule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408977"/>
              </p:ext>
            </p:extLst>
          </p:nvPr>
        </p:nvGraphicFramePr>
        <p:xfrm>
          <a:off x="152400" y="1321727"/>
          <a:ext cx="7162800" cy="303445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810000"/>
                <a:gridCol w="3352800"/>
              </a:tblGrid>
              <a:tr h="379307">
                <a:tc>
                  <a:txBody>
                    <a:bodyPr/>
                    <a:lstStyle/>
                    <a:p>
                      <a:r>
                        <a:rPr lang="en-US" b="0" dirty="0" smtClean="0"/>
                        <a:t>May 3 – September 18,</a:t>
                      </a:r>
                      <a:r>
                        <a:rPr lang="en-US" b="0" baseline="0" dirty="0" smtClean="0"/>
                        <a:t> 2014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Summer Shutdown, CHL@4K</a:t>
                      </a:r>
                      <a:endParaRPr lang="en-US" b="0" dirty="0"/>
                    </a:p>
                  </a:txBody>
                  <a:tcPr/>
                </a:tc>
              </a:tr>
              <a:tr h="379307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 19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December 22, 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1.82 GeV/pass</a:t>
                      </a:r>
                      <a:endParaRPr lang="en-US" dirty="0"/>
                    </a:p>
                  </a:txBody>
                  <a:tcPr/>
                </a:tc>
              </a:tr>
              <a:tr h="113792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Fall</a:t>
                      </a:r>
                      <a:r>
                        <a:rPr lang="en-US" baseline="0" dirty="0" smtClean="0"/>
                        <a:t> 2104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Bubble</a:t>
                      </a:r>
                      <a:r>
                        <a:rPr lang="en-US" baseline="0" dirty="0" smtClean="0"/>
                        <a:t> Chamber commissioning at HIGS</a:t>
                      </a:r>
                      <a:endParaRPr lang="en-US" dirty="0"/>
                    </a:p>
                  </a:txBody>
                  <a:tcPr/>
                </a:tc>
              </a:tr>
              <a:tr h="379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December 23, 2014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 February 5,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Winter Shutdown,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CHL@2K</a:t>
                      </a:r>
                    </a:p>
                  </a:txBody>
                  <a:tcPr/>
                </a:tc>
              </a:tr>
              <a:tr h="379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February 6, 2015 – June 12,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 Physics, Hall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 Eng.</a:t>
                      </a:r>
                      <a:r>
                        <a:rPr lang="en-US" baseline="0" dirty="0" smtClean="0"/>
                        <a:t> Run</a:t>
                      </a:r>
                      <a:endParaRPr lang="en-US" dirty="0"/>
                    </a:p>
                  </a:txBody>
                  <a:tcPr/>
                </a:tc>
              </a:tr>
              <a:tr h="3793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June 13,</a:t>
                      </a:r>
                      <a:r>
                        <a:rPr lang="en-US" baseline="0" dirty="0" smtClean="0"/>
                        <a:t> 2015 </a:t>
                      </a:r>
                      <a:r>
                        <a:rPr lang="en-US" dirty="0" smtClean="0"/>
                        <a:t>– </a:t>
                      </a:r>
                      <a:r>
                        <a:rPr lang="en-US" baseline="0" dirty="0" smtClean="0"/>
                        <a:t> September</a:t>
                      </a:r>
                      <a:r>
                        <a:rPr lang="en-US" dirty="0" smtClean="0"/>
                        <a:t> 10, 2015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Summer Shutdown, CHL@2K (?)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ounded Rectangular Callout 20"/>
          <p:cNvSpPr/>
          <p:nvPr/>
        </p:nvSpPr>
        <p:spPr>
          <a:xfrm>
            <a:off x="7535560" y="1421026"/>
            <a:ext cx="1468395" cy="609600"/>
          </a:xfrm>
          <a:prstGeom prst="wedgeRoundRectCallout">
            <a:avLst>
              <a:gd name="adj1" fmla="val -61488"/>
              <a:gd name="adj2" fmla="val 3019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Commission Test Beamline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7535562" y="3216874"/>
            <a:ext cx="1468395" cy="609600"/>
          </a:xfrm>
          <a:prstGeom prst="wedgeRoundRectCallout">
            <a:avLst>
              <a:gd name="adj1" fmla="val -62122"/>
              <a:gd name="adj2" fmla="val -20484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</a:t>
            </a:r>
            <a:r>
              <a:rPr lang="en-US" sz="1400" baseline="30000" dirty="0" smtClean="0">
                <a:solidFill>
                  <a:schemeClr val="tx1"/>
                </a:solidFill>
              </a:rPr>
              <a:t>st</a:t>
            </a:r>
            <a:r>
              <a:rPr lang="en-US" sz="1400" dirty="0" smtClean="0">
                <a:solidFill>
                  <a:schemeClr val="tx1"/>
                </a:solidFill>
              </a:rPr>
              <a:t> Opportunity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 January 2015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7535562" y="4114800"/>
            <a:ext cx="1468395" cy="609600"/>
          </a:xfrm>
          <a:prstGeom prst="wedgeRoundRectCallout">
            <a:avLst>
              <a:gd name="adj1" fmla="val -62964"/>
              <a:gd name="adj2" fmla="val -4683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</a:t>
            </a:r>
            <a:r>
              <a:rPr lang="en-US" sz="1400" baseline="30000" dirty="0" smtClean="0">
                <a:solidFill>
                  <a:schemeClr val="tx1"/>
                </a:solidFill>
              </a:rPr>
              <a:t>nd</a:t>
            </a:r>
            <a:r>
              <a:rPr lang="en-US" sz="1400" dirty="0" smtClean="0">
                <a:solidFill>
                  <a:schemeClr val="tx1"/>
                </a:solidFill>
              </a:rPr>
              <a:t> Opportunity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 Summer 2015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86232" y="5053584"/>
            <a:ext cx="1847794" cy="1157416"/>
          </a:xfrm>
          <a:prstGeom prst="roundRect">
            <a:avLst>
              <a:gd name="adj" fmla="val 15840"/>
            </a:avLst>
          </a:prstGeom>
          <a:noFill/>
          <a:ln w="38100">
            <a:solidFill>
              <a:schemeClr val="accent1"/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For helium processing of Cryo-modules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5410129" y="4267200"/>
            <a:ext cx="295303" cy="786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0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79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Bubble Chamber Safety Reviews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2361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Superheated liquid: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dirty="0"/>
              <a:t>, Nitrous oxide </a:t>
            </a:r>
            <a:r>
              <a:rPr lang="en-US" sz="2400" dirty="0" smtClean="0"/>
              <a:t>(laughing gas)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At room temperature, it is </a:t>
            </a:r>
            <a:r>
              <a:rPr lang="en-US" sz="2000" dirty="0" smtClean="0"/>
              <a:t>colorless, </a:t>
            </a:r>
            <a:r>
              <a:rPr lang="en-US" sz="2000" dirty="0"/>
              <a:t>non-flammable gas, </a:t>
            </a:r>
            <a:r>
              <a:rPr lang="en-US" sz="2000" dirty="0" smtClean="0"/>
              <a:t>with </a:t>
            </a:r>
            <a:r>
              <a:rPr lang="en-US" sz="2000" dirty="0"/>
              <a:t>slightly sweet </a:t>
            </a:r>
            <a:r>
              <a:rPr lang="en-US" sz="2000" dirty="0" smtClean="0"/>
              <a:t>odor </a:t>
            </a:r>
            <a:r>
              <a:rPr lang="en-US" sz="2000" dirty="0"/>
              <a:t>and </a:t>
            </a:r>
            <a:r>
              <a:rPr lang="en-US" sz="2000" dirty="0" smtClean="0"/>
              <a:t>taste</a:t>
            </a:r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High </a:t>
            </a:r>
            <a:r>
              <a:rPr lang="en-US" sz="2400" dirty="0"/>
              <a:t>pressure </a:t>
            </a:r>
            <a:r>
              <a:rPr lang="en-US" sz="2400" dirty="0" smtClean="0"/>
              <a:t>system: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Design Authority: Dave Meekins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/>
              <a:t>T = </a:t>
            </a:r>
            <a:r>
              <a:rPr lang="en-US" sz="2000" dirty="0" smtClean="0"/>
              <a:t>-5˚C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P </a:t>
            </a:r>
            <a:r>
              <a:rPr lang="en-US" sz="2000" dirty="0"/>
              <a:t>= </a:t>
            </a:r>
            <a:r>
              <a:rPr lang="en-US" sz="2000" dirty="0" smtClean="0"/>
              <a:t>60 atm </a:t>
            </a:r>
          </a:p>
          <a:p>
            <a:pPr marL="971550" lvl="1" indent="-514350">
              <a:buFont typeface="+mj-lt"/>
              <a:buAutoNum type="romanUcPeriod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Buffer liquid: Mercury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Closed system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000" dirty="0" smtClean="0"/>
              <a:t>Volume: 135 </a:t>
            </a:r>
            <a:r>
              <a:rPr lang="en-US" sz="2000" dirty="0" smtClean="0"/>
              <a:t>mL</a:t>
            </a:r>
          </a:p>
          <a:p>
            <a:pPr marL="457200" lvl="1" indent="0">
              <a:buNone/>
            </a:pPr>
            <a:r>
              <a:rPr lang="en-US" sz="2000" dirty="0" smtClean="0"/>
              <a:t> (less </a:t>
            </a:r>
            <a:r>
              <a:rPr lang="en-US" sz="2000" dirty="0"/>
              <a:t>than VA state reportable </a:t>
            </a:r>
            <a:r>
              <a:rPr lang="en-US" sz="2000" dirty="0" smtClean="0"/>
              <a:t>limit of 168 mL)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28327" y="2112733"/>
            <a:ext cx="1428750" cy="1428750"/>
            <a:chOff x="6418016" y="1969841"/>
            <a:chExt cx="1428750" cy="1428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016" y="1969841"/>
              <a:ext cx="1428750" cy="14287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948687" y="20163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62926" y="2816541"/>
              <a:ext cx="538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OX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84791" y="241863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81279" y="243036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22325" y="4475590"/>
            <a:ext cx="1428750" cy="1428750"/>
            <a:chOff x="6418016" y="1969841"/>
            <a:chExt cx="1428750" cy="14287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8016" y="1969841"/>
              <a:ext cx="1428750" cy="142875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48687" y="201635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62926" y="2816541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84791" y="2418636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81279" y="2430369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5638800" y="4062896"/>
            <a:ext cx="3352800" cy="1725700"/>
          </a:xfrm>
          <a:prstGeom prst="roundRect">
            <a:avLst>
              <a:gd name="adj" fmla="val 15840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All done at Argonne. How to transfer to JLab?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079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Readiness Documents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23617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Conduct of Operations </a:t>
            </a:r>
            <a:r>
              <a:rPr lang="en-US" sz="2400" dirty="0" smtClean="0"/>
              <a:t>(</a:t>
            </a:r>
            <a:r>
              <a:rPr lang="en-US" sz="2400" b="1" dirty="0" smtClean="0"/>
              <a:t>COO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Experiment Safety Assessment Document </a:t>
            </a:r>
            <a:r>
              <a:rPr lang="en-US" sz="2400" dirty="0" smtClean="0"/>
              <a:t>(</a:t>
            </a:r>
            <a:r>
              <a:rPr lang="en-US" sz="2400" b="1" dirty="0" smtClean="0"/>
              <a:t>ESAD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Radiation Safety Assessment Document (</a:t>
            </a:r>
            <a:r>
              <a:rPr lang="en-US" sz="2400" b="1" dirty="0" smtClean="0"/>
              <a:t>RSAD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Operational Safety </a:t>
            </a:r>
            <a:r>
              <a:rPr lang="en-US" sz="2400" dirty="0" smtClean="0"/>
              <a:t>Procedures (</a:t>
            </a:r>
            <a:r>
              <a:rPr lang="en-US" sz="2400" b="1" dirty="0" smtClean="0"/>
              <a:t>OSP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791200" y="4800600"/>
            <a:ext cx="2685994" cy="1079109"/>
          </a:xfrm>
          <a:prstGeom prst="roundRect">
            <a:avLst>
              <a:gd name="adj" fmla="val 15840"/>
            </a:avLst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Similar to PEPPo</a:t>
            </a:r>
          </a:p>
        </p:txBody>
      </p:sp>
    </p:spTree>
    <p:extLst>
      <p:ext uri="{BB962C8B-B14F-4D97-AF65-F5344CB8AC3E}">
        <p14:creationId xmlns:p14="http://schemas.microsoft.com/office/powerpoint/2010/main" val="31296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1219200"/>
            <a:ext cx="7581900" cy="4495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3569"/>
            <a:ext cx="8229600" cy="710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Astrophysical S-Factor </a:t>
            </a:r>
            <a:r>
              <a:rPr lang="en-US" sz="4000" kern="0" baseline="30000" dirty="0" smtClean="0">
                <a:solidFill>
                  <a:srgbClr val="2F4D8E"/>
                </a:solidFill>
                <a:latin typeface="Minion Pro"/>
              </a:rPr>
              <a:t>12</a:t>
            </a:r>
            <a:r>
              <a:rPr lang="en-US" sz="4000" kern="0" dirty="0" smtClean="0">
                <a:solidFill>
                  <a:srgbClr val="2F4D8E"/>
                </a:solidFill>
                <a:latin typeface="Minion Pro"/>
              </a:rPr>
              <a:t>C</a:t>
            </a:r>
            <a:r>
              <a:rPr lang="en-US" sz="4000" kern="0" dirty="0" smtClean="0">
                <a:solidFill>
                  <a:srgbClr val="2F4D8E"/>
                </a:solidFill>
                <a:latin typeface="Symbol" panose="05050102010706020507" pitchFamily="18" charset="2"/>
              </a:rPr>
              <a:t>(</a:t>
            </a:r>
            <a:r>
              <a:rPr lang="en-US" sz="4000" dirty="0" smtClean="0">
                <a:solidFill>
                  <a:srgbClr val="2F4D8E"/>
                </a:solidFill>
                <a:latin typeface="Symbol" panose="05050102010706020507" pitchFamily="18" charset="2"/>
              </a:rPr>
              <a:t>a</a:t>
            </a:r>
            <a:r>
              <a:rPr lang="en-US" sz="4000" dirty="0" smtClean="0">
                <a:solidFill>
                  <a:srgbClr val="2F4D8E"/>
                </a:solidFill>
              </a:rPr>
              <a:t>,</a:t>
            </a:r>
            <a:r>
              <a:rPr lang="en-US" sz="4000" dirty="0" smtClean="0">
                <a:solidFill>
                  <a:srgbClr val="2F4D8E"/>
                </a:solidFill>
                <a:latin typeface="Symbol" panose="05050102010706020507" pitchFamily="18" charset="2"/>
              </a:rPr>
              <a:t>g</a:t>
            </a:r>
            <a:r>
              <a:rPr lang="en-US" sz="4000" kern="0" dirty="0" smtClean="0">
                <a:solidFill>
                  <a:srgbClr val="2F4D8E"/>
                </a:solidFill>
                <a:latin typeface="Symbol" panose="05050102010706020507" pitchFamily="18" charset="2"/>
              </a:rPr>
              <a:t>)</a:t>
            </a:r>
            <a:r>
              <a:rPr lang="en-US" sz="4000" kern="0" baseline="30000" dirty="0" smtClean="0">
                <a:solidFill>
                  <a:srgbClr val="2F4D8E"/>
                </a:solidFill>
                <a:latin typeface="Minion Pro"/>
              </a:rPr>
              <a:t>16</a:t>
            </a:r>
            <a:r>
              <a:rPr lang="en-US" sz="4000" kern="0" dirty="0" smtClean="0">
                <a:solidFill>
                  <a:srgbClr val="2F4D8E"/>
                </a:solidFill>
                <a:latin typeface="Minion Pro"/>
              </a:rPr>
              <a:t>O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92" y="9906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Beam Requirements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Bubble </a:t>
            </a:r>
            <a:r>
              <a:rPr lang="en-US" sz="4000" dirty="0" smtClean="0"/>
              <a:t>Chamber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Bubble Chamber Status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Test </a:t>
            </a:r>
            <a:r>
              <a:rPr lang="en-US" sz="4000" dirty="0" smtClean="0"/>
              <a:t>Beamlines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Test Beamline </a:t>
            </a:r>
            <a:r>
              <a:rPr lang="en-US" sz="4000" dirty="0" smtClean="0"/>
              <a:t>Commissioning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Experiment Beamline</a:t>
            </a: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Schedule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Safety Reviews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Readiness Documents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1022" y="6179"/>
            <a:ext cx="8229600" cy="755822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Outline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91662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Beam Requirements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055078"/>
            <a:ext cx="9144000" cy="5802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Beam Properties at Radiator: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1369179"/>
              </p:ext>
            </p:extLst>
          </p:nvPr>
        </p:nvGraphicFramePr>
        <p:xfrm>
          <a:off x="1790700" y="2569699"/>
          <a:ext cx="5562600" cy="2773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82020"/>
                <a:gridCol w="1680580"/>
              </a:tblGrid>
              <a:tr h="339969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Beam Kinetic Energy, (MeV)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/>
                        <a:t>7.9–8.7</a:t>
                      </a:r>
                      <a:endParaRPr lang="en-US" sz="2000" b="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Current (µA)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0.01</a:t>
                      </a:r>
                      <a:r>
                        <a:rPr lang="en-US" sz="2000" b="0" baseline="0" dirty="0" smtClean="0"/>
                        <a:t>–100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Absolute Beam Energy Uncertainty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&lt;0.1%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Relative Beam Energy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&lt;0.02%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Energy Resolution (Spread),</a:t>
                      </a:r>
                      <a:r>
                        <a:rPr lang="el-GR" sz="2000" dirty="0" smtClean="0"/>
                        <a:t> σ</a:t>
                      </a:r>
                      <a:r>
                        <a:rPr lang="en-US" sz="2000" baseline="-25000" dirty="0" smtClean="0"/>
                        <a:t>T </a:t>
                      </a:r>
                      <a:r>
                        <a:rPr lang="en-US" sz="2000" baseline="0" dirty="0" smtClean="0"/>
                        <a:t>/T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&lt;</a:t>
                      </a:r>
                      <a:r>
                        <a:rPr lang="en-US" sz="2000" dirty="0" smtClean="0"/>
                        <a:t>0.06</a:t>
                      </a:r>
                      <a:r>
                        <a:rPr lang="en-US" sz="2000" dirty="0" smtClean="0"/>
                        <a:t>%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Beam Size, </a:t>
                      </a:r>
                      <a:r>
                        <a:rPr lang="el-GR" sz="2000" dirty="0" smtClean="0"/>
                        <a:t>σ</a:t>
                      </a:r>
                      <a:r>
                        <a:rPr lang="en-US" sz="2000" baseline="-25000" dirty="0" err="1" smtClean="0"/>
                        <a:t>x,y</a:t>
                      </a:r>
                      <a:r>
                        <a:rPr lang="en-US" sz="2000" dirty="0" smtClean="0"/>
                        <a:t> (mm)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baseline="0" dirty="0" smtClean="0"/>
                        <a:t>1–</a:t>
                      </a:r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</a:tr>
              <a:tr h="33996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Polarization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None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ubbleDeviceWate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"/>
            <a:ext cx="6317672" cy="4721629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28600" y="1234579"/>
            <a:ext cx="2191664" cy="1028633"/>
          </a:xfrm>
          <a:prstGeom prst="wedgeRoundRectCallout">
            <a:avLst>
              <a:gd name="adj1" fmla="val 55545"/>
              <a:gd name="adj2" fmla="val -180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Bubble Chamber at HIGS</a:t>
            </a:r>
          </a:p>
          <a:p>
            <a:pPr algn="ctr"/>
            <a:r>
              <a:rPr lang="en-US" sz="2000" dirty="0" smtClean="0"/>
              <a:t>April 2013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834911" y="4191000"/>
            <a:ext cx="1714500" cy="686743"/>
          </a:xfrm>
          <a:prstGeom prst="wedgeRoundRectCallout">
            <a:avLst>
              <a:gd name="adj1" fmla="val 125773"/>
              <a:gd name="adj2" fmla="val -2356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Photon Beam</a:t>
            </a:r>
          </a:p>
          <a:p>
            <a:pPr algn="ctr"/>
            <a:r>
              <a:rPr lang="en-US" sz="2000" dirty="0"/>
              <a:t>E</a:t>
            </a:r>
            <a:r>
              <a:rPr lang="en-US" sz="2000" dirty="0" smtClean="0"/>
              <a:t>ntrance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91662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Bubble Chamber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2654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PressureVesselCutAway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4" y="1173529"/>
            <a:ext cx="2127504" cy="24384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87493" y="2590020"/>
            <a:ext cx="3442593" cy="3749021"/>
            <a:chOff x="122237" y="2871615"/>
            <a:chExt cx="3442593" cy="3749021"/>
          </a:xfrm>
        </p:grpSpPr>
        <p:pic>
          <p:nvPicPr>
            <p:cNvPr id="6" name="Picture 5" descr="bubbleRisingN2O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37" y="3816476"/>
              <a:ext cx="3429000" cy="28041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22237" y="2871615"/>
              <a:ext cx="34154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F</a:t>
              </a:r>
              <a:r>
                <a:rPr lang="en-US" sz="2400" dirty="0" smtClean="0"/>
                <a:t>irst 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g</a:t>
              </a:r>
              <a:r>
                <a:rPr lang="en-US" sz="2400" dirty="0" err="1" smtClean="0"/>
                <a:t>+O</a:t>
              </a:r>
              <a:r>
                <a:rPr lang="en-US" sz="2400" dirty="0" smtClean="0">
                  <a:latin typeface="Calibri"/>
                </a:rPr>
                <a:t>→</a:t>
              </a:r>
              <a:r>
                <a:rPr lang="en-US" sz="2400" dirty="0" smtClean="0"/>
                <a:t>α+C bubble</a:t>
              </a:r>
            </a:p>
            <a:p>
              <a:pPr algn="ctr"/>
              <a:r>
                <a:rPr lang="en-US" sz="2400" dirty="0" smtClean="0"/>
                <a:t>April 2013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35830" y="5218556"/>
              <a:ext cx="3429000" cy="646556"/>
            </a:xfrm>
            <a:prstGeom prst="rect">
              <a:avLst/>
            </a:prstGeom>
            <a:solidFill>
              <a:srgbClr val="FF0000">
                <a:alpha val="2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pic>
        <p:nvPicPr>
          <p:cNvPr id="9" name="Picture 9" descr="CIMG0029"/>
          <p:cNvPicPr>
            <a:picLocks noChangeAspect="1" noChangeArrowheads="1"/>
          </p:cNvPicPr>
          <p:nvPr/>
        </p:nvPicPr>
        <p:blipFill>
          <a:blip r:embed="rId5" cstate="print"/>
          <a:srcRect l="15382" t="13972" r="17589" b="28493"/>
          <a:stretch>
            <a:fillRect/>
          </a:stretch>
        </p:blipFill>
        <p:spPr bwMode="auto">
          <a:xfrm>
            <a:off x="301278" y="1219291"/>
            <a:ext cx="2389247" cy="274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2011-10-17 15.17.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78" y="4277742"/>
            <a:ext cx="1865376" cy="2487168"/>
          </a:xfrm>
          <a:prstGeom prst="rect">
            <a:avLst/>
          </a:prstGeom>
        </p:spPr>
      </p:pic>
      <p:pic>
        <p:nvPicPr>
          <p:cNvPr id="13" name="Picture 12" descr="2011-10-27 15.59.2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0356" y="4588638"/>
            <a:ext cx="2487168" cy="1865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79522" y="496016"/>
            <a:ext cx="3764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Bubble Chamber</a:t>
            </a:r>
          </a:p>
          <a:p>
            <a:pPr lvl="1"/>
            <a:r>
              <a:rPr lang="en-US" sz="2800" dirty="0" smtClean="0"/>
              <a:t>T </a:t>
            </a:r>
            <a:r>
              <a:rPr lang="en-US" sz="2800" dirty="0"/>
              <a:t>= </a:t>
            </a:r>
            <a:r>
              <a:rPr lang="en-US" sz="2800" dirty="0" smtClean="0"/>
              <a:t>-5˚</a:t>
            </a:r>
            <a:r>
              <a:rPr lang="en-US" sz="2800" dirty="0"/>
              <a:t>C</a:t>
            </a:r>
            <a:endParaRPr lang="en-US" sz="2800" dirty="0" smtClean="0"/>
          </a:p>
          <a:p>
            <a:pPr lvl="1"/>
            <a:r>
              <a:rPr lang="en-US" sz="2800" dirty="0" smtClean="0"/>
              <a:t>P = 60 atm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7611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92" y="990600"/>
            <a:ext cx="91131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Problem with buffer liquid: water mixes with 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Changed buffer liquid to mercury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Problem: nucleation </a:t>
            </a:r>
            <a:r>
              <a:rPr lang="en-US" sz="3200" dirty="0"/>
              <a:t>at the interface between mercury and the </a:t>
            </a:r>
            <a:r>
              <a:rPr lang="en-US" sz="3200" dirty="0" smtClean="0"/>
              <a:t>N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Tried differentially </a:t>
            </a:r>
            <a:r>
              <a:rPr lang="en-US" sz="3200" dirty="0"/>
              <a:t>cooled mercury (N2O at </a:t>
            </a:r>
            <a:r>
              <a:rPr lang="en-US" sz="3200" dirty="0" smtClean="0"/>
              <a:t>meniscus is not superheated) … No more bubbles at interface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Finalizing design and ready for testing very soon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1022" y="6179"/>
            <a:ext cx="8229600" cy="755822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Bubble Chamber Status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0014" y="0"/>
            <a:ext cx="8229600" cy="762000"/>
          </a:xfrm>
        </p:spPr>
        <p:txBody>
          <a:bodyPr>
            <a:no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Test Beamline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0080"/>
            <a:ext cx="8046720" cy="621792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28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3-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5800" y="685800"/>
            <a:ext cx="7461504" cy="55961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581</Words>
  <Application>Microsoft Office PowerPoint</Application>
  <PresentationFormat>On-screen Show (4:3)</PresentationFormat>
  <Paragraphs>180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Bubble Chamber Experimental Readiness Review</vt:lpstr>
      <vt:lpstr>PowerPoint Presentation</vt:lpstr>
      <vt:lpstr>Outline</vt:lpstr>
      <vt:lpstr>Beam Requirements</vt:lpstr>
      <vt:lpstr>Bubble Chamber</vt:lpstr>
      <vt:lpstr>PowerPoint Presentation</vt:lpstr>
      <vt:lpstr>Bubble Chamber Status</vt:lpstr>
      <vt:lpstr>Test Beamline</vt:lpstr>
      <vt:lpstr>PowerPoint Presentation</vt:lpstr>
      <vt:lpstr>New Beamline Elements</vt:lpstr>
      <vt:lpstr>PowerPoint Presentation</vt:lpstr>
      <vt:lpstr>PowerPoint Presentation</vt:lpstr>
      <vt:lpstr>PowerPoint Presentation</vt:lpstr>
      <vt:lpstr>Experiment Beamline</vt:lpstr>
      <vt:lpstr>Schedule</vt:lpstr>
      <vt:lpstr>Bubble Chamber Safety Reviews</vt:lpstr>
      <vt:lpstr>Readiness Documents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suleiman</dc:creator>
  <cp:lastModifiedBy>suleiman</cp:lastModifiedBy>
  <cp:revision>140</cp:revision>
  <cp:lastPrinted>2014-09-10T20:13:57Z</cp:lastPrinted>
  <dcterms:created xsi:type="dcterms:W3CDTF">2014-03-14T18:04:44Z</dcterms:created>
  <dcterms:modified xsi:type="dcterms:W3CDTF">2014-09-11T15:28:39Z</dcterms:modified>
</cp:coreProperties>
</file>