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91" r:id="rId4"/>
    <p:sldId id="308" r:id="rId5"/>
    <p:sldId id="306" r:id="rId6"/>
    <p:sldId id="307" r:id="rId7"/>
    <p:sldId id="277" r:id="rId8"/>
    <p:sldId id="262" r:id="rId9"/>
    <p:sldId id="309" r:id="rId10"/>
    <p:sldId id="297" r:id="rId11"/>
    <p:sldId id="305" r:id="rId12"/>
    <p:sldId id="298" r:id="rId13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Meekins" initials="D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99" autoAdjust="0"/>
  </p:normalViewPr>
  <p:slideViewPr>
    <p:cSldViewPr>
      <p:cViewPr varScale="1">
        <p:scale>
          <a:sx n="80" d="100"/>
          <a:sy n="80" d="100"/>
        </p:scale>
        <p:origin x="-2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2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r">
              <a:defRPr sz="1200"/>
            </a:lvl1pPr>
          </a:lstStyle>
          <a:p>
            <a:fld id="{1A358454-7E7E-4D11-A9CC-03034D96C65C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2" tIns="46181" rIns="92362" bIns="461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0"/>
            <a:ext cx="5547360" cy="4154805"/>
          </a:xfrm>
          <a:prstGeom prst="rect">
            <a:avLst/>
          </a:prstGeom>
        </p:spPr>
        <p:txBody>
          <a:bodyPr vert="horz" lIns="92362" tIns="46181" rIns="92362" bIns="461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5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5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r">
              <a:defRPr sz="1200"/>
            </a:lvl1pPr>
          </a:lstStyle>
          <a:p>
            <a:fld id="{4B4F006E-E2F3-4F95-9419-CB91A1D7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F006E-E2F3-4F95-9419-CB91A1D71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8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1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25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7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5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4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7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63EC-8541-4822-8AEB-47A80E218634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29C5-1617-497D-BC8A-898177F129F4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3AB-6910-45B7-A6BA-A97E05842AE8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1F40-486A-4F83-935E-78B46025377D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193D-685B-460F-95BB-317D47D77FCB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F507-0828-475B-8FE7-8465FB5273EC}" type="datetime1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4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AB12-B687-47E4-8955-EB5BF3862DC0}" type="datetime1">
              <a:rPr lang="en-US" smtClean="0"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AB4E-80D6-41D9-AD1F-DB8D89EAC764}" type="datetime1">
              <a:rPr lang="en-US" smtClean="0"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565E-96A2-4B96-8671-25B4916DDCC2}" type="datetime1">
              <a:rPr lang="en-US" smtClean="0"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714-C8CC-4E9A-90F4-02A5FFE774F5}" type="datetime1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B154-C474-4CAC-99DB-B31337BCF348}" type="datetime1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DF16-B994-4A36-8C30-9E10F2AD3D54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ndex.php/Bubble_Cham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011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Bubble Chamber</a:t>
            </a:r>
            <a:br>
              <a:rPr lang="en-US" dirty="0" smtClean="0"/>
            </a:br>
            <a:r>
              <a:rPr lang="en-US" dirty="0" smtClean="0"/>
              <a:t>Summer 2015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5673664"/>
            <a:ext cx="546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3"/>
              </a:rPr>
              <a:t>wiki.jlab.org/ciswiki/index.php/Bubble_Chamber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5671" y="476992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</a:t>
            </a:r>
            <a:r>
              <a:rPr lang="en-US" dirty="0"/>
              <a:t>8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14211" y="252350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Installation and </a:t>
            </a:r>
          </a:p>
          <a:p>
            <a:pPr algn="ctr"/>
            <a:r>
              <a:rPr lang="en-US" sz="3200" dirty="0"/>
              <a:t>Beam Test Schedule</a:t>
            </a:r>
          </a:p>
        </p:txBody>
      </p:sp>
    </p:spTree>
    <p:extLst>
      <p:ext uri="{BB962C8B-B14F-4D97-AF65-F5344CB8AC3E}">
        <p14:creationId xmlns:p14="http://schemas.microsoft.com/office/powerpoint/2010/main" val="32393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79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Schedule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3892"/>
            <a:ext cx="8915400" cy="58279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July 29: Remove LDRDS and reassemble 5D line (Adderley + LDRDS crew)</a:t>
            </a:r>
          </a:p>
          <a:p>
            <a:r>
              <a:rPr lang="en-US" sz="2400" dirty="0" smtClean="0"/>
              <a:t>July 30 – 31: Survey and Alignment</a:t>
            </a:r>
          </a:p>
          <a:p>
            <a:r>
              <a:rPr lang="en-US" sz="2400" dirty="0" smtClean="0"/>
              <a:t>End-of-July: Bubble Chamber arrives </a:t>
            </a:r>
            <a:r>
              <a:rPr lang="en-US" sz="2400" dirty="0" smtClean="0"/>
              <a:t>JLab (shipping list and handling instructions will be provided), </a:t>
            </a:r>
            <a:r>
              <a:rPr lang="en-US" sz="2400" dirty="0" smtClean="0"/>
              <a:t>move to Injector tunnel (Install Group)</a:t>
            </a:r>
          </a:p>
          <a:p>
            <a:r>
              <a:rPr lang="en-US" sz="2400" dirty="0" smtClean="0"/>
              <a:t>August 3 – 5: Install Chamber in 5D line (Brad DiGiovine + Install Group)</a:t>
            </a:r>
          </a:p>
          <a:p>
            <a:r>
              <a:rPr lang="en-US" sz="2400" dirty="0"/>
              <a:t>August </a:t>
            </a:r>
            <a:r>
              <a:rPr lang="en-US" sz="2400" dirty="0" smtClean="0"/>
              <a:t>6 – 7: Safety review and inspection (Meekins + ESH&amp;Q)</a:t>
            </a:r>
          </a:p>
          <a:p>
            <a:r>
              <a:rPr lang="en-US" sz="2400" dirty="0" smtClean="0"/>
              <a:t>August 10 </a:t>
            </a:r>
            <a:r>
              <a:rPr lang="en-US" sz="2400" dirty="0"/>
              <a:t>– </a:t>
            </a:r>
            <a:r>
              <a:rPr lang="en-US" sz="2400" dirty="0" smtClean="0"/>
              <a:t>11: </a:t>
            </a:r>
            <a:r>
              <a:rPr lang="en-US" sz="2400" dirty="0"/>
              <a:t>Survey and </a:t>
            </a:r>
            <a:r>
              <a:rPr lang="en-US" sz="2400" dirty="0" smtClean="0"/>
              <a:t>Alignment</a:t>
            </a:r>
          </a:p>
          <a:p>
            <a:r>
              <a:rPr lang="en-US" sz="2400" dirty="0" smtClean="0"/>
              <a:t>August 12</a:t>
            </a:r>
            <a:r>
              <a:rPr lang="en-US" sz="2400" dirty="0"/>
              <a:t> – </a:t>
            </a:r>
            <a:r>
              <a:rPr lang="en-US" sz="2400" dirty="0" smtClean="0"/>
              <a:t>30: </a:t>
            </a:r>
            <a:r>
              <a:rPr lang="en-US" sz="2400" dirty="0"/>
              <a:t>C</a:t>
            </a:r>
            <a:r>
              <a:rPr lang="en-US" sz="2400" dirty="0" smtClean="0"/>
              <a:t>hamber ideal</a:t>
            </a:r>
            <a:endParaRPr lang="en-US" sz="2400" dirty="0"/>
          </a:p>
          <a:p>
            <a:r>
              <a:rPr lang="en-US" sz="2400" dirty="0"/>
              <a:t>August </a:t>
            </a:r>
            <a:r>
              <a:rPr lang="en-US" sz="2400" dirty="0" smtClean="0"/>
              <a:t>31 </a:t>
            </a:r>
            <a:r>
              <a:rPr lang="en-US" sz="2400" dirty="0"/>
              <a:t>– </a:t>
            </a:r>
            <a:r>
              <a:rPr lang="en-US" sz="2400" dirty="0" smtClean="0"/>
              <a:t>September 11: </a:t>
            </a:r>
            <a:r>
              <a:rPr lang="en-US" sz="2400" dirty="0"/>
              <a:t>C</a:t>
            </a:r>
            <a:r>
              <a:rPr lang="en-US" sz="2400" dirty="0" smtClean="0"/>
              <a:t>hamber active for </a:t>
            </a:r>
            <a:r>
              <a:rPr lang="en-US" sz="2400" dirty="0" smtClean="0"/>
              <a:t>engineering run</a:t>
            </a:r>
            <a:endParaRPr lang="en-US" sz="2400" dirty="0" smtClean="0"/>
          </a:p>
          <a:p>
            <a:r>
              <a:rPr lang="en-US" sz="2400" dirty="0" smtClean="0"/>
              <a:t>September 12 – : Chamber ideal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00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92" y="990600"/>
            <a:ext cx="91131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New </a:t>
            </a:r>
            <a:r>
              <a:rPr lang="en-US" sz="3200" dirty="0"/>
              <a:t>laser shutter </a:t>
            </a:r>
            <a:r>
              <a:rPr lang="en-US" sz="3200" dirty="0" smtClean="0"/>
              <a:t>to </a:t>
            </a:r>
            <a:r>
              <a:rPr lang="en-US" sz="3200" dirty="0" smtClean="0"/>
              <a:t>terminate </a:t>
            </a:r>
            <a:r>
              <a:rPr lang="en-US" sz="3200" dirty="0"/>
              <a:t>beam while </a:t>
            </a:r>
            <a:r>
              <a:rPr lang="en-US" sz="3200" dirty="0" smtClean="0"/>
              <a:t>Bubble </a:t>
            </a:r>
            <a:r>
              <a:rPr lang="en-US" sz="3200" dirty="0"/>
              <a:t>Chamber is processing an </a:t>
            </a:r>
            <a:r>
              <a:rPr lang="en-US" sz="3200" dirty="0" smtClean="0"/>
              <a:t>event </a:t>
            </a:r>
            <a:r>
              <a:rPr lang="en-US" sz="3200" dirty="0" smtClean="0"/>
              <a:t>–  </a:t>
            </a:r>
            <a:r>
              <a:rPr lang="en-US" sz="3200" dirty="0" smtClean="0"/>
              <a:t>Chamber </a:t>
            </a:r>
            <a:r>
              <a:rPr lang="en-US" sz="3200" dirty="0"/>
              <a:t>will generate a TTL </a:t>
            </a:r>
            <a:r>
              <a:rPr lang="en-US" sz="3200" dirty="0" smtClean="0"/>
              <a:t>signal</a:t>
            </a:r>
            <a:r>
              <a:rPr lang="en-US" sz="3200" dirty="0"/>
              <a:t> </a:t>
            </a:r>
            <a:r>
              <a:rPr lang="en-US" sz="3200" dirty="0" smtClean="0"/>
              <a:t>that</a:t>
            </a:r>
            <a:r>
              <a:rPr lang="en-US" sz="3200" dirty="0" smtClean="0"/>
              <a:t> </a:t>
            </a:r>
            <a:r>
              <a:rPr lang="en-US" sz="3200" dirty="0"/>
              <a:t>will stay high </a:t>
            </a:r>
            <a:r>
              <a:rPr lang="en-US" sz="3200" dirty="0" smtClean="0"/>
              <a:t>for period </a:t>
            </a:r>
            <a:r>
              <a:rPr lang="en-US" sz="3200" dirty="0"/>
              <a:t>with no </a:t>
            </a:r>
            <a:r>
              <a:rPr lang="en-US" sz="3200" dirty="0" smtClean="0"/>
              <a:t>beam (Hansknecht)</a:t>
            </a:r>
            <a:endParaRPr lang="en-US" sz="3200" dirty="0" smtClean="0"/>
          </a:p>
          <a:p>
            <a:pPr marL="914400" lvl="1" indent="-457200">
              <a:buFont typeface="+mj-lt"/>
              <a:buAutoNum type="arabicPeriod"/>
            </a:pPr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Thermal </a:t>
            </a:r>
            <a:r>
              <a:rPr lang="en-US" sz="3200" dirty="0"/>
              <a:t>analysis of </a:t>
            </a:r>
            <a:r>
              <a:rPr lang="en-US" sz="3200" dirty="0" smtClean="0"/>
              <a:t>flange </a:t>
            </a:r>
            <a:r>
              <a:rPr lang="en-US" sz="3200" dirty="0" smtClean="0"/>
              <a:t>radiator/dump to increase administrative current limit from 10 µA </a:t>
            </a:r>
            <a:r>
              <a:rPr lang="en-US" sz="3200" dirty="0" smtClean="0"/>
              <a:t>CW to </a:t>
            </a:r>
            <a:r>
              <a:rPr lang="en-US" sz="3200" dirty="0" smtClean="0"/>
              <a:t>100 µA </a:t>
            </a:r>
            <a:r>
              <a:rPr lang="en-US" sz="3200" dirty="0" smtClean="0"/>
              <a:t>CW (ME</a:t>
            </a:r>
            <a:r>
              <a:rPr lang="en-US" sz="32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en-US" sz="3200" dirty="0"/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Identify OPS Liaison to Bubble Chamber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1022" y="6179"/>
            <a:ext cx="8229600" cy="755822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Other Tasks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Beam </a:t>
            </a:r>
            <a:r>
              <a:rPr lang="en-US" sz="3200" dirty="0" smtClean="0"/>
              <a:t>Studies: August </a:t>
            </a:r>
            <a:r>
              <a:rPr lang="en-US" sz="3200" dirty="0" smtClean="0"/>
              <a:t>10 – 15 (swing shift only</a:t>
            </a:r>
            <a:r>
              <a:rPr lang="en-US" sz="3200" dirty="0" smtClean="0"/>
              <a:t>)</a:t>
            </a:r>
            <a:endParaRPr lang="en-US" sz="3200" dirty="0"/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 smtClean="0"/>
              <a:t>Momentum measurement (ATLis 13521)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 smtClean="0"/>
              <a:t>Increase ¼ Cryounit gradient </a:t>
            </a:r>
            <a:r>
              <a:rPr lang="en-US" sz="2400" dirty="0"/>
              <a:t>(ATLis </a:t>
            </a:r>
            <a:r>
              <a:rPr lang="en-US" sz="2400" dirty="0" smtClean="0"/>
              <a:t>13523)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 smtClean="0"/>
              <a:t>Measure beam charge at different </a:t>
            </a:r>
            <a:r>
              <a:rPr lang="en-US" sz="2400" dirty="0"/>
              <a:t>currents (ATLis </a:t>
            </a:r>
            <a:r>
              <a:rPr lang="en-US" sz="2400" dirty="0" smtClean="0"/>
              <a:t>13524)</a:t>
            </a:r>
          </a:p>
          <a:p>
            <a:pPr marL="971550" lvl="1" indent="-514350">
              <a:buFont typeface="+mj-lt"/>
              <a:buAutoNum type="romanUcPeriod"/>
            </a:pPr>
            <a:endParaRPr lang="en-US" sz="2000" dirty="0" smtClean="0"/>
          </a:p>
          <a:p>
            <a:pPr marL="971550" lvl="1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Engineering </a:t>
            </a:r>
            <a:r>
              <a:rPr lang="en-US" sz="3200" dirty="0" smtClean="0"/>
              <a:t>Run: August </a:t>
            </a:r>
            <a:r>
              <a:rPr lang="en-US" sz="3200" dirty="0" smtClean="0"/>
              <a:t>31 – September 11 (day + swing shifts</a:t>
            </a:r>
            <a:r>
              <a:rPr lang="en-US" sz="3200" dirty="0" smtClean="0"/>
              <a:t>)</a:t>
            </a:r>
          </a:p>
          <a:p>
            <a:pPr marL="971550" lvl="1" indent="-514350">
              <a:buFont typeface="Calibri" panose="020F0502020204030204" pitchFamily="34" charset="0"/>
              <a:buChar char="₋"/>
            </a:pPr>
            <a:endParaRPr lang="en-US" sz="2400" dirty="0" smtClean="0"/>
          </a:p>
          <a:p>
            <a:pPr marL="971550" lvl="1" indent="-514350">
              <a:buFont typeface="Calibri" panose="020F0502020204030204" pitchFamily="34" charset="0"/>
              <a:buChar char="₋"/>
            </a:pPr>
            <a:r>
              <a:rPr lang="en-US" sz="2400" dirty="0" smtClean="0"/>
              <a:t>Run plan forthcoming</a:t>
            </a:r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0014" y="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 Operations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0014" y="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Test Beamline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"/>
            <a:ext cx="8046720" cy="621792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3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5800" y="685800"/>
            <a:ext cx="7461504" cy="55961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2-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5341" r="3332" b="3795"/>
          <a:stretch/>
        </p:blipFill>
        <p:spPr>
          <a:xfrm>
            <a:off x="1295400" y="457200"/>
            <a:ext cx="4849435" cy="3138077"/>
          </a:xfrm>
          <a:prstGeom prst="rect">
            <a:avLst/>
          </a:prstGeom>
        </p:spPr>
      </p:pic>
      <p:pic>
        <p:nvPicPr>
          <p:cNvPr id="5" name="Picture 4" descr="photo 5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51" y="3834176"/>
            <a:ext cx="3422184" cy="25666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ubbleDeviceWa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6317672" cy="472162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8600" y="1234579"/>
            <a:ext cx="2191664" cy="1028633"/>
          </a:xfrm>
          <a:prstGeom prst="wedgeRoundRectCallout">
            <a:avLst>
              <a:gd name="adj1" fmla="val 55545"/>
              <a:gd name="adj2" fmla="val -180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 Chamber at Duke</a:t>
            </a:r>
          </a:p>
          <a:p>
            <a:pPr algn="ctr"/>
            <a:r>
              <a:rPr lang="en-US" sz="2000" dirty="0" smtClean="0"/>
              <a:t>April 2013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34911" y="4191000"/>
            <a:ext cx="1714500" cy="686743"/>
          </a:xfrm>
          <a:prstGeom prst="wedgeRoundRectCallout">
            <a:avLst>
              <a:gd name="adj1" fmla="val 125773"/>
              <a:gd name="adj2" fmla="val -235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Photon Beam</a:t>
            </a:r>
          </a:p>
          <a:p>
            <a:pPr algn="ctr"/>
            <a:r>
              <a:rPr lang="en-US" sz="2000" dirty="0"/>
              <a:t>E</a:t>
            </a:r>
            <a:r>
              <a:rPr lang="en-US" sz="2000" dirty="0" smtClean="0"/>
              <a:t>ntrance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91662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Bubble Chamber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5916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7463" y="152400"/>
            <a:ext cx="3764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Bubble Chamber</a:t>
            </a:r>
          </a:p>
          <a:p>
            <a:pPr lvl="1"/>
            <a:r>
              <a:rPr lang="en-US" sz="2800" dirty="0" smtClean="0"/>
              <a:t>T </a:t>
            </a:r>
            <a:r>
              <a:rPr lang="en-US" sz="2800" dirty="0"/>
              <a:t>= </a:t>
            </a:r>
            <a:r>
              <a:rPr lang="en-US" sz="2800" dirty="0" smtClean="0"/>
              <a:t>-10˚</a:t>
            </a:r>
            <a:r>
              <a:rPr lang="en-US" sz="2800" dirty="0"/>
              <a:t>C</a:t>
            </a:r>
            <a:endParaRPr lang="en-US" sz="2800" dirty="0" smtClean="0"/>
          </a:p>
          <a:p>
            <a:pPr lvl="1"/>
            <a:r>
              <a:rPr lang="en-US" sz="2800" dirty="0" smtClean="0"/>
              <a:t>P = 50 atm</a:t>
            </a:r>
            <a:endParaRPr lang="en-US" sz="2800" baseline="-25000" dirty="0"/>
          </a:p>
        </p:txBody>
      </p:sp>
      <p:pic>
        <p:nvPicPr>
          <p:cNvPr id="10" name="Hg_N2O_1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1971265"/>
            <a:ext cx="2438741" cy="3886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90" y="1968296"/>
            <a:ext cx="2882854" cy="3840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" y="990600"/>
            <a:ext cx="3087347" cy="41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79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Bubble Chamber Safety Reviews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10" y="882600"/>
            <a:ext cx="8961990" cy="597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Superheated liquid: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dirty="0"/>
              <a:t>, Nitrous oxide </a:t>
            </a:r>
            <a:r>
              <a:rPr lang="en-US" sz="2400" dirty="0" smtClean="0"/>
              <a:t>(laughing gas)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At room temperature, it is </a:t>
            </a:r>
            <a:r>
              <a:rPr lang="en-US" sz="2000" dirty="0" smtClean="0"/>
              <a:t>colorless, </a:t>
            </a:r>
            <a:r>
              <a:rPr lang="en-US" sz="2000" dirty="0"/>
              <a:t>non-flammable gas, </a:t>
            </a:r>
            <a:r>
              <a:rPr lang="en-US" sz="2000" dirty="0" smtClean="0"/>
              <a:t>with </a:t>
            </a:r>
            <a:r>
              <a:rPr lang="en-US" sz="2000" dirty="0"/>
              <a:t>slightly sweet </a:t>
            </a:r>
            <a:r>
              <a:rPr lang="en-US" sz="2000" dirty="0" smtClean="0"/>
              <a:t>odor </a:t>
            </a:r>
            <a:r>
              <a:rPr lang="en-US" sz="2000" dirty="0"/>
              <a:t>and </a:t>
            </a:r>
            <a:r>
              <a:rPr lang="en-US" sz="2000" dirty="0" smtClean="0"/>
              <a:t>taste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High </a:t>
            </a:r>
            <a:r>
              <a:rPr lang="en-US" sz="2400" dirty="0"/>
              <a:t>pressure </a:t>
            </a:r>
            <a:r>
              <a:rPr lang="en-US" sz="2400" dirty="0" smtClean="0"/>
              <a:t>system: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Design Authority: Dave Meekins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T = </a:t>
            </a:r>
            <a:r>
              <a:rPr lang="en-US" sz="2000" dirty="0" smtClean="0"/>
              <a:t>-10˚C, P </a:t>
            </a:r>
            <a:r>
              <a:rPr lang="en-US" sz="2000" dirty="0"/>
              <a:t>= 5</a:t>
            </a:r>
            <a:r>
              <a:rPr lang="en-US" sz="2000" dirty="0" smtClean="0"/>
              <a:t>0 atm 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Buffer liquid: Mercury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Closed system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Volume: 150 mL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Electrical Review: 208 V custom-made electrical distribution </a:t>
            </a:r>
            <a:r>
              <a:rPr lang="en-US" sz="2400" dirty="0" smtClean="0"/>
              <a:t>box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Temporary Operational </a:t>
            </a:r>
            <a:r>
              <a:rPr lang="en-US" sz="2400" dirty="0"/>
              <a:t>Safety </a:t>
            </a:r>
            <a:r>
              <a:rPr lang="en-US" sz="2400" dirty="0" smtClean="0"/>
              <a:t>Procedure (TOSP)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24750" y="1755395"/>
            <a:ext cx="1428750" cy="1428750"/>
            <a:chOff x="6418016" y="1969841"/>
            <a:chExt cx="1428750" cy="1428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016" y="1969841"/>
              <a:ext cx="1428750" cy="14287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48687" y="20163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62926" y="2816541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OX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4791" y="24186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1279" y="24303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97039" y="4073940"/>
            <a:ext cx="1428750" cy="1428750"/>
            <a:chOff x="6418016" y="1969841"/>
            <a:chExt cx="1428750" cy="14287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016" y="1969841"/>
              <a:ext cx="1428750" cy="1428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48687" y="20163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62926" y="28165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4791" y="24186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1279" y="24303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0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060" y="2823835"/>
            <a:ext cx="8102044" cy="3940821"/>
            <a:chOff x="733716" y="2147976"/>
            <a:chExt cx="8102044" cy="394082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62400" y="38862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66800" y="4114799"/>
              <a:ext cx="2895600" cy="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772400" y="3657600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58815" y="3534370"/>
              <a:ext cx="1" cy="3384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33716" y="2147976"/>
              <a:ext cx="105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Electron K.E.</a:t>
              </a:r>
            </a:p>
            <a:p>
              <a:r>
                <a:rPr lang="en-US" sz="1200" dirty="0" smtClean="0"/>
                <a:t>3.0 – 9.5 MeV</a:t>
              </a:r>
            </a:p>
            <a:p>
              <a:r>
                <a:rPr lang="en-US" sz="1200" dirty="0" smtClean="0"/>
                <a:t>0.01 – </a:t>
              </a:r>
              <a:r>
                <a:rPr lang="en-US" sz="1200" dirty="0"/>
                <a:t>1</a:t>
              </a:r>
              <a:r>
                <a:rPr lang="en-US" sz="1200" dirty="0" smtClean="0"/>
                <a:t>00 µA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95754" y="3257371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 Beam Pipe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30759" y="2794307"/>
              <a:ext cx="0" cy="12976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386601" y="2397695"/>
              <a:ext cx="1151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Cu </a:t>
              </a:r>
            </a:p>
            <a:p>
              <a:pPr algn="ctr"/>
              <a:r>
                <a:rPr lang="en-US" sz="1200" dirty="0" smtClean="0"/>
                <a:t>Radiator/Dump</a:t>
              </a:r>
            </a:p>
            <a:p>
              <a:pPr algn="ctr"/>
              <a:r>
                <a:rPr lang="en-US" sz="1200" dirty="0"/>
                <a:t>6</a:t>
              </a:r>
              <a:r>
                <a:rPr lang="en-US" sz="1200" dirty="0" smtClean="0"/>
                <a:t> mm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943600" y="4429541"/>
              <a:ext cx="0" cy="8282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34000" y="5257800"/>
              <a:ext cx="12668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Bubble Chamber</a:t>
              </a:r>
            </a:p>
            <a:p>
              <a:r>
                <a:rPr lang="en-US" sz="1200" dirty="0" smtClean="0"/>
                <a:t>Superheated N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</a:t>
              </a:r>
            </a:p>
            <a:p>
              <a:r>
                <a:rPr lang="en-US" sz="1200" dirty="0" smtClean="0"/>
                <a:t>3 cm long</a:t>
              </a:r>
            </a:p>
            <a:p>
              <a:r>
                <a:rPr lang="en-US" sz="1200" dirty="0" smtClean="0"/>
                <a:t>-10°C, 50 atm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3440" y="5068669"/>
              <a:ext cx="1212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 Photon Dump</a:t>
              </a:r>
            </a:p>
            <a:p>
              <a:r>
                <a:rPr lang="en-US" sz="1200" dirty="0"/>
                <a:t>4</a:t>
              </a:r>
              <a:r>
                <a:rPr lang="en-US" sz="1200" dirty="0" smtClean="0"/>
                <a:t>0 cm long</a:t>
              </a:r>
            </a:p>
          </p:txBody>
        </p:sp>
        <p:cxnSp>
          <p:nvCxnSpPr>
            <p:cNvPr id="28" name="Straight Arrow Connector 27"/>
            <p:cNvCxnSpPr>
              <a:endCxn id="14" idx="2"/>
            </p:cNvCxnSpPr>
            <p:nvPr/>
          </p:nvCxnSpPr>
          <p:spPr>
            <a:xfrm flipV="1">
              <a:off x="8229600" y="4572000"/>
              <a:ext cx="0" cy="5556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62400" y="3886200"/>
              <a:ext cx="0" cy="4572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962400" y="3048000"/>
              <a:ext cx="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038600" y="3962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32739" y="4091940"/>
              <a:ext cx="533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62000" y="4114800"/>
              <a:ext cx="7924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456639" y="4267200"/>
              <a:ext cx="1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999440" y="4930169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  Photon</a:t>
              </a:r>
            </a:p>
            <a:p>
              <a:r>
                <a:rPr lang="en-US" sz="1200" dirty="0" smtClean="0"/>
                <a:t>Collimator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371600" y="3886200"/>
              <a:ext cx="2590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5344" y="1055078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Use </a:t>
            </a:r>
            <a:r>
              <a:rPr lang="en-US" sz="2400" dirty="0" smtClean="0"/>
              <a:t>isotopic pure </a:t>
            </a:r>
            <a:r>
              <a:rPr lang="en-US" sz="2400" dirty="0"/>
              <a:t>c</a:t>
            </a:r>
            <a:r>
              <a:rPr lang="en-US" sz="2400" dirty="0" smtClean="0"/>
              <a:t>opper </a:t>
            </a:r>
            <a:r>
              <a:rPr lang="en-US" sz="2400" dirty="0" smtClean="0"/>
              <a:t>and </a:t>
            </a:r>
            <a:r>
              <a:rPr lang="en-US" sz="2400" dirty="0" smtClean="0"/>
              <a:t>aluminum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Radiator/dump isolated and current in EPICS readback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14945" y="5019259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082155" y="4572000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85724" y="5019259"/>
            <a:ext cx="73285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95709" y="4548664"/>
            <a:ext cx="73285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650403" y="5134928"/>
            <a:ext cx="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4937" y="574452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Ceramic</a:t>
            </a:r>
          </a:p>
          <a:p>
            <a:r>
              <a:rPr lang="en-US" sz="1200" dirty="0" smtClean="0"/>
              <a:t>Insulator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8</a:t>
            </a:fld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79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 Requirement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5627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7003"/>
            <a:ext cx="6864235" cy="512479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27314" y="228600"/>
            <a:ext cx="7402286" cy="1143000"/>
          </a:xfrm>
          <a:prstGeom prst="wedgeRoundRectCallout">
            <a:avLst>
              <a:gd name="adj1" fmla="val -13599"/>
              <a:gd name="adj2" fmla="val 13393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Large Dynamic Range Diagnostic Station (LDRDS) was installed in 5D line for beam test in Spring and Summer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Remove before Bubble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hamber installation</a:t>
            </a:r>
          </a:p>
        </p:txBody>
      </p:sp>
    </p:spTree>
    <p:extLst>
      <p:ext uri="{BB962C8B-B14F-4D97-AF65-F5344CB8AC3E}">
        <p14:creationId xmlns:p14="http://schemas.microsoft.com/office/powerpoint/2010/main" val="21746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454</Words>
  <Application>Microsoft Office PowerPoint</Application>
  <PresentationFormat>On-screen Show (4:3)</PresentationFormat>
  <Paragraphs>105</Paragraphs>
  <Slides>12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Bubble Chamber Summer 2015</vt:lpstr>
      <vt:lpstr>Test Beamline</vt:lpstr>
      <vt:lpstr>PowerPoint Presentation</vt:lpstr>
      <vt:lpstr>PowerPoint Presentation</vt:lpstr>
      <vt:lpstr>Bubble Chamber</vt:lpstr>
      <vt:lpstr>PowerPoint Presentation</vt:lpstr>
      <vt:lpstr>Bubble Chamber Safety Reviews</vt:lpstr>
      <vt:lpstr>Beam Requirement</vt:lpstr>
      <vt:lpstr>PowerPoint Presentation</vt:lpstr>
      <vt:lpstr>Schedule</vt:lpstr>
      <vt:lpstr>Other Tasks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213</cp:revision>
  <cp:lastPrinted>2014-09-10T20:13:57Z</cp:lastPrinted>
  <dcterms:created xsi:type="dcterms:W3CDTF">2014-03-14T18:04:44Z</dcterms:created>
  <dcterms:modified xsi:type="dcterms:W3CDTF">2015-07-07T13:50:15Z</dcterms:modified>
</cp:coreProperties>
</file>