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681" r:id="rId2"/>
    <p:sldId id="256" r:id="rId3"/>
    <p:sldId id="680" r:id="rId4"/>
    <p:sldId id="68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14"/>
    <p:restoredTop sz="94066"/>
  </p:normalViewPr>
  <p:slideViewPr>
    <p:cSldViewPr snapToGrid="0">
      <p:cViewPr>
        <p:scale>
          <a:sx n="87" d="100"/>
          <a:sy n="87" d="100"/>
        </p:scale>
        <p:origin x="16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CAEA75-BD51-F82F-45AA-D168CDF65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9D7D186-6D40-5CE7-3749-51BFDF89C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3F600F-3CFA-C238-EEBD-834B0415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C00C19-93E3-F2F6-567F-63B68A55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E48AF7-FC5C-352F-3253-77158755D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07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EA1A38-0900-9D59-EEF4-33700DA05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CDCF67-4794-F525-6E4B-C522AAA6C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A26533-C5A5-70B6-96E0-46E7BBF7A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44237C-50A1-4C31-49B5-DDD7479D9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91088B-3416-C73A-3FE1-A8C54B747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72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14965EF-3887-6968-0C61-BB186C32A1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CB4486-E9E2-7337-F684-E5C9F12B1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700272-C3D9-4380-4A39-5F5480D1D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397668-BBAE-3FD0-3938-B2664AA5C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923EA8-48D3-9D93-6060-C0F67369E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91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C1A870-55F0-AB4F-BF0A-7A30C98A5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05C091-116F-6CB2-C08C-CE8706D23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D9DD50-FFEF-32BF-38FB-3F95E45CD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AD925E-35FA-BE0D-C371-51A1F28E8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AD4CF8-C7AB-15D4-CB71-EECD69804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50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4AFBB5-794B-7ECA-713F-A78D7606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48376F-9CB1-CE3B-CD19-E69921E57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5ADEBA-D535-BC44-BAF7-F34D610AD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24AB81-4C22-4737-E6FE-B8BFE801C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3DA41E-4686-ADE9-38A5-A241521E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32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0647B5-0594-5959-4365-2BD3BB73C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861424-3DD9-A418-9AA1-2894FEAFA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FA1A8A-E506-E1D8-0464-2C7C40436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5D64E1-542E-6345-13F7-6ADAF6F95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233A8B-032D-807A-3AC4-1C4BC6489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177EAC-AE47-F91E-FE8E-0A6F307CC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20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F10703-977F-F018-1845-ACF5DFFE9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8E98D0-5987-4DF8-DEFA-BCEC3B10E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579799C-A2B6-5815-403C-8A576E27B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7145BE-E395-2582-4FD9-A769982E63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42D704E-0A75-B662-4648-F398C056C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C407082-D708-6DDE-12A0-B8D528F3C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BF3669-23E6-70BE-B17C-DBA0E3A6B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BDE7DA-2351-A8E7-516B-FB4A1D7FD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5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7AE0BA-1309-CBC7-0669-69DB7DB49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14A789-7BA6-297F-6025-3E5E290C2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36B863E-AD69-6BBC-60F8-EC5597ABB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7DDF3D3-E335-13A0-6F9C-5F4000116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74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18FD247-3B68-197E-4DDA-B87C8E90B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7CF8FBC-1F90-FA3E-2834-AA1C731F9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64DD43-0F6C-2D45-F0CE-CECF09CE2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74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C4271-4922-BBE0-B083-E25697E2F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4AC3F1-76C4-6308-FA39-D20777698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8C8508-E590-5DC0-202F-5780E71D7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999F81-EDFA-5D48-9832-B136C61D1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4AA5FA-7E52-B85C-E606-D90C94B0A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25955F-D69F-FD40-AB2A-7D1338F1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77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6C5F6A-B037-D57E-37FE-361BCF444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AB39A51-4950-A7B7-5580-A5E085E36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B82C64-7A9D-FF1F-C52C-4F7CC866C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27722D-483F-8D43-FF73-B58CD6D0E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7975-443B-7F4B-8FF7-8974921510EC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12CB3F-DBF9-F994-F167-C18EE2AB0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A05D1B-CE75-215E-7B4B-80DD7723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C097-48BB-E24E-B1F9-9B3DA0F48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08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3A4DF82-2A32-93C9-4BEC-01C320C22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A45EF5-445B-BC12-55A7-449264AB0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94534D-0FAA-0085-6D21-8B3AE9FEEE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F7975-443B-7F4B-8FF7-8974921510EC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C4A2C9-6DF1-51AE-D174-490D08E7EF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A3578A-429E-F127-9144-C56FFCF94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3C097-48BB-E24E-B1F9-9B3DA0F482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13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">
            <a:extLst>
              <a:ext uri="{FF2B5EF4-FFF2-40B4-BE49-F238E27FC236}">
                <a16:creationId xmlns:a16="http://schemas.microsoft.com/office/drawing/2014/main" id="{5FF9C74B-AF5B-C39F-6259-80FDB8B5B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1" y="764906"/>
            <a:ext cx="12039599" cy="2"/>
          </a:xfrm>
          <a:prstGeom prst="line">
            <a:avLst/>
          </a:prstGeom>
          <a:noFill/>
          <a:ln w="50800" cmpd="dbl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EC09C30-B2F3-CC62-C2DE-E5F1C5D98BE0}"/>
              </a:ext>
            </a:extLst>
          </p:cNvPr>
          <p:cNvSpPr txBox="1"/>
          <p:nvPr/>
        </p:nvSpPr>
        <p:spPr>
          <a:xfrm>
            <a:off x="3" y="6577774"/>
            <a:ext cx="1386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>
                <a:solidFill>
                  <a:schemeClr val="accent2"/>
                </a:solidFill>
              </a:rPr>
              <a:t>May 24</a:t>
            </a:r>
            <a:r>
              <a:rPr lang="fr-FR" sz="1200" i="1" baseline="30000" dirty="0">
                <a:solidFill>
                  <a:schemeClr val="accent2"/>
                </a:solidFill>
              </a:rPr>
              <a:t>th</a:t>
            </a:r>
            <a:r>
              <a:rPr lang="fr-FR" sz="1200" i="1" dirty="0">
                <a:solidFill>
                  <a:schemeClr val="accent2"/>
                </a:solidFill>
              </a:rPr>
              <a:t>, 2023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22E2C874-02DC-64F7-20A8-15B87A07F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1" y="276225"/>
            <a:ext cx="22300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fr-FR" sz="1800" i="1" dirty="0" err="1">
                <a:solidFill>
                  <a:srgbClr val="969696"/>
                </a:solidFill>
              </a:rPr>
              <a:t>Proposals</a:t>
            </a:r>
            <a:r>
              <a:rPr lang="fr-FR" sz="1800" i="1" dirty="0">
                <a:solidFill>
                  <a:srgbClr val="969696"/>
                </a:solidFill>
              </a:rPr>
              <a:t> to PAC51</a:t>
            </a:r>
            <a:endParaRPr lang="fr-FR" sz="1800" i="1" dirty="0">
              <a:solidFill>
                <a:srgbClr val="B2B2B2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3115F15-96A7-FC63-7542-749DE1B866CD}"/>
              </a:ext>
            </a:extLst>
          </p:cNvPr>
          <p:cNvSpPr txBox="1"/>
          <p:nvPr/>
        </p:nvSpPr>
        <p:spPr>
          <a:xfrm>
            <a:off x="458835" y="1199240"/>
            <a:ext cx="11277446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p-DVCS@NPS - 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PWG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endorsed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dirty="0"/>
              <a:t>	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Deeply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Compton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scattering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 positron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beam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in Hall C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C.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Muñoz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 Camacho, J.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Grames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, M.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Mazouz</a:t>
            </a:r>
            <a:endParaRPr lang="fr-FR" sz="1600" i="1" dirty="0">
              <a:solidFill>
                <a:srgbClr val="0432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p-DVCS@CLAS12 - 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CLAS12 and PWG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endorsed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dirty="0"/>
              <a:t>	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Beam charge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asymmetries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deeply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Compton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scattering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on the proton at CLAS12</a:t>
            </a:r>
          </a:p>
          <a:p>
            <a:r>
              <a:rPr lang="fr-FR" dirty="0"/>
              <a:t>	</a:t>
            </a:r>
            <a:r>
              <a:rPr lang="fr-FR" sz="1600" i="1" dirty="0">
                <a:solidFill>
                  <a:srgbClr val="0432FF"/>
                </a:solidFill>
              </a:rPr>
              <a:t>E. </a:t>
            </a:r>
            <a:r>
              <a:rPr lang="fr-FR" sz="1600" i="1" dirty="0" err="1">
                <a:solidFill>
                  <a:srgbClr val="0432FF"/>
                </a:solidFill>
              </a:rPr>
              <a:t>Voutier</a:t>
            </a:r>
            <a:r>
              <a:rPr lang="fr-FR" sz="1600" i="1" dirty="0">
                <a:solidFill>
                  <a:srgbClr val="0432FF"/>
                </a:solidFill>
              </a:rPr>
              <a:t>, V. </a:t>
            </a:r>
            <a:r>
              <a:rPr lang="fr-FR" sz="1600" i="1" dirty="0" err="1">
                <a:solidFill>
                  <a:srgbClr val="0432FF"/>
                </a:solidFill>
              </a:rPr>
              <a:t>Burkert</a:t>
            </a:r>
            <a:r>
              <a:rPr lang="fr-FR" sz="1600" i="1" dirty="0">
                <a:solidFill>
                  <a:srgbClr val="0432FF"/>
                </a:solidFill>
              </a:rPr>
              <a:t>, S. </a:t>
            </a:r>
            <a:r>
              <a:rPr lang="fr-FR" sz="1600" i="1" dirty="0" err="1">
                <a:solidFill>
                  <a:srgbClr val="0432FF"/>
                </a:solidFill>
              </a:rPr>
              <a:t>Niccolai</a:t>
            </a:r>
            <a:r>
              <a:rPr lang="fr-FR" sz="1600" i="1" dirty="0">
                <a:solidFill>
                  <a:srgbClr val="0432FF"/>
                </a:solidFill>
              </a:rPr>
              <a:t>, R. </a:t>
            </a:r>
            <a:r>
              <a:rPr lang="fr-FR" sz="1600" i="1" dirty="0" err="1">
                <a:solidFill>
                  <a:srgbClr val="0432FF"/>
                </a:solidFill>
              </a:rPr>
              <a:t>Paremuzyan</a:t>
            </a:r>
            <a:endParaRPr lang="fr-FR" sz="1600" i="1" dirty="0">
              <a:solidFill>
                <a:srgbClr val="0432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TPE@CLAS12 - 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CLAS12 and PWG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endorsed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 direct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of hard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-photon exchange 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electrons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and positrons at CLAS12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A. Schmidt, J.C.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Bernauer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, V.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Burkert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, E. Cline, I.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Korover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,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T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Kutz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, N.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Santiesteban</a:t>
            </a:r>
            <a:endParaRPr lang="fr-FR" sz="1600" i="1" dirty="0">
              <a:solidFill>
                <a:srgbClr val="0432FF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A’ </a:t>
            </a:r>
            <a:r>
              <a:rPr lang="fr-FR" dirty="0" err="1"/>
              <a:t>search</a:t>
            </a:r>
            <a:r>
              <a:rPr lang="fr-FR" dirty="0"/>
              <a:t> - 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PWG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endorsed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dirty="0"/>
              <a:t>	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dark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photon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JLab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positron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beam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/>
              <a:t>	</a:t>
            </a:r>
            <a:r>
              <a:rPr lang="fr-FR" sz="1600" i="1" dirty="0">
                <a:solidFill>
                  <a:srgbClr val="0432FF"/>
                </a:solidFill>
              </a:rPr>
              <a:t>B. </a:t>
            </a:r>
            <a:r>
              <a:rPr lang="fr-FR" sz="1600" i="1" dirty="0" err="1">
                <a:solidFill>
                  <a:srgbClr val="0432FF"/>
                </a:solidFill>
              </a:rPr>
              <a:t>Wojtsekhowski</a:t>
            </a:r>
            <a:r>
              <a:rPr lang="fr-FR" sz="1600" i="1" dirty="0">
                <a:solidFill>
                  <a:srgbClr val="0432FF"/>
                </a:solidFill>
              </a:rPr>
              <a:t>, A. </a:t>
            </a:r>
            <a:r>
              <a:rPr lang="fr-FR" sz="1600" i="1" dirty="0" err="1">
                <a:solidFill>
                  <a:srgbClr val="0432FF"/>
                </a:solidFill>
              </a:rPr>
              <a:t>Gasparian</a:t>
            </a:r>
            <a:r>
              <a:rPr lang="fr-FR" sz="1600" i="1" dirty="0">
                <a:solidFill>
                  <a:srgbClr val="0432FF"/>
                </a:solidFill>
              </a:rPr>
              <a:t>, N. </a:t>
            </a:r>
            <a:r>
              <a:rPr lang="fr-FR" sz="1600" i="1" dirty="0" err="1">
                <a:solidFill>
                  <a:srgbClr val="0432FF"/>
                </a:solidFill>
              </a:rPr>
              <a:t>Liyanage</a:t>
            </a:r>
            <a:r>
              <a:rPr lang="fr-FR" sz="1600" i="1" dirty="0">
                <a:solidFill>
                  <a:srgbClr val="0432FF"/>
                </a:solidFill>
              </a:rPr>
              <a:t>, B. </a:t>
            </a:r>
            <a:r>
              <a:rPr lang="fr-FR" sz="1600" i="1" dirty="0" err="1">
                <a:solidFill>
                  <a:srgbClr val="0432FF"/>
                </a:solidFill>
              </a:rPr>
              <a:t>Raydo</a:t>
            </a:r>
            <a:endParaRPr lang="fr-FR" sz="1600" i="1" dirty="0">
              <a:solidFill>
                <a:srgbClr val="0432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Coulomb corrections in DIS - 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PWG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endorsed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fr-FR" sz="1600" dirty="0"/>
              <a:t>	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deep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inelastic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scattering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nuclei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electron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and positron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beams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constrain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      the impact of Coulomb corrections in DIS</a:t>
            </a:r>
          </a:p>
          <a:p>
            <a:pPr lvl="1"/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D. Gaskell, N.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Fomin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, B. Henry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076648F-DBA8-F0C3-EAE9-08240912DB51}"/>
              </a:ext>
            </a:extLst>
          </p:cNvPr>
          <p:cNvSpPr txBox="1"/>
          <p:nvPr/>
        </p:nvSpPr>
        <p:spPr>
          <a:xfrm>
            <a:off x="3030071" y="3365357"/>
            <a:ext cx="6131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	</a:t>
            </a:r>
            <a:r>
              <a:rPr lang="fr-FR" sz="1600" i="1" dirty="0">
                <a:solidFill>
                  <a:srgbClr val="0432FF"/>
                </a:solidFill>
              </a:rPr>
              <a:t>J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725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">
            <a:extLst>
              <a:ext uri="{FF2B5EF4-FFF2-40B4-BE49-F238E27FC236}">
                <a16:creationId xmlns:a16="http://schemas.microsoft.com/office/drawing/2014/main" id="{5FF9C74B-AF5B-C39F-6259-80FDB8B5B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1" y="764906"/>
            <a:ext cx="12039599" cy="2"/>
          </a:xfrm>
          <a:prstGeom prst="line">
            <a:avLst/>
          </a:prstGeom>
          <a:noFill/>
          <a:ln w="50800" cmpd="dbl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EC09C30-B2F3-CC62-C2DE-E5F1C5D98BE0}"/>
              </a:ext>
            </a:extLst>
          </p:cNvPr>
          <p:cNvSpPr txBox="1"/>
          <p:nvPr/>
        </p:nvSpPr>
        <p:spPr>
          <a:xfrm>
            <a:off x="3" y="6577774"/>
            <a:ext cx="1386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>
                <a:solidFill>
                  <a:schemeClr val="accent2"/>
                </a:solidFill>
              </a:rPr>
              <a:t>May 24</a:t>
            </a:r>
            <a:r>
              <a:rPr lang="fr-FR" sz="1200" i="1" baseline="30000" dirty="0">
                <a:solidFill>
                  <a:schemeClr val="accent2"/>
                </a:solidFill>
              </a:rPr>
              <a:t>th</a:t>
            </a:r>
            <a:r>
              <a:rPr lang="fr-FR" sz="1200" i="1" dirty="0">
                <a:solidFill>
                  <a:schemeClr val="accent2"/>
                </a:solidFill>
              </a:rPr>
              <a:t>, 2023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22E2C874-02DC-64F7-20A8-15B87A07F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1" y="276225"/>
            <a:ext cx="22300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fr-FR" sz="1800" i="1" dirty="0" err="1">
                <a:solidFill>
                  <a:srgbClr val="969696"/>
                </a:solidFill>
              </a:rPr>
              <a:t>Proposals</a:t>
            </a:r>
            <a:r>
              <a:rPr lang="fr-FR" sz="1800" i="1" dirty="0">
                <a:solidFill>
                  <a:srgbClr val="969696"/>
                </a:solidFill>
              </a:rPr>
              <a:t> to PAC51</a:t>
            </a:r>
            <a:endParaRPr lang="fr-FR" sz="1800" i="1" dirty="0">
              <a:solidFill>
                <a:srgbClr val="B2B2B2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3115F15-96A7-FC63-7542-749DE1B866CD}"/>
              </a:ext>
            </a:extLst>
          </p:cNvPr>
          <p:cNvSpPr txBox="1"/>
          <p:nvPr/>
        </p:nvSpPr>
        <p:spPr>
          <a:xfrm>
            <a:off x="1633" y="1220020"/>
            <a:ext cx="12213665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</a:t>
            </a:r>
            <a:r>
              <a:rPr lang="fr-FR" baseline="30000" dirty="0"/>
              <a:t>+</a:t>
            </a:r>
            <a:r>
              <a:rPr lang="fr-FR" dirty="0"/>
              <a:t> Super-</a:t>
            </a:r>
            <a:r>
              <a:rPr lang="fr-FR" dirty="0" err="1"/>
              <a:t>Rosenbluth</a:t>
            </a:r>
            <a:endParaRPr lang="fr-FR" dirty="0"/>
          </a:p>
          <a:p>
            <a:r>
              <a:rPr lang="fr-FR" dirty="0"/>
              <a:t>	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-photon exchange in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unpolarized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elastic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positron-proton and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electron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-proton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scattering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i="1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J. </a:t>
            </a:r>
            <a:r>
              <a:rPr lang="fr-FR" sz="1600" i="1" dirty="0" err="1">
                <a:solidFill>
                  <a:srgbClr val="0432FF"/>
                </a:solidFill>
              </a:rPr>
              <a:t>Arrington</a:t>
            </a:r>
            <a:r>
              <a:rPr lang="fr-FR" sz="1600" i="1" dirty="0">
                <a:solidFill>
                  <a:srgbClr val="0432FF"/>
                </a:solidFill>
              </a:rPr>
              <a:t>, M. </a:t>
            </a:r>
            <a:r>
              <a:rPr lang="fr-FR" sz="1600" i="1" dirty="0" err="1">
                <a:solidFill>
                  <a:srgbClr val="0432FF"/>
                </a:solidFill>
              </a:rPr>
              <a:t>Nycz</a:t>
            </a:r>
            <a:r>
              <a:rPr lang="fr-FR" sz="1600" i="1" dirty="0">
                <a:solidFill>
                  <a:srgbClr val="0432FF"/>
                </a:solidFill>
              </a:rPr>
              <a:t>, S.N. </a:t>
            </a:r>
            <a:r>
              <a:rPr lang="fr-FR" sz="1600" i="1" dirty="0" err="1">
                <a:solidFill>
                  <a:srgbClr val="0432FF"/>
                </a:solidFill>
              </a:rPr>
              <a:t>Santiesteban</a:t>
            </a:r>
            <a:r>
              <a:rPr lang="fr-FR" sz="1600" i="1" dirty="0">
                <a:solidFill>
                  <a:srgbClr val="0432FF"/>
                </a:solidFill>
              </a:rPr>
              <a:t>, M. </a:t>
            </a:r>
            <a:r>
              <a:rPr lang="fr-FR" sz="1600" i="1" dirty="0" err="1">
                <a:solidFill>
                  <a:srgbClr val="0432FF"/>
                </a:solidFill>
              </a:rPr>
              <a:t>Yurov</a:t>
            </a:r>
            <a:r>
              <a:rPr lang="fr-FR" sz="1600" i="1" dirty="0">
                <a:solidFill>
                  <a:srgbClr val="0432FF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1586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0A01BA32-A1FC-084B-A4EA-934AD06813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1" y="764906"/>
            <a:ext cx="12039599" cy="2"/>
          </a:xfrm>
          <a:prstGeom prst="line">
            <a:avLst/>
          </a:prstGeom>
          <a:noFill/>
          <a:ln w="50800" cmpd="dbl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942D206A-3C27-0441-A1E4-F0857FA44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1" y="276225"/>
            <a:ext cx="31902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fr-FR" sz="1800" i="1" dirty="0" err="1">
                <a:solidFill>
                  <a:srgbClr val="969696"/>
                </a:solidFill>
              </a:rPr>
              <a:t>Letters</a:t>
            </a:r>
            <a:r>
              <a:rPr lang="fr-FR" sz="1800" i="1" dirty="0">
                <a:solidFill>
                  <a:srgbClr val="969696"/>
                </a:solidFill>
              </a:rPr>
              <a:t>-of-Intent to PAC51</a:t>
            </a:r>
            <a:endParaRPr lang="fr-FR" sz="1800" i="1" dirty="0">
              <a:solidFill>
                <a:srgbClr val="B2B2B2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0E0180F-5AA0-4C7B-83C8-EDDEEAB0227B}"/>
              </a:ext>
            </a:extLst>
          </p:cNvPr>
          <p:cNvSpPr txBox="1"/>
          <p:nvPr/>
        </p:nvSpPr>
        <p:spPr>
          <a:xfrm>
            <a:off x="37491" y="1312758"/>
            <a:ext cx="1214531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Axial </a:t>
            </a:r>
            <a:r>
              <a:rPr lang="fr-FR" dirty="0" err="1"/>
              <a:t>form</a:t>
            </a:r>
            <a:r>
              <a:rPr lang="fr-FR" dirty="0"/>
              <a:t> factor - 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PWG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endorsed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dirty="0"/>
              <a:t>	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The axial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factor of the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nucleon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weak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capture of positrons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i="1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fr-FR" sz="1600" i="1" dirty="0" err="1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Dutta</a:t>
            </a:r>
            <a:endParaRPr lang="fr-FR" sz="1600" i="1" dirty="0">
              <a:solidFill>
                <a:srgbClr val="0432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p-</a:t>
            </a:r>
            <a:r>
              <a:rPr lang="fr-FR" dirty="0" err="1"/>
              <a:t>GPs</a:t>
            </a:r>
            <a:r>
              <a:rPr lang="fr-FR" dirty="0"/>
              <a:t> - 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PWG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endorsed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dirty="0"/>
              <a:t>	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generalized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polarizabilities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of the proton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positron and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polarized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electron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beams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/>
              <a:t>	</a:t>
            </a:r>
            <a:r>
              <a:rPr lang="fr-FR" sz="1600" i="1" dirty="0">
                <a:solidFill>
                  <a:srgbClr val="0432FF"/>
                </a:solidFill>
              </a:rPr>
              <a:t>N. </a:t>
            </a:r>
            <a:r>
              <a:rPr lang="fr-FR" sz="1600" i="1" dirty="0" err="1">
                <a:solidFill>
                  <a:srgbClr val="0432FF"/>
                </a:solidFill>
              </a:rPr>
              <a:t>Sparveris</a:t>
            </a:r>
            <a:endParaRPr lang="fr-FR" sz="1600" i="1" dirty="0">
              <a:solidFill>
                <a:srgbClr val="0432FF"/>
              </a:solidFill>
            </a:endParaRPr>
          </a:p>
          <a:p>
            <a:endParaRPr lang="fr-F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TPE in </a:t>
            </a:r>
            <a:r>
              <a:rPr lang="fr-FR" dirty="0" err="1"/>
              <a:t>polarization</a:t>
            </a:r>
            <a:r>
              <a:rPr lang="fr-FR" dirty="0"/>
              <a:t> </a:t>
            </a:r>
            <a:r>
              <a:rPr lang="fr-FR" dirty="0" err="1"/>
              <a:t>transfer</a:t>
            </a:r>
            <a:endParaRPr lang="fr-FR" dirty="0"/>
          </a:p>
          <a:p>
            <a:r>
              <a:rPr lang="fr-FR" dirty="0"/>
              <a:t>	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Polarization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transfer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in positron-proton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elastic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scattering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/>
              <a:t>	</a:t>
            </a:r>
            <a:r>
              <a:rPr lang="fr-FR" sz="1600" i="1" dirty="0">
                <a:solidFill>
                  <a:srgbClr val="0432FF"/>
                </a:solidFill>
              </a:rPr>
              <a:t>A. </a:t>
            </a:r>
            <a:r>
              <a:rPr lang="fr-FR" sz="1600" i="1" dirty="0" err="1">
                <a:solidFill>
                  <a:srgbClr val="0432FF"/>
                </a:solidFill>
              </a:rPr>
              <a:t>Puckett</a:t>
            </a:r>
            <a:r>
              <a:rPr lang="fr-FR" sz="1600" i="1" dirty="0">
                <a:solidFill>
                  <a:srgbClr val="0432FF"/>
                </a:solidFill>
              </a:rPr>
              <a:t>, J.C. </a:t>
            </a:r>
            <a:r>
              <a:rPr lang="fr-FR" sz="1600" i="1" dirty="0" err="1">
                <a:solidFill>
                  <a:srgbClr val="0432FF"/>
                </a:solidFill>
              </a:rPr>
              <a:t>Bernauer</a:t>
            </a:r>
            <a:r>
              <a:rPr lang="fr-FR" sz="1600" i="1" dirty="0">
                <a:solidFill>
                  <a:srgbClr val="0432FF"/>
                </a:solidFill>
              </a:rPr>
              <a:t>, A. Schmidt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Dispersive </a:t>
            </a:r>
            <a:r>
              <a:rPr lang="fr-FR" dirty="0" err="1"/>
              <a:t>effects</a:t>
            </a:r>
            <a:r>
              <a:rPr lang="fr-FR" dirty="0"/>
              <a:t> in DIS </a:t>
            </a:r>
          </a:p>
          <a:p>
            <a:r>
              <a:rPr lang="fr-FR" sz="1600" dirty="0"/>
              <a:t>	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Energy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dependence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of dispersive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unpolarized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inclusive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elastic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electron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/positron-nucleus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scattering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      the impact of Coulomb correct</a:t>
            </a:r>
          </a:p>
          <a:p>
            <a:pPr lvl="1"/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P. Gueye, J.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Arrington</a:t>
            </a:r>
            <a:r>
              <a:rPr lang="fr-FR" sz="1600" i="1" dirty="0">
                <a:solidFill>
                  <a:srgbClr val="0432FF"/>
                </a:solidFill>
                <a:cs typeface="Arial" panose="020B0604020202020204" pitchFamily="34" charset="0"/>
              </a:rPr>
              <a:t>, P. Giuliani, D. </a:t>
            </a:r>
            <a:r>
              <a:rPr lang="fr-FR" sz="1600" i="1" dirty="0" err="1">
                <a:solidFill>
                  <a:srgbClr val="0432FF"/>
                </a:solidFill>
                <a:cs typeface="Arial" panose="020B0604020202020204" pitchFamily="34" charset="0"/>
              </a:rPr>
              <a:t>Higinbotham</a:t>
            </a:r>
            <a:endParaRPr lang="fr-FR" sz="1600" i="1" dirty="0">
              <a:solidFill>
                <a:srgbClr val="0432FF"/>
              </a:solidFill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6BBCDB5-55F0-07C8-7652-3437332E3AF1}"/>
              </a:ext>
            </a:extLst>
          </p:cNvPr>
          <p:cNvSpPr txBox="1"/>
          <p:nvPr/>
        </p:nvSpPr>
        <p:spPr>
          <a:xfrm>
            <a:off x="3" y="6577774"/>
            <a:ext cx="1386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>
                <a:solidFill>
                  <a:schemeClr val="accent2"/>
                </a:solidFill>
              </a:rPr>
              <a:t>May 24</a:t>
            </a:r>
            <a:r>
              <a:rPr lang="fr-FR" sz="1200" i="1" baseline="30000" dirty="0">
                <a:solidFill>
                  <a:schemeClr val="accent2"/>
                </a:solidFill>
              </a:rPr>
              <a:t>th</a:t>
            </a:r>
            <a:r>
              <a:rPr lang="fr-FR" sz="1200" i="1" dirty="0">
                <a:solidFill>
                  <a:schemeClr val="accent2"/>
                </a:solidFill>
              </a:rPr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244977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0A01BA32-A1FC-084B-A4EA-934AD06813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1" y="764906"/>
            <a:ext cx="12039599" cy="2"/>
          </a:xfrm>
          <a:prstGeom prst="line">
            <a:avLst/>
          </a:prstGeom>
          <a:noFill/>
          <a:ln w="50800" cmpd="dbl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942D206A-3C27-0441-A1E4-F0857FA44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1" y="276225"/>
            <a:ext cx="14702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fr-FR" sz="1800" i="1" dirty="0">
                <a:solidFill>
                  <a:srgbClr val="969696"/>
                </a:solidFill>
              </a:rPr>
              <a:t>PWG </a:t>
            </a:r>
            <a:r>
              <a:rPr lang="fr-FR" sz="1800" i="1" dirty="0" err="1">
                <a:solidFill>
                  <a:srgbClr val="969696"/>
                </a:solidFill>
              </a:rPr>
              <a:t>review</a:t>
            </a:r>
            <a:endParaRPr lang="fr-FR" sz="1800" i="1" dirty="0">
              <a:solidFill>
                <a:srgbClr val="B2B2B2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9B67EA1-3CC2-C212-30FE-C58BA4682AF8}"/>
              </a:ext>
            </a:extLst>
          </p:cNvPr>
          <p:cNvSpPr txBox="1"/>
          <p:nvPr/>
        </p:nvSpPr>
        <p:spPr>
          <a:xfrm>
            <a:off x="3" y="6577774"/>
            <a:ext cx="1386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>
                <a:solidFill>
                  <a:schemeClr val="accent2"/>
                </a:solidFill>
              </a:rPr>
              <a:t>May 24</a:t>
            </a:r>
            <a:r>
              <a:rPr lang="fr-FR" sz="1200" i="1" baseline="30000" dirty="0">
                <a:solidFill>
                  <a:schemeClr val="accent2"/>
                </a:solidFill>
              </a:rPr>
              <a:t>th</a:t>
            </a:r>
            <a:r>
              <a:rPr lang="fr-FR" sz="1200" i="1" dirty="0">
                <a:solidFill>
                  <a:schemeClr val="accent2"/>
                </a:solidFill>
              </a:rPr>
              <a:t>, 2023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83EC4AE9-0359-91EE-F054-DC8B94D1B134}"/>
              </a:ext>
            </a:extLst>
          </p:cNvPr>
          <p:cNvGrpSpPr/>
          <p:nvPr/>
        </p:nvGrpSpPr>
        <p:grpSpPr>
          <a:xfrm>
            <a:off x="2134073" y="3096984"/>
            <a:ext cx="3764236" cy="2873209"/>
            <a:chOff x="5252832" y="1170210"/>
            <a:chExt cx="3764236" cy="2873209"/>
          </a:xfrm>
        </p:grpSpPr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688B9ACE-79B2-DB85-F8E5-88C784EB037A}"/>
                </a:ext>
              </a:extLst>
            </p:cNvPr>
            <p:cNvSpPr txBox="1"/>
            <p:nvPr/>
          </p:nvSpPr>
          <p:spPr>
            <a:xfrm>
              <a:off x="5252832" y="1181097"/>
              <a:ext cx="1555106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dirty="0"/>
                <a:t>A. </a:t>
              </a:r>
              <a:r>
                <a:rPr lang="fr-FR" sz="2000" dirty="0" err="1"/>
                <a:t>Afanasev</a:t>
              </a:r>
              <a:endParaRPr lang="fr-FR" sz="2000" dirty="0"/>
            </a:p>
            <a:p>
              <a:pPr algn="ctr"/>
              <a:r>
                <a:rPr lang="fr-FR" sz="2000" dirty="0"/>
                <a:t>A. </a:t>
              </a:r>
              <a:r>
                <a:rPr lang="fr-FR" sz="2000" dirty="0" err="1"/>
                <a:t>Biselli</a:t>
              </a:r>
              <a:endParaRPr lang="fr-FR" sz="2000" dirty="0"/>
            </a:p>
            <a:p>
              <a:pPr algn="ctr"/>
              <a:r>
                <a:rPr lang="fr-FR" sz="2000" dirty="0"/>
                <a:t>F. Bossu</a:t>
              </a:r>
            </a:p>
            <a:p>
              <a:pPr algn="ctr"/>
              <a:r>
                <a:rPr lang="fr-FR" sz="2000" dirty="0"/>
                <a:t>A. </a:t>
              </a:r>
              <a:r>
                <a:rPr lang="fr-FR" sz="2000" dirty="0" err="1"/>
                <a:t>Camsonne</a:t>
              </a:r>
              <a:endParaRPr lang="fr-FR" sz="2000" dirty="0"/>
            </a:p>
            <a:p>
              <a:pPr algn="ctr"/>
              <a:r>
                <a:rPr lang="fr-FR" sz="2000" dirty="0"/>
                <a:t>A. </a:t>
              </a:r>
              <a:r>
                <a:rPr lang="fr-FR" sz="2000" dirty="0" err="1"/>
                <a:t>Deur</a:t>
              </a:r>
              <a:endParaRPr lang="fr-FR" sz="2000" dirty="0"/>
            </a:p>
            <a:p>
              <a:pPr algn="ctr"/>
              <a:r>
                <a:rPr lang="fr-FR" sz="2000" dirty="0"/>
                <a:t>R. Dupré</a:t>
              </a:r>
            </a:p>
            <a:p>
              <a:pPr algn="ctr"/>
              <a:r>
                <a:rPr lang="fr-FR" sz="2000" dirty="0"/>
                <a:t>H.S. Jo, </a:t>
              </a:r>
            </a:p>
            <a:p>
              <a:pPr algn="ctr"/>
              <a:r>
                <a:rPr lang="fr-FR" sz="2000" dirty="0"/>
                <a:t>M. Kohl</a:t>
              </a:r>
            </a:p>
            <a:p>
              <a:pPr algn="ctr"/>
              <a:r>
                <a:rPr lang="fr-FR" sz="2000" dirty="0"/>
                <a:t>S. Mantry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2A33297D-862D-5E77-E7AD-600F1F558216}"/>
                </a:ext>
              </a:extLst>
            </p:cNvPr>
            <p:cNvSpPr txBox="1"/>
            <p:nvPr/>
          </p:nvSpPr>
          <p:spPr>
            <a:xfrm>
              <a:off x="7006132" y="1170210"/>
              <a:ext cx="2010936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dirty="0"/>
                <a:t>D. Marchand</a:t>
              </a:r>
            </a:p>
            <a:p>
              <a:pPr algn="ctr"/>
              <a:r>
                <a:rPr lang="fr-FR" sz="2000" dirty="0"/>
                <a:t>R. Milner</a:t>
              </a:r>
            </a:p>
            <a:p>
              <a:pPr algn="ctr"/>
              <a:r>
                <a:rPr lang="fr-FR" sz="2000" dirty="0"/>
                <a:t>B. Pasquini</a:t>
              </a:r>
            </a:p>
            <a:p>
              <a:pPr algn="ctr"/>
              <a:r>
                <a:rPr lang="fr-FR" sz="2000" dirty="0"/>
                <a:t>S. </a:t>
              </a:r>
              <a:r>
                <a:rPr lang="fr-FR" sz="2000" dirty="0" err="1"/>
                <a:t>Stepanyan</a:t>
              </a:r>
              <a:endParaRPr lang="fr-FR" sz="2000" dirty="0"/>
            </a:p>
            <a:p>
              <a:pPr algn="ctr"/>
              <a:r>
                <a:rPr lang="fr-FR" sz="2000" dirty="0"/>
                <a:t>P. </a:t>
              </a:r>
              <a:r>
                <a:rPr lang="fr-FR" sz="2000" dirty="0" err="1"/>
                <a:t>Sznajder</a:t>
              </a:r>
              <a:endParaRPr lang="fr-FR" sz="2000" dirty="0"/>
            </a:p>
            <a:p>
              <a:pPr algn="ctr"/>
              <a:r>
                <a:rPr lang="fr-FR" sz="2000" dirty="0"/>
                <a:t>H. </a:t>
              </a:r>
              <a:r>
                <a:rPr lang="fr-FR" sz="2000" dirty="0" err="1"/>
                <a:t>Szumilla</a:t>
              </a:r>
              <a:r>
                <a:rPr lang="fr-FR" sz="2000" dirty="0"/>
                <a:t> Vance</a:t>
              </a:r>
            </a:p>
            <a:p>
              <a:pPr algn="ctr"/>
              <a:r>
                <a:rPr lang="fr-FR" sz="2000" dirty="0"/>
                <a:t>L. Weinstein</a:t>
              </a:r>
            </a:p>
            <a:p>
              <a:pPr algn="ctr"/>
              <a:r>
                <a:rPr lang="fr-FR" sz="2000" dirty="0"/>
                <a:t>Z. Zhao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71FD7056-2152-75E9-8D73-7D760AB13418}"/>
              </a:ext>
            </a:extLst>
          </p:cNvPr>
          <p:cNvSpPr txBox="1"/>
          <p:nvPr/>
        </p:nvSpPr>
        <p:spPr>
          <a:xfrm>
            <a:off x="3086107" y="2498264"/>
            <a:ext cx="1888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>
                <a:solidFill>
                  <a:srgbClr val="0432FF"/>
                </a:solidFill>
                <a:latin typeface="Lucida Calligraphy" panose="03010101010101010101" pitchFamily="66" charset="77"/>
              </a:rPr>
              <a:t>Reviewers</a:t>
            </a:r>
            <a:endParaRPr lang="fr-FR" sz="2400" dirty="0">
              <a:solidFill>
                <a:srgbClr val="0432FF"/>
              </a:solidFill>
              <a:latin typeface="Lucida Calligraphy" panose="03010101010101010101" pitchFamily="66" charset="77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FCC0338-1346-D360-59BB-18ACF9E9A973}"/>
              </a:ext>
            </a:extLst>
          </p:cNvPr>
          <p:cNvSpPr txBox="1"/>
          <p:nvPr/>
        </p:nvSpPr>
        <p:spPr>
          <a:xfrm>
            <a:off x="7287992" y="2813931"/>
            <a:ext cx="23358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rgbClr val="0432FF"/>
                </a:solidFill>
                <a:latin typeface="Lucida Calligraphy" panose="03010101010101010101" pitchFamily="66" charset="77"/>
              </a:rPr>
              <a:t>PWG</a:t>
            </a:r>
          </a:p>
          <a:p>
            <a:pPr algn="ctr"/>
            <a:r>
              <a:rPr lang="fr-FR" sz="2400" dirty="0" err="1">
                <a:solidFill>
                  <a:srgbClr val="0432FF"/>
                </a:solidFill>
                <a:latin typeface="Lucida Calligraphy" panose="03010101010101010101" pitchFamily="66" charset="77"/>
              </a:rPr>
              <a:t>Endorsement</a:t>
            </a:r>
            <a:endParaRPr lang="fr-FR" sz="2400" dirty="0">
              <a:solidFill>
                <a:srgbClr val="0432FF"/>
              </a:solidFill>
              <a:latin typeface="Lucida Calligraphy" panose="03010101010101010101" pitchFamily="66" charset="77"/>
            </a:endParaRPr>
          </a:p>
          <a:p>
            <a:pPr algn="ctr"/>
            <a:r>
              <a:rPr lang="fr-FR" sz="2400" dirty="0" err="1">
                <a:solidFill>
                  <a:srgbClr val="0432FF"/>
                </a:solidFill>
                <a:latin typeface="Lucida Calligraphy" panose="03010101010101010101" pitchFamily="66" charset="77"/>
              </a:rPr>
              <a:t>Committee</a:t>
            </a:r>
            <a:endParaRPr lang="fr-FR" sz="2400" dirty="0">
              <a:solidFill>
                <a:srgbClr val="0432FF"/>
              </a:solidFill>
              <a:latin typeface="Lucida Calligraphy" panose="03010101010101010101" pitchFamily="66" charset="77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D38C69F-C4F0-A65A-BA63-62A2AD662CB2}"/>
              </a:ext>
            </a:extLst>
          </p:cNvPr>
          <p:cNvSpPr txBox="1"/>
          <p:nvPr/>
        </p:nvSpPr>
        <p:spPr>
          <a:xfrm>
            <a:off x="7585325" y="4033152"/>
            <a:ext cx="181049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/>
              <a:t>M. </a:t>
            </a:r>
            <a:r>
              <a:rPr lang="fr-FR" sz="2000" dirty="0" err="1"/>
              <a:t>Battaglieri</a:t>
            </a:r>
            <a:endParaRPr lang="fr-FR" sz="2000" dirty="0"/>
          </a:p>
          <a:p>
            <a:pPr algn="ctr"/>
            <a:r>
              <a:rPr lang="fr-FR" sz="2000" dirty="0"/>
              <a:t>D. </a:t>
            </a:r>
            <a:r>
              <a:rPr lang="fr-FR" sz="2000" dirty="0" err="1"/>
              <a:t>Higinbotham</a:t>
            </a:r>
            <a:endParaRPr lang="fr-FR" sz="2000" dirty="0"/>
          </a:p>
          <a:p>
            <a:pPr algn="ctr"/>
            <a:r>
              <a:rPr lang="fr-FR" sz="2000" dirty="0"/>
              <a:t>Y. </a:t>
            </a:r>
            <a:r>
              <a:rPr lang="fr-FR" sz="2000" dirty="0" err="1"/>
              <a:t>Roblin</a:t>
            </a:r>
            <a:endParaRPr lang="fr-FR" sz="2000" dirty="0"/>
          </a:p>
          <a:p>
            <a:pPr algn="ctr"/>
            <a:r>
              <a:rPr lang="fr-FR" sz="2000" dirty="0"/>
              <a:t>J. Roche</a:t>
            </a:r>
          </a:p>
          <a:p>
            <a:pPr algn="ctr"/>
            <a:r>
              <a:rPr lang="fr-FR" sz="2000" dirty="0"/>
              <a:t>X. Zheng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5C03B5E-4B37-0D35-318C-E1671C7A6422}"/>
              </a:ext>
            </a:extLst>
          </p:cNvPr>
          <p:cNvSpPr txBox="1"/>
          <p:nvPr/>
        </p:nvSpPr>
        <p:spPr>
          <a:xfrm>
            <a:off x="2894280" y="1436911"/>
            <a:ext cx="63943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dirty="0">
                <a:solidFill>
                  <a:srgbClr val="FF0000"/>
                </a:solidFill>
              </a:rPr>
              <a:t>6 e</a:t>
            </a:r>
            <a:r>
              <a:rPr lang="fr-FR" sz="3200" baseline="30000" dirty="0">
                <a:solidFill>
                  <a:srgbClr val="FF0000"/>
                </a:solidFill>
              </a:rPr>
              <a:t>+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 err="1">
                <a:solidFill>
                  <a:srgbClr val="FF0000"/>
                </a:solidFill>
              </a:rPr>
              <a:t>Proposals</a:t>
            </a:r>
            <a:r>
              <a:rPr lang="fr-FR" sz="3200" dirty="0">
                <a:solidFill>
                  <a:srgbClr val="FF0000"/>
                </a:solidFill>
              </a:rPr>
              <a:t> and 4 e</a:t>
            </a:r>
            <a:r>
              <a:rPr lang="fr-FR" sz="3200" baseline="30000" dirty="0">
                <a:solidFill>
                  <a:srgbClr val="FF0000"/>
                </a:solidFill>
              </a:rPr>
              <a:t>+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 err="1">
                <a:solidFill>
                  <a:srgbClr val="FF0000"/>
                </a:solidFill>
              </a:rPr>
              <a:t>LoIs</a:t>
            </a:r>
            <a:r>
              <a:rPr lang="fr-FR" sz="3200" dirty="0">
                <a:solidFill>
                  <a:srgbClr val="FF0000"/>
                </a:solidFill>
              </a:rPr>
              <a:t> at PAC51 </a:t>
            </a:r>
          </a:p>
        </p:txBody>
      </p:sp>
    </p:spTree>
    <p:extLst>
      <p:ext uri="{BB962C8B-B14F-4D97-AF65-F5344CB8AC3E}">
        <p14:creationId xmlns:p14="http://schemas.microsoft.com/office/powerpoint/2010/main" val="23252839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454</Words>
  <Application>Microsoft Macintosh PowerPoint</Application>
  <PresentationFormat>Grand écran</PresentationFormat>
  <Paragraphs>76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Lucida Calligraphy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Voutier</dc:creator>
  <cp:lastModifiedBy>Eric Voutier</cp:lastModifiedBy>
  <cp:revision>5</cp:revision>
  <dcterms:created xsi:type="dcterms:W3CDTF">2023-05-24T08:30:39Z</dcterms:created>
  <dcterms:modified xsi:type="dcterms:W3CDTF">2023-05-24T16:01:40Z</dcterms:modified>
</cp:coreProperties>
</file>