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handoutMasterIdLst>
    <p:handoutMasterId r:id="rId10"/>
  </p:handoutMasterIdLst>
  <p:sldIdLst>
    <p:sldId id="585" r:id="rId4"/>
    <p:sldId id="586" r:id="rId5"/>
    <p:sldId id="587" r:id="rId6"/>
    <p:sldId id="588" r:id="rId7"/>
    <p:sldId id="589" r:id="rId8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00CC"/>
    <a:srgbClr val="E7D7E7"/>
    <a:srgbClr val="F9C5EE"/>
    <a:srgbClr val="FFFF99"/>
    <a:srgbClr val="10A073"/>
    <a:srgbClr val="FDC1E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5" autoAdjust="0"/>
    <p:restoredTop sz="95934" autoAdjust="0"/>
  </p:normalViewPr>
  <p:slideViewPr>
    <p:cSldViewPr>
      <p:cViewPr varScale="1">
        <p:scale>
          <a:sx n="81" d="100"/>
          <a:sy n="81" d="100"/>
        </p:scale>
        <p:origin x="5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18" y="-7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887" y="1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617B9DCA-7EFE-46EC-8425-B8D2E5EEAE14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887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C0281D07-8394-49AD-A8EA-BE62C6CFD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54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0" y="4404675"/>
            <a:ext cx="5596262" cy="41706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72" tIns="46186" rIns="92372" bIns="461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63887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3346E16-4E9B-4158-B1B5-ABCCC99B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69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1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Lin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---</a:t>
            </a:r>
            <a:fld id="{9FEA64F0-E5A4-40A2-9656-9D4CCABE9E40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1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4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76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3FCB-631E-4117-8740-109C3CBA0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2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29F6-0BFC-4E6C-8FB3-671E66113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3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AF01-83FF-469F-953B-6F96E203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E8-5E23-4D1F-B299-F5A3B045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2C69-C60E-4E55-9412-52E600461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04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BEC1-8EC3-4F81-94EC-895A9235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CFBF-F0DD-4588-9E2D-41E97ED6E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60460" y="6469840"/>
            <a:ext cx="502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56996" y="6448574"/>
            <a:ext cx="91440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---</a:t>
            </a:r>
            <a:fld id="{85521F2B-DDB1-4D52-AD09-DEE4A6FD7102}" type="slidenum">
              <a:rPr lang="en-US"/>
              <a:pPr>
                <a:defRPr/>
              </a:pPr>
              <a:t>‹#›</a:t>
            </a:fld>
            <a:r>
              <a:rPr lang="en-US"/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55466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E377-0632-4E7E-BA12-2B58974F4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1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4028-CB4F-4E41-85EA-C043C0F30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AF69-9A12-4D67-A34A-1DC4731C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7E60-9DDE-41E6-B32D-02FB7F7A2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5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F73D-9035-4F29-B3B1-12797D32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5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5A4A-4901-4AF9-9357-622C4E7B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1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5677-1DDA-45F7-A9DE-21E8787A6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61D9-FBFA-44F4-980F-DA4131A1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49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8F6A-1ACA-43D2-944F-3127F3676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0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539C-9301-4675-B480-1E07553B9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59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CBF2-19B6-486E-8CDC-31CEED436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0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F360-753B-428E-A402-D238B27CB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1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FFCC-E71B-43D4-8269-007EB66AE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3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9486-920E-49EC-A0B4-4699C77DC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69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D542-594C-4C8D-A823-F5524E54B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7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1203-1A86-4A3D-A565-08A319EA4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1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2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7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00965" y="6459207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F. Lin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8000" y="645396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---</a:t>
            </a:r>
            <a:fld id="{9FEA64F0-E5A4-40A2-9656-9D4CCABE9E40}" type="slidenum">
              <a:rPr lang="en-US"/>
              <a:pPr>
                <a:defRPr/>
              </a:pPr>
              <a:t>‹#›</a:t>
            </a:fld>
            <a:r>
              <a:rPr lang="en-US"/>
              <a:t>---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fld id="{B704FB1E-2BD9-49BF-B53E-3FA208161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fld id="{BE30F1A3-7C6C-47C7-9BBA-5199154E5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27831" y="0"/>
            <a:ext cx="9144000" cy="9826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2015-LDRD-1a:  Generation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Characterization of Magnetized Bunched Electron Beam from DC Photogun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JLEIC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Cooler</a:t>
            </a:r>
            <a:endParaRPr 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" y="1524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bunched magnetized electron cooler is part of Collider Ring and aims to maintain ion beam emittance and extend luminosity lifetime.  </a:t>
            </a:r>
            <a:r>
              <a:rPr lang="en-US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cooling rate is estimated to increase by two orders of magnitude in a solenoidal field, generating a magnetized electron beam (to avoid emittance growth when injecting into the solenoid) is desired.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LDRD Scientific 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Generate magnetized electron beam and measure its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impact of cathode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magnet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photogun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LDRD Benefits: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JLEIC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electron cooler and help design appropriate electron source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JLab will have direct experience magnetizing high current electron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30756" y="838200"/>
            <a:ext cx="5282490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PIs: 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3827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255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1: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 non-magnetized beam. Design, procure and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install cathode magnet, pucks and slits.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(nearing completion)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2: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Generate magnetized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beam.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angular momentum and benchmark simulation.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3: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photocathode lifetime vs magnetization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up to 32 mA.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02051" y="717147"/>
            <a:ext cx="8199477" cy="3219041"/>
            <a:chOff x="147826" y="1579222"/>
            <a:chExt cx="9110529" cy="3576714"/>
          </a:xfrm>
        </p:grpSpPr>
        <p:grpSp>
          <p:nvGrpSpPr>
            <p:cNvPr id="2" name="Group 1"/>
            <p:cNvGrpSpPr/>
            <p:nvPr/>
          </p:nvGrpSpPr>
          <p:grpSpPr>
            <a:xfrm>
              <a:off x="147826" y="1579222"/>
              <a:ext cx="9110529" cy="3576714"/>
              <a:chOff x="67903" y="1579222"/>
              <a:chExt cx="9110529" cy="357671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7903" y="1579222"/>
                <a:ext cx="9110529" cy="3576714"/>
                <a:chOff x="228380" y="554163"/>
                <a:chExt cx="9110529" cy="3576714"/>
              </a:xfrm>
            </p:grpSpPr>
            <p:pic>
              <p:nvPicPr>
                <p:cNvPr id="4" name="Picture 3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22" idx="2"/>
                </p:cNvCxnSpPr>
                <p:nvPr/>
              </p:nvCxnSpPr>
              <p:spPr>
                <a:xfrm flipH="1">
                  <a:off x="1189612" y="2100368"/>
                  <a:ext cx="83552" cy="17968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790303" y="1655801"/>
                  <a:ext cx="965721" cy="444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228380" y="2880360"/>
                  <a:ext cx="1754753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>
                  <a:stCxn id="42" idx="1"/>
                  <a:endCxn id="35" idx="3"/>
                </p:cNvCxnSpPr>
                <p:nvPr/>
              </p:nvCxnSpPr>
              <p:spPr>
                <a:xfrm flipH="1" flipV="1">
                  <a:off x="1214617" y="1149198"/>
                  <a:ext cx="267768" cy="34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1482385" y="554163"/>
                  <a:ext cx="1339754" cy="1196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  <a:p>
                  <a:pPr algn="ctr"/>
                  <a:r>
                    <a:rPr lang="en-US" sz="2000" dirty="0" smtClean="0"/>
                    <a:t>(</a:t>
                  </a:r>
                  <a:r>
                    <a:rPr lang="en-US" sz="2000" dirty="0" err="1" smtClean="0"/>
                    <a:t>B</a:t>
                  </a:r>
                  <a:r>
                    <a:rPr lang="en-US" sz="2000" baseline="-25000" dirty="0" err="1" smtClean="0"/>
                    <a:t>z</a:t>
                  </a:r>
                  <a:r>
                    <a:rPr lang="en-US" sz="2000" dirty="0" smtClean="0"/>
                    <a:t>=2kG</a:t>
                  </a:r>
                  <a:r>
                    <a:rPr lang="en-US" dirty="0" smtClean="0"/>
                    <a:t>)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4400534" y="834162"/>
                  <a:ext cx="251415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638039" y="3275798"/>
                  <a:ext cx="421889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7073540" y="3020013"/>
                  <a:ext cx="0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8214654" y="1449167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6441616" y="3344337"/>
                  <a:ext cx="251415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6967889" y="802836"/>
                  <a:ext cx="237102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2577782" y="2508884"/>
                <a:ext cx="326133" cy="5413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759284" y="1629059"/>
                <a:ext cx="1320163" cy="11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Beamline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3587006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9143999" cy="72217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Overview: Gun Test Stand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716" y="4092476"/>
            <a:ext cx="5089884" cy="23083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lvl="0" indent="-457200"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Generate magnetized beam: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Laser size:1 </a:t>
            </a:r>
            <a:r>
              <a:rPr lang="en-US" sz="2000" dirty="0"/>
              <a:t>– </a:t>
            </a:r>
            <a:r>
              <a:rPr lang="en-US" sz="2000" dirty="0" smtClean="0"/>
              <a:t>5 mm,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z</a:t>
            </a:r>
            <a:r>
              <a:rPr lang="en-US" sz="2000" dirty="0" smtClean="0"/>
              <a:t> </a:t>
            </a:r>
            <a:r>
              <a:rPr lang="en-US" sz="2000" dirty="0"/>
              <a:t>= 0 – 2 kG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Bunch </a:t>
            </a:r>
            <a:r>
              <a:rPr lang="en-US" sz="2000" dirty="0" smtClean="0"/>
              <a:t>charge</a:t>
            </a:r>
            <a:r>
              <a:rPr lang="en-US" sz="2000" dirty="0"/>
              <a:t>: 1 – 500 </a:t>
            </a:r>
            <a:r>
              <a:rPr lang="en-US" sz="2000" dirty="0" smtClean="0"/>
              <a:t>pC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Frequency</a:t>
            </a:r>
            <a:r>
              <a:rPr lang="en-US" sz="2000" dirty="0"/>
              <a:t>: </a:t>
            </a:r>
            <a:r>
              <a:rPr lang="en-US" sz="2000" dirty="0" smtClean="0"/>
              <a:t>15 Hz </a:t>
            </a:r>
            <a:r>
              <a:rPr lang="en-US" sz="2000" dirty="0"/>
              <a:t>– </a:t>
            </a:r>
            <a:r>
              <a:rPr lang="en-US" sz="2000" dirty="0" smtClean="0"/>
              <a:t>476.3 MHz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Bunch length: </a:t>
            </a:r>
            <a:r>
              <a:rPr lang="en-US" sz="2000" dirty="0"/>
              <a:t>1</a:t>
            </a:r>
            <a:r>
              <a:rPr lang="en-US" sz="2000" dirty="0" smtClean="0"/>
              <a:t>0 – 100 ps</a:t>
            </a:r>
            <a:endParaRPr lang="en-US" sz="2000" dirty="0"/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Average beam </a:t>
            </a:r>
            <a:r>
              <a:rPr lang="en-US" sz="2000" dirty="0"/>
              <a:t>c</a:t>
            </a:r>
            <a:r>
              <a:rPr lang="en-US" sz="2000" dirty="0" smtClean="0"/>
              <a:t>urrents up </a:t>
            </a:r>
            <a:r>
              <a:rPr lang="en-US" sz="2000" dirty="0"/>
              <a:t>to </a:t>
            </a:r>
            <a:r>
              <a:rPr lang="en-US" sz="2000" dirty="0" smtClean="0"/>
              <a:t>32 mA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Gun </a:t>
            </a:r>
            <a:r>
              <a:rPr lang="en-US" sz="2000" dirty="0"/>
              <a:t>h</a:t>
            </a:r>
            <a:r>
              <a:rPr lang="en-US" sz="2000" dirty="0" smtClean="0"/>
              <a:t>igh voltage: 200 </a:t>
            </a:r>
            <a:r>
              <a:rPr lang="en-US" sz="2000" dirty="0"/>
              <a:t>– 350 </a:t>
            </a:r>
            <a:r>
              <a:rPr lang="en-US" sz="2000" dirty="0" smtClean="0"/>
              <a:t>kV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62171" y="2395342"/>
            <a:ext cx="759712" cy="715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08859" y="200499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Green</a:t>
            </a:r>
          </a:p>
          <a:p>
            <a:pPr algn="ctr"/>
            <a:r>
              <a:rPr lang="en-US" sz="2000" dirty="0" smtClean="0"/>
              <a:t>Laser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56" y="4114800"/>
            <a:ext cx="3788188" cy="22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4752848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CsSb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 Preparation Chamber,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Gun and Beamline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1 mA to dump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(non-magnetized)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buClrTx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Fay Hannon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ASTRA and GPT simulation to design beamline and to locate magnets and diagnostics at optimum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Simulated magnetized electron beam properties along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beamline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various starting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Simulated a round to flat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FY16 Accomplishments to date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8615" y="1688644"/>
            <a:ext cx="5266944" cy="39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416" y="858434"/>
            <a:ext cx="4633784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Cathode Solenoid Magnet</a:t>
            </a:r>
          </a:p>
          <a:p>
            <a:pPr>
              <a:buClrTx/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Magnet is now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JLab Magnet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Measurement Facility to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mapped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976" y="4800235"/>
            <a:ext cx="9144000" cy="9909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Pucks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Tx/>
              <a:buFont typeface="Arial" panose="020B0604020202020204" pitchFamily="34" charset="0"/>
              <a:buChar char="̵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enhance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cathode to 2.0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3" y="1981200"/>
            <a:ext cx="3976397" cy="2700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553200" y="4753106"/>
            <a:ext cx="1796321" cy="153504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4" idx="2"/>
          </p:cNvCxnSpPr>
          <p:nvPr/>
        </p:nvCxnSpPr>
        <p:spPr bwMode="auto">
          <a:xfrm>
            <a:off x="7574930" y="4546819"/>
            <a:ext cx="0" cy="398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553200" y="4177487"/>
            <a:ext cx="17874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Molybdenum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 bwMode="auto">
          <a:xfrm>
            <a:off x="6286410" y="5582532"/>
            <a:ext cx="1642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257801" y="5397866"/>
            <a:ext cx="10286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17" y="914400"/>
            <a:ext cx="3776983" cy="282108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FY16 Accomplishments to date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1"/>
          <a:stretch>
            <a:fillRect t="-332" r="-356" b="-442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31458</TotalTime>
  <Words>340</Words>
  <Application>Microsoft Office PowerPoint</Application>
  <PresentationFormat>On-screen Show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Times</vt:lpstr>
      <vt:lpstr>Wingdings</vt:lpstr>
      <vt:lpstr>JLab_PowerPoint1</vt:lpstr>
      <vt:lpstr>Custom Design</vt:lpstr>
      <vt:lpstr>1_Custom Design</vt:lpstr>
      <vt:lpstr>PowerPoint Presentation</vt:lpstr>
      <vt:lpstr>Milestones 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Riad Suleiman</cp:lastModifiedBy>
  <cp:revision>1634</cp:revision>
  <cp:lastPrinted>2014-07-28T17:16:51Z</cp:lastPrinted>
  <dcterms:created xsi:type="dcterms:W3CDTF">2013-07-05T14:31:10Z</dcterms:created>
  <dcterms:modified xsi:type="dcterms:W3CDTF">2016-09-12T15:30:09Z</dcterms:modified>
</cp:coreProperties>
</file>