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6" r:id="rId3"/>
    <p:sldId id="375" r:id="rId4"/>
    <p:sldId id="356" r:id="rId5"/>
    <p:sldId id="353" r:id="rId6"/>
    <p:sldId id="357" r:id="rId7"/>
    <p:sldId id="355" r:id="rId8"/>
    <p:sldId id="343" r:id="rId9"/>
    <p:sldId id="345" r:id="rId10"/>
    <p:sldId id="374" r:id="rId11"/>
    <p:sldId id="373" r:id="rId12"/>
    <p:sldId id="376" r:id="rId13"/>
    <p:sldId id="368" r:id="rId14"/>
    <p:sldId id="371" r:id="rId15"/>
    <p:sldId id="369" r:id="rId16"/>
    <p:sldId id="379" r:id="rId17"/>
    <p:sldId id="380" r:id="rId18"/>
    <p:sldId id="360" r:id="rId19"/>
    <p:sldId id="361" r:id="rId20"/>
    <p:sldId id="381" r:id="rId21"/>
    <p:sldId id="378" r:id="rId22"/>
    <p:sldId id="363" r:id="rId23"/>
    <p:sldId id="364" r:id="rId24"/>
    <p:sldId id="370" r:id="rId25"/>
    <p:sldId id="382" r:id="rId26"/>
    <p:sldId id="383" r:id="rId27"/>
    <p:sldId id="372" r:id="rId28"/>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ekins" initials="D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2B2"/>
    <a:srgbClr val="090DB7"/>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0" autoAdjust="0"/>
    <p:restoredTop sz="99199" autoAdjust="0"/>
  </p:normalViewPr>
  <p:slideViewPr>
    <p:cSldViewPr>
      <p:cViewPr>
        <p:scale>
          <a:sx n="80" d="100"/>
          <a:sy n="80" d="100"/>
        </p:scale>
        <p:origin x="-240" y="-78"/>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2" tIns="46181" rIns="92362" bIns="46181" rtlCol="0"/>
          <a:lstStyle>
            <a:lvl1pPr algn="l">
              <a:defRPr sz="1200"/>
            </a:lvl1pPr>
          </a:lstStyle>
          <a:p>
            <a:endParaRPr lang="en-US"/>
          </a:p>
        </p:txBody>
      </p:sp>
      <p:sp>
        <p:nvSpPr>
          <p:cNvPr id="3" name="Date Placeholder 2"/>
          <p:cNvSpPr>
            <a:spLocks noGrp="1"/>
          </p:cNvSpPr>
          <p:nvPr>
            <p:ph type="dt" idx="1"/>
          </p:nvPr>
        </p:nvSpPr>
        <p:spPr>
          <a:xfrm>
            <a:off x="3927775" y="2"/>
            <a:ext cx="3004820" cy="461645"/>
          </a:xfrm>
          <a:prstGeom prst="rect">
            <a:avLst/>
          </a:prstGeom>
        </p:spPr>
        <p:txBody>
          <a:bodyPr vert="horz" lIns="92362" tIns="46181" rIns="92362" bIns="46181" rtlCol="0"/>
          <a:lstStyle>
            <a:lvl1pPr algn="r">
              <a:defRPr sz="1200"/>
            </a:lvl1pPr>
          </a:lstStyle>
          <a:p>
            <a:fld id="{1A358454-7E7E-4D11-A9CC-03034D96C65C}" type="datetimeFigureOut">
              <a:rPr lang="en-US" smtClean="0"/>
              <a:t>11/6/2015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2" tIns="46181" rIns="92362" bIns="46181" rtlCol="0" anchor="ctr"/>
          <a:lstStyle/>
          <a:p>
            <a:endParaRPr lang="en-US"/>
          </a:p>
        </p:txBody>
      </p:sp>
      <p:sp>
        <p:nvSpPr>
          <p:cNvPr id="5" name="Notes Placeholder 4"/>
          <p:cNvSpPr>
            <a:spLocks noGrp="1"/>
          </p:cNvSpPr>
          <p:nvPr>
            <p:ph type="body" sz="quarter" idx="3"/>
          </p:nvPr>
        </p:nvSpPr>
        <p:spPr>
          <a:xfrm>
            <a:off x="693420" y="4385630"/>
            <a:ext cx="5547360" cy="4154805"/>
          </a:xfrm>
          <a:prstGeom prst="rect">
            <a:avLst/>
          </a:prstGeom>
        </p:spPr>
        <p:txBody>
          <a:bodyPr vert="horz" lIns="92362" tIns="46181" rIns="92362" bIns="461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5"/>
            <a:ext cx="3004820" cy="461645"/>
          </a:xfrm>
          <a:prstGeom prst="rect">
            <a:avLst/>
          </a:prstGeom>
        </p:spPr>
        <p:txBody>
          <a:bodyPr vert="horz" lIns="92362" tIns="46181" rIns="92362" bIns="4618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5"/>
            <a:ext cx="3004820" cy="461645"/>
          </a:xfrm>
          <a:prstGeom prst="rect">
            <a:avLst/>
          </a:prstGeom>
        </p:spPr>
        <p:txBody>
          <a:bodyPr vert="horz" lIns="92362" tIns="46181" rIns="92362" bIns="46181" rtlCol="0" anchor="b"/>
          <a:lstStyle>
            <a:lvl1pPr algn="r">
              <a:defRPr sz="1200"/>
            </a:lvl1pPr>
          </a:lstStyle>
          <a:p>
            <a:fld id="{4B4F006E-E2F3-4F95-9419-CB91A1D716D7}" type="slidenum">
              <a:rPr lang="en-US" smtClean="0"/>
              <a:t>‹#›</a:t>
            </a:fld>
            <a:endParaRPr lang="en-US"/>
          </a:p>
        </p:txBody>
      </p:sp>
    </p:spTree>
    <p:extLst>
      <p:ext uri="{BB962C8B-B14F-4D97-AF65-F5344CB8AC3E}">
        <p14:creationId xmlns:p14="http://schemas.microsoft.com/office/powerpoint/2010/main" val="29631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F006E-E2F3-4F95-9419-CB91A1D716D7}" type="slidenum">
              <a:rPr lang="en-US" smtClean="0"/>
              <a:t>1</a:t>
            </a:fld>
            <a:endParaRPr lang="en-US"/>
          </a:p>
        </p:txBody>
      </p:sp>
    </p:spTree>
    <p:extLst>
      <p:ext uri="{BB962C8B-B14F-4D97-AF65-F5344CB8AC3E}">
        <p14:creationId xmlns:p14="http://schemas.microsoft.com/office/powerpoint/2010/main" val="30195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the bubble in N2O rises? But not in C4F10. And why the liquid is cloudy for N2O? What was the buffer liquid?</a:t>
            </a:r>
          </a:p>
          <a:p>
            <a:r>
              <a:rPr lang="en-US" baseline="0" dirty="0" smtClean="0"/>
              <a:t>The bubble is far more buoyant in N2O than C4F10 and rises faster. The buffer liquid is water and we had water absorbed in the N2O, but not in C4F10.</a:t>
            </a:r>
          </a:p>
        </p:txBody>
      </p:sp>
      <p:sp>
        <p:nvSpPr>
          <p:cNvPr id="4" name="Slide Number Placeholder 3"/>
          <p:cNvSpPr>
            <a:spLocks noGrp="1"/>
          </p:cNvSpPr>
          <p:nvPr>
            <p:ph type="sldNum" sz="quarter" idx="10"/>
          </p:nvPr>
        </p:nvSpPr>
        <p:spPr/>
        <p:txBody>
          <a:bodyPr/>
          <a:lstStyle/>
          <a:p>
            <a:fld id="{09CDDE94-6B71-B14C-BD69-E1245FCC2E13}" type="slidenum">
              <a:rPr lang="en-US" smtClean="0">
                <a:solidFill>
                  <a:prstClr val="black"/>
                </a:solidFill>
              </a: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A4B5E-D27B-428F-A79C-A827A4FB81D0}"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15972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1065B-8EAB-43DE-859E-DFD2E373A8B1}"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32483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05EF4-BC2F-49BC-9E38-F5E9088654BE}"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51111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F9F1A-F09C-40B6-AC57-6EBCA19DB654}"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27282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9CD95-2061-4079-90D6-19BEFEEEDDE3}"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491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9B9FF-53C7-4FC6-B24E-ABFA46E08826}" type="datetime1">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9692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36C33-1432-467B-8DE3-62BCA21EB253}" type="datetime1">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17609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CFBC-FC29-44BC-8F76-BC67F6AF554F}" type="datetime1">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85688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89061-41C4-41BC-B54A-9F8FD08EC7FC}" type="datetime1">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8936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11CEE-FE98-4579-860E-202BE181E14E}" type="datetime1">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74994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66C02-6EAA-4FFD-BA2B-4AF2BC1381E5}" type="datetime1">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4918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3F839-8E10-458B-87CF-3226E3255FE3}" type="datetime1">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62B99-BD0E-4E7E-8203-F36CC272F9C9}" type="slidenum">
              <a:rPr lang="en-US" smtClean="0"/>
              <a:t>‹#›</a:t>
            </a:fld>
            <a:endParaRPr lang="en-US"/>
          </a:p>
        </p:txBody>
      </p:sp>
    </p:spTree>
    <p:extLst>
      <p:ext uri="{BB962C8B-B14F-4D97-AF65-F5344CB8AC3E}">
        <p14:creationId xmlns:p14="http://schemas.microsoft.com/office/powerpoint/2010/main" val="105748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jlab.org/ciswiki/index.php/Bubble_Chamb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0B9ShTslvnOaCeFplbDU5NjZTSWs/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Summary of Bubble Chamber Beam Test – Sept 2015</a:t>
            </a:r>
            <a:endParaRPr lang="en-US" dirty="0"/>
          </a:p>
        </p:txBody>
      </p:sp>
      <p:sp>
        <p:nvSpPr>
          <p:cNvPr id="6" name="Rectangle 5"/>
          <p:cNvSpPr/>
          <p:nvPr/>
        </p:nvSpPr>
        <p:spPr>
          <a:xfrm>
            <a:off x="3200400" y="5673664"/>
            <a:ext cx="5465669" cy="369332"/>
          </a:xfrm>
          <a:prstGeom prst="rect">
            <a:avLst/>
          </a:prstGeom>
        </p:spPr>
        <p:txBody>
          <a:bodyPr wrap="square">
            <a:spAutoFit/>
          </a:bodyPr>
          <a:lstStyle/>
          <a:p>
            <a:r>
              <a:rPr lang="en-US" dirty="0"/>
              <a:t>https://</a:t>
            </a:r>
            <a:r>
              <a:rPr lang="en-US" dirty="0">
                <a:hlinkClick r:id="rId3"/>
              </a:rPr>
              <a:t>wiki.jlab.org/ciswiki/index.php/Bubble_Chamber</a:t>
            </a:r>
            <a:endParaRPr lang="en-US" dirty="0"/>
          </a:p>
        </p:txBody>
      </p:sp>
      <p:sp>
        <p:nvSpPr>
          <p:cNvPr id="9" name="TextBox 8"/>
          <p:cNvSpPr txBox="1"/>
          <p:nvPr/>
        </p:nvSpPr>
        <p:spPr>
          <a:xfrm>
            <a:off x="3849330" y="4539734"/>
            <a:ext cx="1922257" cy="369332"/>
          </a:xfrm>
          <a:prstGeom prst="rect">
            <a:avLst/>
          </a:prstGeom>
          <a:noFill/>
        </p:spPr>
        <p:txBody>
          <a:bodyPr wrap="none" rtlCol="0">
            <a:spAutoFit/>
          </a:bodyPr>
          <a:lstStyle/>
          <a:p>
            <a:r>
              <a:rPr lang="en-US" dirty="0" smtClean="0"/>
              <a:t>November 9, 2015</a:t>
            </a:r>
            <a:endParaRPr lang="en-US" dirty="0"/>
          </a:p>
        </p:txBody>
      </p:sp>
      <p:sp>
        <p:nvSpPr>
          <p:cNvPr id="3" name="Slide Number Placeholder 2"/>
          <p:cNvSpPr>
            <a:spLocks noGrp="1"/>
          </p:cNvSpPr>
          <p:nvPr>
            <p:ph type="sldNum" sz="quarter" idx="12"/>
          </p:nvPr>
        </p:nvSpPr>
        <p:spPr/>
        <p:txBody>
          <a:bodyPr/>
          <a:lstStyle/>
          <a:p>
            <a:fld id="{88162B99-BD0E-4E7E-8203-F36CC272F9C9}" type="slidenum">
              <a:rPr lang="en-US" smtClean="0"/>
              <a:t>1</a:t>
            </a:fld>
            <a:endParaRPr lang="en-US"/>
          </a:p>
        </p:txBody>
      </p:sp>
    </p:spTree>
    <p:extLst>
      <p:ext uri="{BB962C8B-B14F-4D97-AF65-F5344CB8AC3E}">
        <p14:creationId xmlns:p14="http://schemas.microsoft.com/office/powerpoint/2010/main" val="323938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023" y="2209800"/>
            <a:ext cx="6059553" cy="4525963"/>
          </a:xfrm>
        </p:spPr>
      </p:pic>
      <p:sp>
        <p:nvSpPr>
          <p:cNvPr id="4" name="Slide Number Placeholder 3"/>
          <p:cNvSpPr>
            <a:spLocks noGrp="1"/>
          </p:cNvSpPr>
          <p:nvPr>
            <p:ph type="sldNum" sz="quarter" idx="12"/>
          </p:nvPr>
        </p:nvSpPr>
        <p:spPr/>
        <p:txBody>
          <a:bodyPr/>
          <a:lstStyle/>
          <a:p>
            <a:fld id="{88162B99-BD0E-4E7E-8203-F36CC272F9C9}" type="slidenum">
              <a:rPr lang="en-US" smtClean="0"/>
              <a:t>10</a:t>
            </a:fld>
            <a:endParaRPr lang="en-US"/>
          </a:p>
        </p:txBody>
      </p:sp>
      <p:sp>
        <p:nvSpPr>
          <p:cNvPr id="6" name="Title 1"/>
          <p:cNvSpPr txBox="1">
            <a:spLocks/>
          </p:cNvSpPr>
          <p:nvPr/>
        </p:nvSpPr>
        <p:spPr>
          <a:xfrm>
            <a:off x="381000" y="0"/>
            <a:ext cx="8229600" cy="8248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Data Taking</a:t>
            </a:r>
            <a:endParaRPr lang="en-US" sz="4000" cap="small" dirty="0">
              <a:solidFill>
                <a:srgbClr val="2F4D8E"/>
              </a:solidFill>
              <a:latin typeface="Minion Pro"/>
              <a:cs typeface="Minion Pro"/>
            </a:endParaRPr>
          </a:p>
        </p:txBody>
      </p:sp>
      <p:sp>
        <p:nvSpPr>
          <p:cNvPr id="3" name="Rectangle 2"/>
          <p:cNvSpPr/>
          <p:nvPr/>
        </p:nvSpPr>
        <p:spPr>
          <a:xfrm>
            <a:off x="0" y="824805"/>
            <a:ext cx="9144000" cy="1384995"/>
          </a:xfrm>
          <a:prstGeom prst="rect">
            <a:avLst/>
          </a:prstGeom>
        </p:spPr>
        <p:txBody>
          <a:bodyPr wrap="square">
            <a:spAutoFit/>
          </a:bodyPr>
          <a:lstStyle/>
          <a:p>
            <a:pPr marL="457200" indent="-457200">
              <a:buFont typeface="Arial" panose="020B0604020202020204" pitchFamily="34" charset="0"/>
              <a:buChar char="•"/>
            </a:pPr>
            <a:r>
              <a:rPr lang="en-US" sz="2800" dirty="0" smtClean="0"/>
              <a:t>Took data from </a:t>
            </a:r>
            <a:r>
              <a:rPr lang="en-US" sz="2800" dirty="0"/>
              <a:t>Injector Service </a:t>
            </a:r>
            <a:r>
              <a:rPr lang="en-US" sz="2800" dirty="0" smtClean="0"/>
              <a:t>Building</a:t>
            </a:r>
          </a:p>
          <a:p>
            <a:pPr marL="457200" indent="-457200">
              <a:buFont typeface="Arial" panose="020B0604020202020204" pitchFamily="34" charset="0"/>
              <a:buChar char="•"/>
            </a:pPr>
            <a:r>
              <a:rPr lang="en-US" sz="2800" dirty="0" smtClean="0"/>
              <a:t>Brad will work </a:t>
            </a:r>
            <a:r>
              <a:rPr lang="en-US" sz="2800" dirty="0"/>
              <a:t>with accelerator n</a:t>
            </a:r>
            <a:r>
              <a:rPr lang="en-US" sz="2800" dirty="0" smtClean="0"/>
              <a:t>etwork personnel to be able to take data from MCC</a:t>
            </a:r>
            <a:endParaRPr lang="en-US" sz="2800" dirty="0"/>
          </a:p>
        </p:txBody>
      </p:sp>
    </p:spTree>
    <p:extLst>
      <p:ext uri="{BB962C8B-B14F-4D97-AF65-F5344CB8AC3E}">
        <p14:creationId xmlns:p14="http://schemas.microsoft.com/office/powerpoint/2010/main" val="187294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910_194037.953_diff.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5199" y="2898587"/>
            <a:ext cx="3958482" cy="2741143"/>
          </a:xfrm>
          <a:prstGeom prst="rect">
            <a:avLst/>
          </a:prstGeom>
        </p:spPr>
      </p:pic>
      <p:pic>
        <p:nvPicPr>
          <p:cNvPr id="5" name="Picture 4"/>
          <p:cNvPicPr>
            <a:picLocks noChangeAspect="1"/>
          </p:cNvPicPr>
          <p:nvPr/>
        </p:nvPicPr>
        <p:blipFill>
          <a:blip r:embed="rId5"/>
          <a:stretch>
            <a:fillRect/>
          </a:stretch>
        </p:blipFill>
        <p:spPr>
          <a:xfrm>
            <a:off x="111363" y="1280593"/>
            <a:ext cx="2419059" cy="755956"/>
          </a:xfrm>
          <a:prstGeom prst="rect">
            <a:avLst/>
          </a:prstGeom>
        </p:spPr>
      </p:pic>
      <p:pic>
        <p:nvPicPr>
          <p:cNvPr id="6" name="Picture 5"/>
          <p:cNvPicPr>
            <a:picLocks noChangeAspect="1"/>
          </p:cNvPicPr>
          <p:nvPr/>
        </p:nvPicPr>
        <p:blipFill>
          <a:blip r:embed="rId6"/>
          <a:stretch>
            <a:fillRect/>
          </a:stretch>
        </p:blipFill>
        <p:spPr>
          <a:xfrm>
            <a:off x="2677184" y="1101171"/>
            <a:ext cx="1187828" cy="1090611"/>
          </a:xfrm>
          <a:prstGeom prst="rect">
            <a:avLst/>
          </a:prstGeom>
        </p:spPr>
      </p:pic>
      <p:sp>
        <p:nvSpPr>
          <p:cNvPr id="7" name="TextBox 6"/>
          <p:cNvSpPr txBox="1"/>
          <p:nvPr/>
        </p:nvSpPr>
        <p:spPr>
          <a:xfrm>
            <a:off x="1006692" y="6252201"/>
            <a:ext cx="2975495" cy="523220"/>
          </a:xfrm>
          <a:prstGeom prst="rect">
            <a:avLst/>
          </a:prstGeom>
          <a:noFill/>
        </p:spPr>
        <p:txBody>
          <a:bodyPr wrap="none" rtlCol="0">
            <a:spAutoFit/>
          </a:bodyPr>
          <a:lstStyle/>
          <a:p>
            <a:r>
              <a:rPr lang="en-US" sz="2800" dirty="0" smtClean="0"/>
              <a:t>Sep 10, 2015 19:40</a:t>
            </a:r>
            <a:endParaRPr lang="en-US" sz="2800" dirty="0"/>
          </a:p>
        </p:txBody>
      </p:sp>
      <p:pic>
        <p:nvPicPr>
          <p:cNvPr id="8" name="FirstBubbl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5400000">
            <a:off x="3668594" y="2032176"/>
            <a:ext cx="5313595" cy="3679521"/>
          </a:xfrm>
          <a:prstGeom prst="rect">
            <a:avLst/>
          </a:prstGeom>
        </p:spPr>
      </p:pic>
      <p:sp>
        <p:nvSpPr>
          <p:cNvPr id="9" name="Title 1"/>
          <p:cNvSpPr txBox="1">
            <a:spLocks/>
          </p:cNvSpPr>
          <p:nvPr/>
        </p:nvSpPr>
        <p:spPr>
          <a:xfrm>
            <a:off x="381000" y="-1"/>
            <a:ext cx="8763000" cy="110117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Photodisintegration Event with Bremsstrahlung Beam</a:t>
            </a:r>
            <a:endParaRPr lang="en-US" sz="4000" cap="small" dirty="0">
              <a:solidFill>
                <a:srgbClr val="2F4D8E"/>
              </a:solidFill>
              <a:latin typeface="Minion Pro"/>
              <a:cs typeface="Minion Pro"/>
            </a:endParaRPr>
          </a:p>
        </p:txBody>
      </p:sp>
      <p:sp>
        <p:nvSpPr>
          <p:cNvPr id="10" name="Slide Number Placeholder 9"/>
          <p:cNvSpPr>
            <a:spLocks noGrp="1"/>
          </p:cNvSpPr>
          <p:nvPr>
            <p:ph type="sldNum" sz="quarter" idx="12"/>
          </p:nvPr>
        </p:nvSpPr>
        <p:spPr/>
        <p:txBody>
          <a:bodyPr/>
          <a:lstStyle/>
          <a:p>
            <a:fld id="{88162B99-BD0E-4E7E-8203-F36CC272F9C9}" type="slidenum">
              <a:rPr lang="en-US" smtClean="0"/>
              <a:t>11</a:t>
            </a:fld>
            <a:endParaRPr lang="en-US"/>
          </a:p>
        </p:txBody>
      </p:sp>
    </p:spTree>
    <p:extLst>
      <p:ext uri="{BB962C8B-B14F-4D97-AF65-F5344CB8AC3E}">
        <p14:creationId xmlns:p14="http://schemas.microsoft.com/office/powerpoint/2010/main" val="41405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wo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29247" y="1747752"/>
            <a:ext cx="4428572" cy="3066667"/>
          </a:xfrm>
          <a:prstGeom prst="rect">
            <a:avLst/>
          </a:prstGeom>
        </p:spPr>
      </p:pic>
      <p:sp>
        <p:nvSpPr>
          <p:cNvPr id="5" name="TextBox 4"/>
          <p:cNvSpPr txBox="1"/>
          <p:nvPr/>
        </p:nvSpPr>
        <p:spPr>
          <a:xfrm>
            <a:off x="32657" y="1066799"/>
            <a:ext cx="40812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Event trigger at with beam current at 0.4 μA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Solution: </a:t>
            </a:r>
            <a:r>
              <a:rPr lang="en-US" sz="2800" dirty="0" smtClean="0"/>
              <a:t>shield </a:t>
            </a:r>
            <a:r>
              <a:rPr lang="en-US" sz="2800" dirty="0" smtClean="0"/>
              <a:t>camera </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12</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Radiation Hitting Camera</a:t>
            </a:r>
            <a:endParaRPr lang="en-US" sz="4000" cap="small" dirty="0">
              <a:solidFill>
                <a:srgbClr val="2F4D8E"/>
              </a:solidFill>
              <a:latin typeface="Minion Pro"/>
              <a:cs typeface="Minion Pro"/>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124200"/>
            <a:ext cx="4576157" cy="3416531"/>
          </a:xfrm>
          <a:prstGeom prst="rect">
            <a:avLst/>
          </a:prstGeom>
        </p:spPr>
      </p:pic>
    </p:spTree>
    <p:extLst>
      <p:ext uri="{BB962C8B-B14F-4D97-AF65-F5344CB8AC3E}">
        <p14:creationId xmlns:p14="http://schemas.microsoft.com/office/powerpoint/2010/main" val="191373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13</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1526" y="2052638"/>
            <a:ext cx="4429125" cy="3067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76447" y="2053108"/>
            <a:ext cx="4428572" cy="3066667"/>
          </a:xfrm>
          <a:prstGeom prst="rect">
            <a:avLst/>
          </a:prstGeom>
        </p:spPr>
      </p:pic>
      <p:sp>
        <p:nvSpPr>
          <p:cNvPr id="8" name="Rounded Rectangular Callout 7"/>
          <p:cNvSpPr/>
          <p:nvPr/>
        </p:nvSpPr>
        <p:spPr>
          <a:xfrm>
            <a:off x="152400" y="5818541"/>
            <a:ext cx="1828800" cy="836338"/>
          </a:xfrm>
          <a:prstGeom prst="wedgeRoundRectCallout">
            <a:avLst>
              <a:gd name="adj1" fmla="val 19805"/>
              <a:gd name="adj2" fmla="val -5052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Two beam energies</a:t>
            </a:r>
            <a:endParaRPr lang="en-US" sz="2800" dirty="0"/>
          </a:p>
        </p:txBody>
      </p:sp>
    </p:spTree>
    <p:extLst>
      <p:ext uri="{BB962C8B-B14F-4D97-AF65-F5344CB8AC3E}">
        <p14:creationId xmlns:p14="http://schemas.microsoft.com/office/powerpoint/2010/main" val="393105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71885" y="1509429"/>
            <a:ext cx="6034286" cy="4662857"/>
          </a:xfrm>
          <a:prstGeom prst="rect">
            <a:avLst/>
          </a:prstGeom>
        </p:spPr>
      </p:pic>
      <p:sp>
        <p:nvSpPr>
          <p:cNvPr id="2" name="Slide Number Placeholder 1"/>
          <p:cNvSpPr>
            <a:spLocks noGrp="1"/>
          </p:cNvSpPr>
          <p:nvPr>
            <p:ph type="sldNum" sz="quarter" idx="12"/>
          </p:nvPr>
        </p:nvSpPr>
        <p:spPr/>
        <p:txBody>
          <a:bodyPr/>
          <a:lstStyle/>
          <a:p>
            <a:fld id="{88162B99-BD0E-4E7E-8203-F36CC272F9C9}" type="slidenum">
              <a:rPr lang="en-US" smtClean="0"/>
              <a:t>14</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spTree>
    <p:extLst>
      <p:ext uri="{BB962C8B-B14F-4D97-AF65-F5344CB8AC3E}">
        <p14:creationId xmlns:p14="http://schemas.microsoft.com/office/powerpoint/2010/main" val="27086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48095"/>
            <a:ext cx="9111344"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Measured event rate vs beam energy</a:t>
            </a:r>
          </a:p>
          <a:p>
            <a:pPr marL="457200" indent="-457200">
              <a:buFont typeface="Arial" panose="020B0604020202020204" pitchFamily="34" charset="0"/>
              <a:buChar char="•"/>
            </a:pPr>
            <a:r>
              <a:rPr lang="en-US" sz="2800" dirty="0" smtClean="0"/>
              <a:t>Measured rate from </a:t>
            </a:r>
            <a:r>
              <a:rPr lang="en-US" sz="2800" baseline="30000" dirty="0"/>
              <a:t>14</a:t>
            </a:r>
            <a:r>
              <a:rPr lang="en-US" sz="2800" dirty="0"/>
              <a:t>N(</a:t>
            </a:r>
            <a:r>
              <a:rPr lang="en-US" sz="2800" dirty="0" err="1"/>
              <a:t>γ,p</a:t>
            </a:r>
            <a:r>
              <a:rPr lang="en-US" sz="2800" dirty="0"/>
              <a:t>)</a:t>
            </a:r>
            <a:r>
              <a:rPr lang="en-US" sz="2800" baseline="30000" dirty="0"/>
              <a:t>13</a:t>
            </a:r>
            <a:r>
              <a:rPr lang="en-US" sz="2800" dirty="0"/>
              <a:t>C </a:t>
            </a:r>
            <a:r>
              <a:rPr lang="en-US" sz="2800" dirty="0" smtClean="0"/>
              <a:t>with lower </a:t>
            </a:r>
            <a:r>
              <a:rPr lang="en-US" sz="2800" dirty="0"/>
              <a:t>operational </a:t>
            </a:r>
            <a:r>
              <a:rPr lang="en-US" sz="2800" dirty="0" smtClean="0"/>
              <a:t>pressure</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15</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Measuring </a:t>
            </a:r>
            <a:r>
              <a:rPr lang="en-US" sz="4000" cap="small" baseline="30000" dirty="0" smtClean="0">
                <a:solidFill>
                  <a:srgbClr val="2F4D8E"/>
                </a:solidFill>
                <a:latin typeface="Minion Pro"/>
                <a:cs typeface="Minion Pro"/>
              </a:rPr>
              <a:t>18</a:t>
            </a:r>
            <a:r>
              <a:rPr lang="en-US" sz="4000" cap="small" dirty="0" smtClean="0">
                <a:solidFill>
                  <a:srgbClr val="2F4D8E"/>
                </a:solidFill>
                <a:latin typeface="Minion Pro"/>
                <a:cs typeface="Minion Pro"/>
              </a:rPr>
              <a:t>O(</a:t>
            </a:r>
            <a:r>
              <a:rPr lang="en-US" sz="4000" dirty="0" smtClean="0">
                <a:solidFill>
                  <a:srgbClr val="0E22B2"/>
                </a:solidFill>
                <a:latin typeface="Symbol" panose="05050102010706020507" pitchFamily="18" charset="2"/>
                <a:ea typeface="+mn-ea"/>
                <a:cs typeface="+mn-cs"/>
              </a:rPr>
              <a:t>g</a:t>
            </a:r>
            <a:r>
              <a:rPr lang="en-US" sz="4000" dirty="0" smtClean="0">
                <a:solidFill>
                  <a:srgbClr val="0E22B2"/>
                </a:solidFill>
                <a:ea typeface="+mn-ea"/>
                <a:cs typeface="+mn-cs"/>
              </a:rPr>
              <a:t>,</a:t>
            </a:r>
            <a:r>
              <a:rPr lang="en-US" sz="4000" dirty="0" smtClean="0">
                <a:solidFill>
                  <a:srgbClr val="0E22B2"/>
                </a:solidFill>
                <a:latin typeface="Symbol" panose="05050102010706020507" pitchFamily="18" charset="2"/>
                <a:ea typeface="+mn-ea"/>
                <a:cs typeface="+mn-cs"/>
              </a:rPr>
              <a:t>a</a:t>
            </a:r>
            <a:r>
              <a:rPr lang="en-US" sz="4000" cap="small" dirty="0" smtClean="0">
                <a:solidFill>
                  <a:srgbClr val="2F4D8E"/>
                </a:solidFill>
                <a:latin typeface="Minion Pro"/>
                <a:cs typeface="Minion Pro"/>
              </a:rPr>
              <a:t>)</a:t>
            </a:r>
            <a:r>
              <a:rPr lang="en-US" sz="4000" cap="small" baseline="30000" dirty="0" smtClean="0">
                <a:solidFill>
                  <a:srgbClr val="2F4D8E"/>
                </a:solidFill>
                <a:latin typeface="Minion Pro"/>
                <a:cs typeface="Minion Pro"/>
              </a:rPr>
              <a:t>14</a:t>
            </a:r>
            <a:r>
              <a:rPr lang="en-US" sz="4000" cap="small" dirty="0" smtClean="0">
                <a:solidFill>
                  <a:srgbClr val="2F4D8E"/>
                </a:solidFill>
                <a:latin typeface="Minion Pro"/>
                <a:cs typeface="Minion Pro"/>
              </a:rPr>
              <a:t>C Rate</a:t>
            </a:r>
            <a:endParaRPr lang="en-US" sz="4000" cap="small" dirty="0">
              <a:solidFill>
                <a:srgbClr val="2F4D8E"/>
              </a:solidFill>
              <a:latin typeface="Minion Pro"/>
              <a:cs typeface="Minion Pro"/>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2286000"/>
            <a:ext cx="6629400" cy="4495800"/>
          </a:xfrm>
          <a:prstGeom prst="rect">
            <a:avLst/>
          </a:prstGeom>
        </p:spPr>
      </p:pic>
    </p:spTree>
    <p:extLst>
      <p:ext uri="{BB962C8B-B14F-4D97-AF65-F5344CB8AC3E}">
        <p14:creationId xmlns:p14="http://schemas.microsoft.com/office/powerpoint/2010/main" val="393105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16</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Energy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2062103"/>
          </a:xfrm>
          <a:prstGeom prst="rect">
            <a:avLst/>
          </a:prstGeom>
        </p:spPr>
        <p:txBody>
          <a:bodyPr wrap="square">
            <a:spAutoFit/>
          </a:bodyPr>
          <a:lstStyle/>
          <a:p>
            <a:pPr marL="457200" indent="-457200">
              <a:buFont typeface="Arial" panose="020B0604020202020204" pitchFamily="34" charset="0"/>
              <a:buChar char="•"/>
            </a:pPr>
            <a:r>
              <a:rPr lang="en-US" sz="3200" dirty="0" smtClean="0"/>
              <a:t>As </a:t>
            </a:r>
            <a:r>
              <a:rPr lang="en-US" sz="3200" dirty="0"/>
              <a:t>of now, beam energies used during September test could be off by few </a:t>
            </a:r>
            <a:r>
              <a:rPr lang="en-US" sz="3200" dirty="0" smtClean="0"/>
              <a:t>percent</a:t>
            </a: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Beam energies used during test:</a:t>
            </a:r>
            <a:endParaRPr lang="en-US" sz="3200" dirty="0" smtClean="0"/>
          </a:p>
        </p:txBody>
      </p:sp>
      <p:graphicFrame>
        <p:nvGraphicFramePr>
          <p:cNvPr id="4" name="Table 3"/>
          <p:cNvGraphicFramePr>
            <a:graphicFrameLocks noGrp="1"/>
          </p:cNvGraphicFramePr>
          <p:nvPr>
            <p:extLst>
              <p:ext uri="{D42A27DB-BD31-4B8C-83A1-F6EECF244321}">
                <p14:modId xmlns:p14="http://schemas.microsoft.com/office/powerpoint/2010/main" val="2202195298"/>
              </p:ext>
            </p:extLst>
          </p:nvPr>
        </p:nvGraphicFramePr>
        <p:xfrm>
          <a:off x="533400" y="3276600"/>
          <a:ext cx="4572000" cy="3200400"/>
        </p:xfrm>
        <a:graphic>
          <a:graphicData uri="http://schemas.openxmlformats.org/drawingml/2006/table">
            <a:tbl>
              <a:tblPr firstRow="1" bandRow="1">
                <a:tableStyleId>{5C22544A-7EE6-4342-B048-85BDC9FD1C3A}</a:tableStyleId>
              </a:tblPr>
              <a:tblGrid>
                <a:gridCol w="1981200"/>
                <a:gridCol w="2590800"/>
              </a:tblGrid>
              <a:tr h="639064">
                <a:tc>
                  <a:txBody>
                    <a:bodyPr/>
                    <a:lstStyle/>
                    <a:p>
                      <a:pPr algn="ctr"/>
                      <a:r>
                        <a:rPr lang="en-US" dirty="0" smtClean="0"/>
                        <a:t>Set</a:t>
                      </a:r>
                      <a:r>
                        <a:rPr lang="en-US" baseline="0" dirty="0" smtClean="0"/>
                        <a:t> Kinetic Energy</a:t>
                      </a:r>
                    </a:p>
                    <a:p>
                      <a:pPr algn="ctr"/>
                      <a:r>
                        <a:rPr lang="en-US" baseline="0" dirty="0" smtClean="0"/>
                        <a:t>(MeV) </a:t>
                      </a:r>
                      <a:endParaRPr lang="en-US" dirty="0"/>
                    </a:p>
                  </a:txBody>
                  <a:tcPr/>
                </a:tc>
                <a:tc>
                  <a:txBody>
                    <a:bodyPr/>
                    <a:lstStyle/>
                    <a:p>
                      <a:pPr algn="ctr"/>
                      <a:r>
                        <a:rPr lang="en-US" dirty="0" smtClean="0"/>
                        <a:t>Measured Kinetic Energy</a:t>
                      </a:r>
                    </a:p>
                    <a:p>
                      <a:pPr algn="ctr"/>
                      <a:r>
                        <a:rPr lang="en-US" dirty="0" smtClean="0"/>
                        <a:t>(MeV)</a:t>
                      </a:r>
                      <a:endParaRPr lang="en-US" dirty="0"/>
                    </a:p>
                  </a:txBody>
                  <a:tcPr/>
                </a:tc>
              </a:tr>
              <a:tr h="365179">
                <a:tc>
                  <a:txBody>
                    <a:bodyPr/>
                    <a:lstStyle/>
                    <a:p>
                      <a:r>
                        <a:rPr lang="en-US" dirty="0" smtClean="0"/>
                        <a:t>4.0</a:t>
                      </a:r>
                      <a:endParaRPr lang="en-US" dirty="0"/>
                    </a:p>
                  </a:txBody>
                  <a:tcPr/>
                </a:tc>
                <a:tc>
                  <a:txBody>
                    <a:bodyPr/>
                    <a:lstStyle/>
                    <a:p>
                      <a:r>
                        <a:rPr lang="en-US" dirty="0" smtClean="0"/>
                        <a:t>? ± ?</a:t>
                      </a:r>
                      <a:endParaRPr lang="en-US" dirty="0"/>
                    </a:p>
                  </a:txBody>
                  <a:tcPr/>
                </a:tc>
              </a:tr>
              <a:tr h="365179">
                <a:tc>
                  <a:txBody>
                    <a:bodyPr/>
                    <a:lstStyle/>
                    <a:p>
                      <a:r>
                        <a:rPr lang="en-US" dirty="0" smtClean="0"/>
                        <a:t>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bl>
          </a:graphicData>
        </a:graphic>
      </p:graphicFrame>
      <p:sp>
        <p:nvSpPr>
          <p:cNvPr id="7" name="Rounded Rectangular Callout 6"/>
          <p:cNvSpPr/>
          <p:nvPr/>
        </p:nvSpPr>
        <p:spPr>
          <a:xfrm>
            <a:off x="5638800" y="3309257"/>
            <a:ext cx="3048000" cy="2667000"/>
          </a:xfrm>
          <a:prstGeom prst="wedgeRoundRectCallout">
            <a:avLst>
              <a:gd name="adj1" fmla="val -57513"/>
              <a:gd name="adj2" fmla="val 168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Use</a:t>
            </a:r>
            <a:r>
              <a:rPr lang="en-US" sz="2800" dirty="0" smtClean="0"/>
              <a:t> GEANT4 to simulate Bremsstrahlung flux at these energies – find N</a:t>
            </a:r>
            <a:r>
              <a:rPr lang="el-GR" sz="2800" baseline="-25000" dirty="0" smtClean="0">
                <a:latin typeface="Calibri"/>
              </a:rPr>
              <a:t>γ</a:t>
            </a:r>
            <a:endParaRPr lang="en-US" sz="2800" baseline="-25000" dirty="0"/>
          </a:p>
        </p:txBody>
      </p:sp>
    </p:spTree>
    <p:extLst>
      <p:ext uri="{BB962C8B-B14F-4D97-AF65-F5344CB8AC3E}">
        <p14:creationId xmlns:p14="http://schemas.microsoft.com/office/powerpoint/2010/main" val="216103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17</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Position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584775"/>
          </a:xfrm>
          <a:prstGeom prst="rect">
            <a:avLst/>
          </a:prstGeom>
        </p:spPr>
        <p:txBody>
          <a:bodyPr wrap="square">
            <a:spAutoFit/>
          </a:bodyPr>
          <a:lstStyle/>
          <a:p>
            <a:pPr marL="457200" indent="-457200">
              <a:buFont typeface="Arial" panose="020B0604020202020204" pitchFamily="34" charset="0"/>
              <a:buChar char="•"/>
            </a:pPr>
            <a:r>
              <a:rPr lang="en-US" sz="3200" dirty="0" smtClean="0"/>
              <a:t>What was beam position on radiator during test?</a:t>
            </a:r>
            <a:endParaRPr lang="en-US" sz="3200" dirty="0"/>
          </a:p>
        </p:txBody>
      </p:sp>
    </p:spTree>
    <p:extLst>
      <p:ext uri="{BB962C8B-B14F-4D97-AF65-F5344CB8AC3E}">
        <p14:creationId xmlns:p14="http://schemas.microsoft.com/office/powerpoint/2010/main" val="1293374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18</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Summary</a:t>
            </a:r>
            <a:endParaRPr lang="en-US" sz="4000" cap="small" dirty="0">
              <a:solidFill>
                <a:srgbClr val="2F4D8E"/>
              </a:solidFill>
              <a:latin typeface="Minion Pro"/>
              <a:cs typeface="Minion Pro"/>
            </a:endParaRPr>
          </a:p>
        </p:txBody>
      </p:sp>
      <p:sp>
        <p:nvSpPr>
          <p:cNvPr id="6" name="Rounded Rectangular Callout 5"/>
          <p:cNvSpPr/>
          <p:nvPr/>
        </p:nvSpPr>
        <p:spPr>
          <a:xfrm>
            <a:off x="228600" y="838200"/>
            <a:ext cx="8763000" cy="2701239"/>
          </a:xfrm>
          <a:prstGeom prst="wedgeRoundRectCallout">
            <a:avLst>
              <a:gd name="adj1" fmla="val -49679"/>
              <a:gd name="adj2" fmla="val 239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t> </a:t>
            </a:r>
            <a:r>
              <a:rPr lang="en-US" sz="3200" u="sng" dirty="0"/>
              <a:t>Plus</a:t>
            </a:r>
          </a:p>
          <a:p>
            <a:pPr marL="285750" indent="-285750">
              <a:buFont typeface="Arial" panose="020B0604020202020204" pitchFamily="34" charset="0"/>
              <a:buChar char="•"/>
            </a:pPr>
            <a:r>
              <a:rPr lang="en-US" dirty="0" smtClean="0"/>
              <a:t>Chamber </a:t>
            </a:r>
            <a:r>
              <a:rPr lang="en-US" dirty="0"/>
              <a:t>operated as expected in Bremsstrahlung beam</a:t>
            </a:r>
          </a:p>
          <a:p>
            <a:pPr marL="285750" indent="-285750">
              <a:buFont typeface="Arial" panose="020B0604020202020204" pitchFamily="34" charset="0"/>
              <a:buChar char="•"/>
            </a:pPr>
            <a:r>
              <a:rPr lang="en-US" dirty="0" smtClean="0"/>
              <a:t>Will </a:t>
            </a:r>
            <a:r>
              <a:rPr lang="en-US" dirty="0"/>
              <a:t>be able to measure </a:t>
            </a:r>
            <a:r>
              <a:rPr lang="en-US" dirty="0" smtClean="0"/>
              <a:t>chamber </a:t>
            </a:r>
            <a:r>
              <a:rPr lang="en-US" dirty="0"/>
              <a:t>insensitivity to gammas – we had a high intensity gamma flux on chamber</a:t>
            </a:r>
          </a:p>
          <a:p>
            <a:pPr marL="285750" indent="-285750">
              <a:buFont typeface="Arial" panose="020B0604020202020204" pitchFamily="34" charset="0"/>
              <a:buChar char="•"/>
            </a:pPr>
            <a:r>
              <a:rPr lang="en-US" dirty="0" smtClean="0"/>
              <a:t>Measured </a:t>
            </a:r>
            <a:r>
              <a:rPr lang="en-US" baseline="30000" dirty="0"/>
              <a:t>18</a:t>
            </a:r>
            <a:r>
              <a:rPr lang="en-US" dirty="0"/>
              <a:t>O(γ,α)</a:t>
            </a:r>
            <a:r>
              <a:rPr lang="en-US" baseline="30000" dirty="0"/>
              <a:t>14</a:t>
            </a:r>
            <a:r>
              <a:rPr lang="en-US" dirty="0"/>
              <a:t>C cross section at five energies</a:t>
            </a:r>
          </a:p>
          <a:p>
            <a:pPr marL="285750" indent="-285750">
              <a:buFont typeface="Arial" panose="020B0604020202020204" pitchFamily="34" charset="0"/>
              <a:buChar char="•"/>
            </a:pPr>
            <a:r>
              <a:rPr lang="en-US" dirty="0" smtClean="0"/>
              <a:t>Found </a:t>
            </a:r>
            <a:r>
              <a:rPr lang="en-US" dirty="0"/>
              <a:t>sensitivity as expected to </a:t>
            </a:r>
            <a:r>
              <a:rPr lang="en-US" baseline="30000" dirty="0"/>
              <a:t>14</a:t>
            </a:r>
            <a:r>
              <a:rPr lang="en-US" dirty="0"/>
              <a:t>N(</a:t>
            </a:r>
            <a:r>
              <a:rPr lang="en-US" dirty="0" err="1"/>
              <a:t>γ,p</a:t>
            </a:r>
            <a:r>
              <a:rPr lang="en-US" dirty="0"/>
              <a:t>)</a:t>
            </a:r>
            <a:r>
              <a:rPr lang="en-US" baseline="30000" dirty="0"/>
              <a:t>13</a:t>
            </a:r>
            <a:r>
              <a:rPr lang="en-US" dirty="0"/>
              <a:t>C when lowering </a:t>
            </a:r>
            <a:r>
              <a:rPr lang="en-US" dirty="0" smtClean="0"/>
              <a:t>operational </a:t>
            </a:r>
            <a:r>
              <a:rPr lang="en-US" dirty="0"/>
              <a:t>pressure</a:t>
            </a:r>
          </a:p>
          <a:p>
            <a:pPr marL="285750" indent="-285750">
              <a:buFont typeface="Arial" panose="020B0604020202020204" pitchFamily="34" charset="0"/>
              <a:buChar char="•"/>
            </a:pPr>
            <a:r>
              <a:rPr lang="en-US" dirty="0" smtClean="0"/>
              <a:t>Cosmic </a:t>
            </a:r>
            <a:r>
              <a:rPr lang="en-US" dirty="0"/>
              <a:t>background of about 1 bubble per 8 minutes in JLab tunnel vs 1 – 2 bubbles per minute at Duke or Argonne </a:t>
            </a:r>
          </a:p>
        </p:txBody>
      </p:sp>
      <p:sp>
        <p:nvSpPr>
          <p:cNvPr id="7" name="Rounded Rectangular Callout 6"/>
          <p:cNvSpPr/>
          <p:nvPr/>
        </p:nvSpPr>
        <p:spPr>
          <a:xfrm>
            <a:off x="152400" y="3886200"/>
            <a:ext cx="4572000" cy="2819400"/>
          </a:xfrm>
          <a:prstGeom prst="wedgeRoundRectCallout">
            <a:avLst>
              <a:gd name="adj1" fmla="val -49679"/>
              <a:gd name="adj2" fmla="val 239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t> </a:t>
            </a:r>
            <a:r>
              <a:rPr lang="en-US" sz="3200" u="sng" dirty="0" smtClean="0"/>
              <a:t>Minus</a:t>
            </a:r>
            <a:endParaRPr lang="en-US" sz="3200" u="sng" dirty="0"/>
          </a:p>
          <a:p>
            <a:pPr marL="285750" indent="-285750">
              <a:buFont typeface="Arial" panose="020B0604020202020204" pitchFamily="34" charset="0"/>
              <a:buChar char="•"/>
            </a:pPr>
            <a:r>
              <a:rPr lang="en-US" dirty="0" smtClean="0"/>
              <a:t>Chemistry </a:t>
            </a:r>
            <a:r>
              <a:rPr lang="en-US" dirty="0"/>
              <a:t>of mercury – why background rate changed </a:t>
            </a:r>
            <a:r>
              <a:rPr lang="en-US" dirty="0" smtClean="0"/>
              <a:t>by end </a:t>
            </a:r>
            <a:r>
              <a:rPr lang="en-US" dirty="0"/>
              <a:t>of test</a:t>
            </a:r>
          </a:p>
          <a:p>
            <a:pPr marL="285750" indent="-285750">
              <a:buFont typeface="Arial" panose="020B0604020202020204" pitchFamily="34" charset="0"/>
              <a:buChar char="•"/>
            </a:pPr>
            <a:r>
              <a:rPr lang="en-US" dirty="0" smtClean="0"/>
              <a:t>Events </a:t>
            </a:r>
            <a:r>
              <a:rPr lang="en-US" dirty="0"/>
              <a:t>distribution shows a cone instead of a cylinder – </a:t>
            </a:r>
            <a:r>
              <a:rPr lang="en-US" dirty="0" smtClean="0"/>
              <a:t>why?</a:t>
            </a:r>
          </a:p>
          <a:p>
            <a:pPr marL="285750" indent="-285750">
              <a:buFont typeface="Arial" panose="020B0604020202020204" pitchFamily="34" charset="0"/>
              <a:buChar char="•"/>
            </a:pPr>
            <a:r>
              <a:rPr lang="en-US" dirty="0" smtClean="0"/>
              <a:t>Ceramic </a:t>
            </a:r>
            <a:r>
              <a:rPr lang="en-US" dirty="0"/>
              <a:t>break failed</a:t>
            </a:r>
          </a:p>
          <a:p>
            <a:pPr marL="285750" indent="-285750">
              <a:buFont typeface="Arial" panose="020B0604020202020204" pitchFamily="34" charset="0"/>
              <a:buChar char="•"/>
            </a:pPr>
            <a:r>
              <a:rPr lang="en-US" dirty="0" smtClean="0"/>
              <a:t>Beam </a:t>
            </a:r>
            <a:r>
              <a:rPr lang="en-US" dirty="0"/>
              <a:t>position on radiator</a:t>
            </a:r>
          </a:p>
          <a:p>
            <a:pPr marL="285750" indent="-285750">
              <a:buFont typeface="Arial" panose="020B0604020202020204" pitchFamily="34" charset="0"/>
              <a:buChar char="•"/>
            </a:pPr>
            <a:r>
              <a:rPr lang="en-US" dirty="0" smtClean="0"/>
              <a:t>Better alignment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657600"/>
            <a:ext cx="3660925" cy="2733225"/>
          </a:xfrm>
          <a:prstGeom prst="rect">
            <a:avLst/>
          </a:prstGeom>
        </p:spPr>
      </p:pic>
    </p:spTree>
    <p:extLst>
      <p:ext uri="{BB962C8B-B14F-4D97-AF65-F5344CB8AC3E}">
        <p14:creationId xmlns:p14="http://schemas.microsoft.com/office/powerpoint/2010/main" val="3012090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19</a:t>
            </a:fld>
            <a:endParaRPr lang="en-US"/>
          </a:p>
        </p:txBody>
      </p:sp>
      <p:sp>
        <p:nvSpPr>
          <p:cNvPr id="8" name="Rounded Rectangular Callout 7"/>
          <p:cNvSpPr/>
          <p:nvPr/>
        </p:nvSpPr>
        <p:spPr>
          <a:xfrm>
            <a:off x="252351" y="1219200"/>
            <a:ext cx="8763000" cy="4038600"/>
          </a:xfrm>
          <a:prstGeom prst="wedgeRoundRectCallout">
            <a:avLst>
              <a:gd name="adj1" fmla="val -49679"/>
              <a:gd name="adj2" fmla="val 2396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a:t>
            </a:r>
            <a:r>
              <a:rPr lang="en-US" sz="3200" u="sng" dirty="0" smtClean="0"/>
              <a:t>List of I</a:t>
            </a:r>
            <a:r>
              <a:rPr lang="en-US" sz="3200" u="sng" dirty="0" smtClean="0"/>
              <a:t>mprovement</a:t>
            </a:r>
            <a:endParaRPr lang="en-US" sz="3200" u="sng" dirty="0"/>
          </a:p>
          <a:p>
            <a:pPr marL="400050" indent="-400050">
              <a:buFont typeface="+mj-lt"/>
              <a:buAutoNum type="romanUcPeriod"/>
            </a:pPr>
            <a:r>
              <a:rPr lang="en-US" b="1" dirty="0" smtClean="0"/>
              <a:t>Easy</a:t>
            </a:r>
            <a:endParaRPr lang="en-US" b="1" dirty="0"/>
          </a:p>
          <a:p>
            <a:pPr marL="857250" lvl="1" indent="-400050">
              <a:buFont typeface="Arial" panose="020B0604020202020204" pitchFamily="34" charset="0"/>
              <a:buChar char="•"/>
            </a:pPr>
            <a:r>
              <a:rPr lang="en-US" dirty="0" smtClean="0"/>
              <a:t>Better </a:t>
            </a:r>
            <a:r>
              <a:rPr lang="en-US" dirty="0"/>
              <a:t>light coverage</a:t>
            </a:r>
          </a:p>
          <a:p>
            <a:pPr marL="857250" lvl="1" indent="-400050">
              <a:buFont typeface="Arial" panose="020B0604020202020204" pitchFamily="34" charset="0"/>
              <a:buChar char="•"/>
            </a:pPr>
            <a:r>
              <a:rPr lang="en-US" dirty="0" smtClean="0"/>
              <a:t>Improve </a:t>
            </a:r>
            <a:r>
              <a:rPr lang="en-US" dirty="0"/>
              <a:t>cooling capacity</a:t>
            </a:r>
          </a:p>
          <a:p>
            <a:pPr marL="857250" lvl="1" indent="-400050">
              <a:buFont typeface="Arial" panose="020B0604020202020204" pitchFamily="34" charset="0"/>
              <a:buChar char="•"/>
            </a:pPr>
            <a:r>
              <a:rPr lang="en-US" dirty="0" smtClean="0"/>
              <a:t>Introduce </a:t>
            </a:r>
            <a:r>
              <a:rPr lang="en-US" dirty="0"/>
              <a:t>a lens to locate camera farther and for better shielding of gammas (camera was sensitive to </a:t>
            </a:r>
            <a:r>
              <a:rPr lang="en-US" dirty="0" smtClean="0"/>
              <a:t>gammas)</a:t>
            </a:r>
          </a:p>
          <a:p>
            <a:pPr marL="857250" lvl="1" indent="-400050">
              <a:buFont typeface="Arial" panose="020B0604020202020204" pitchFamily="34" charset="0"/>
              <a:buChar char="•"/>
            </a:pPr>
            <a:r>
              <a:rPr lang="en-US" dirty="0" smtClean="0"/>
              <a:t>Improve </a:t>
            </a:r>
            <a:r>
              <a:rPr lang="en-US" dirty="0"/>
              <a:t>operational pressure control and </a:t>
            </a:r>
            <a:r>
              <a:rPr lang="en-US" dirty="0" smtClean="0"/>
              <a:t>regulation</a:t>
            </a:r>
          </a:p>
          <a:p>
            <a:pPr marL="857250" lvl="1" indent="-400050">
              <a:buFont typeface="Arial" panose="020B0604020202020204" pitchFamily="34" charset="0"/>
              <a:buChar char="•"/>
            </a:pPr>
            <a:r>
              <a:rPr lang="en-US" dirty="0" smtClean="0"/>
              <a:t>Be </a:t>
            </a:r>
            <a:r>
              <a:rPr lang="en-US" dirty="0"/>
              <a:t>able to take data from MCC instead of Injector Service </a:t>
            </a:r>
            <a:r>
              <a:rPr lang="en-US" dirty="0" smtClean="0"/>
              <a:t>Building</a:t>
            </a:r>
          </a:p>
          <a:p>
            <a:pPr marL="857250" lvl="1" indent="-400050">
              <a:buFont typeface="Arial" panose="020B0604020202020204" pitchFamily="34" charset="0"/>
              <a:buChar char="•"/>
            </a:pPr>
            <a:endParaRPr lang="en-US" dirty="0"/>
          </a:p>
          <a:p>
            <a:pPr marL="400050" indent="-400050">
              <a:buFont typeface="+mj-lt"/>
              <a:buAutoNum type="romanUcPeriod"/>
            </a:pPr>
            <a:r>
              <a:rPr lang="en-US" b="1" dirty="0" smtClean="0"/>
              <a:t>Tough</a:t>
            </a:r>
            <a:endParaRPr lang="en-US" b="1" dirty="0"/>
          </a:p>
          <a:p>
            <a:pPr marL="857250" lvl="1" indent="-400050">
              <a:buFont typeface="Arial" panose="020B0604020202020204" pitchFamily="34" charset="0"/>
              <a:buChar char="•"/>
            </a:pPr>
            <a:r>
              <a:rPr lang="en-US" dirty="0" smtClean="0"/>
              <a:t>One </a:t>
            </a:r>
            <a:r>
              <a:rPr lang="en-US" dirty="0"/>
              <a:t>fluid system – no more </a:t>
            </a:r>
            <a:r>
              <a:rPr lang="en-US" dirty="0" smtClean="0"/>
              <a:t>mercury</a:t>
            </a:r>
          </a:p>
          <a:p>
            <a:pPr marL="857250" lvl="1" indent="-400050">
              <a:buFont typeface="Arial" panose="020B0604020202020204" pitchFamily="34" charset="0"/>
              <a:buChar char="•"/>
            </a:pPr>
            <a:r>
              <a:rPr lang="en-US" dirty="0" smtClean="0"/>
              <a:t>New </a:t>
            </a:r>
            <a:r>
              <a:rPr lang="en-US" dirty="0"/>
              <a:t>collimator in chamber </a:t>
            </a:r>
          </a:p>
        </p:txBody>
      </p:sp>
    </p:spTree>
    <p:extLst>
      <p:ext uri="{BB962C8B-B14F-4D97-AF65-F5344CB8AC3E}">
        <p14:creationId xmlns:p14="http://schemas.microsoft.com/office/powerpoint/2010/main" val="2329612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3" y="1054925"/>
            <a:ext cx="9113108" cy="5632311"/>
          </a:xfrm>
          <a:prstGeom prst="rect">
            <a:avLst/>
          </a:prstGeom>
        </p:spPr>
        <p:txBody>
          <a:bodyPr wrap="square">
            <a:spAutoFit/>
          </a:bodyPr>
          <a:lstStyle/>
          <a:p>
            <a:pPr marL="571500" indent="-571500">
              <a:buFont typeface="Arial" panose="020B0604020202020204" pitchFamily="34" charset="0"/>
              <a:buChar char="•"/>
            </a:pPr>
            <a:r>
              <a:rPr lang="en-US" sz="4000" dirty="0" smtClean="0">
                <a:solidFill>
                  <a:srgbClr val="000229"/>
                </a:solidFill>
              </a:rPr>
              <a:t>Chronology</a:t>
            </a:r>
            <a:r>
              <a:rPr lang="en-US" sz="4000" dirty="0" smtClean="0">
                <a:solidFill>
                  <a:srgbClr val="000229"/>
                </a:solidFill>
              </a:rPr>
              <a:t> </a:t>
            </a:r>
            <a:endParaRPr lang="en-US" sz="4000" dirty="0" smtClean="0">
              <a:solidFill>
                <a:srgbClr val="000229"/>
              </a:solidFill>
            </a:endParaRPr>
          </a:p>
          <a:p>
            <a:pPr marL="571500" indent="-571500">
              <a:buFont typeface="Arial" panose="020B0604020202020204" pitchFamily="34" charset="0"/>
              <a:buChar char="•"/>
            </a:pPr>
            <a:r>
              <a:rPr lang="en-US" sz="4000" dirty="0" smtClean="0"/>
              <a:t>No Beam</a:t>
            </a:r>
            <a:r>
              <a:rPr lang="en-US" sz="4000" kern="0" dirty="0" smtClean="0">
                <a:solidFill>
                  <a:srgbClr val="000229"/>
                </a:solidFill>
              </a:rPr>
              <a:t> Measurement</a:t>
            </a:r>
            <a:r>
              <a:rPr lang="en-US" sz="4000" kern="0" dirty="0"/>
              <a:t>s</a:t>
            </a:r>
            <a:endParaRPr lang="en-US" sz="4000" dirty="0" smtClean="0"/>
          </a:p>
          <a:p>
            <a:pPr marL="571500" indent="-571500">
              <a:buFont typeface="Arial" panose="020B0604020202020204" pitchFamily="34" charset="0"/>
              <a:buChar char="•"/>
            </a:pPr>
            <a:r>
              <a:rPr lang="en-US" sz="4000" dirty="0" smtClean="0"/>
              <a:t>Radiation Hitting Camera</a:t>
            </a:r>
            <a:endParaRPr lang="en-US" sz="4000" dirty="0" smtClean="0"/>
          </a:p>
          <a:p>
            <a:pPr marL="571500" indent="-571500">
              <a:buFont typeface="Arial" panose="020B0604020202020204" pitchFamily="34" charset="0"/>
              <a:buChar char="•"/>
            </a:pPr>
            <a:r>
              <a:rPr lang="en-US" sz="4000" dirty="0" smtClean="0"/>
              <a:t>Measuring </a:t>
            </a:r>
            <a:r>
              <a:rPr lang="en-US" sz="4000" baseline="30000" dirty="0" smtClean="0">
                <a:solidFill>
                  <a:srgbClr val="000229"/>
                </a:solidFill>
              </a:rPr>
              <a:t>18</a:t>
            </a:r>
            <a:r>
              <a:rPr lang="en-US" sz="4000" dirty="0" smtClean="0">
                <a:solidFill>
                  <a:srgbClr val="000229"/>
                </a:solidFill>
              </a:rPr>
              <a:t>O(</a:t>
            </a:r>
            <a:r>
              <a:rPr lang="en-US" sz="4000" dirty="0" smtClean="0">
                <a:solidFill>
                  <a:srgbClr val="000229"/>
                </a:solidFill>
                <a:latin typeface="Symbol" panose="05050102010706020507" pitchFamily="18" charset="2"/>
              </a:rPr>
              <a:t>g</a:t>
            </a:r>
            <a:r>
              <a:rPr lang="en-US" sz="4000" dirty="0" smtClean="0">
                <a:solidFill>
                  <a:srgbClr val="000229"/>
                </a:solidFill>
              </a:rPr>
              <a:t>,</a:t>
            </a:r>
            <a:r>
              <a:rPr lang="en-US" sz="4000" dirty="0" smtClean="0">
                <a:solidFill>
                  <a:srgbClr val="000229"/>
                </a:solidFill>
                <a:latin typeface="Symbol" panose="05050102010706020507" pitchFamily="18" charset="2"/>
              </a:rPr>
              <a:t>a</a:t>
            </a:r>
            <a:r>
              <a:rPr lang="en-US" sz="4000" dirty="0" smtClean="0">
                <a:solidFill>
                  <a:srgbClr val="000229"/>
                </a:solidFill>
              </a:rPr>
              <a:t>)</a:t>
            </a:r>
            <a:r>
              <a:rPr lang="en-US" sz="4000" baseline="30000" dirty="0" smtClean="0">
                <a:solidFill>
                  <a:srgbClr val="000229"/>
                </a:solidFill>
              </a:rPr>
              <a:t>14</a:t>
            </a:r>
            <a:r>
              <a:rPr lang="en-US" sz="4000" dirty="0" smtClean="0">
                <a:solidFill>
                  <a:srgbClr val="000229"/>
                </a:solidFill>
              </a:rPr>
              <a:t>C</a:t>
            </a:r>
          </a:p>
          <a:p>
            <a:pPr marL="571500" indent="-571500">
              <a:buFont typeface="Arial" panose="020B0604020202020204" pitchFamily="34" charset="0"/>
              <a:buChar char="•"/>
            </a:pPr>
            <a:r>
              <a:rPr lang="en-US" sz="4000" dirty="0" smtClean="0">
                <a:solidFill>
                  <a:srgbClr val="000229"/>
                </a:solidFill>
              </a:rPr>
              <a:t>Beam Energy and Position</a:t>
            </a:r>
            <a:endParaRPr lang="en-US" sz="4000" dirty="0" smtClean="0">
              <a:solidFill>
                <a:srgbClr val="000229"/>
              </a:solidFill>
            </a:endParaRPr>
          </a:p>
          <a:p>
            <a:pPr marL="571500" indent="-571500">
              <a:buFont typeface="Arial" panose="020B0604020202020204" pitchFamily="34" charset="0"/>
              <a:buChar char="•"/>
            </a:pPr>
            <a:r>
              <a:rPr lang="en-US" sz="4000" dirty="0" smtClean="0">
                <a:solidFill>
                  <a:srgbClr val="000229"/>
                </a:solidFill>
              </a:rPr>
              <a:t>Summary and List of Improvements</a:t>
            </a:r>
            <a:endParaRPr lang="en-US" sz="4000" dirty="0" smtClean="0"/>
          </a:p>
          <a:p>
            <a:pPr marL="571500" indent="-571500">
              <a:buFont typeface="Arial" panose="020B0604020202020204" pitchFamily="34" charset="0"/>
              <a:buChar char="•"/>
            </a:pPr>
            <a:r>
              <a:rPr lang="en-US" sz="4000" dirty="0" smtClean="0"/>
              <a:t>Work since Sept Run</a:t>
            </a:r>
          </a:p>
          <a:p>
            <a:pPr marL="571500" indent="-571500">
              <a:buFont typeface="Arial" panose="020B0604020202020204" pitchFamily="34" charset="0"/>
              <a:buChar char="•"/>
            </a:pPr>
            <a:r>
              <a:rPr lang="en-US" sz="4000" dirty="0" smtClean="0"/>
              <a:t>Upcoming Beamline Plan</a:t>
            </a:r>
          </a:p>
          <a:p>
            <a:pPr marL="571500" indent="-571500">
              <a:buFont typeface="Arial" panose="020B0604020202020204" pitchFamily="34" charset="0"/>
              <a:buChar char="•"/>
            </a:pPr>
            <a:r>
              <a:rPr lang="en-US" sz="4000" dirty="0" smtClean="0"/>
              <a:t>Schedule</a:t>
            </a:r>
          </a:p>
        </p:txBody>
      </p:sp>
      <p:sp>
        <p:nvSpPr>
          <p:cNvPr id="4" name="Title 1"/>
          <p:cNvSpPr>
            <a:spLocks noGrp="1"/>
          </p:cNvSpPr>
          <p:nvPr>
            <p:ph type="title"/>
          </p:nvPr>
        </p:nvSpPr>
        <p:spPr>
          <a:xfrm>
            <a:off x="381000" y="6178"/>
            <a:ext cx="8229600" cy="832021"/>
          </a:xfrm>
        </p:spPr>
        <p:txBody>
          <a:bodyPr>
            <a:normAutofit/>
          </a:bodyPr>
          <a:lstStyle/>
          <a:p>
            <a:pPr algn="l"/>
            <a:r>
              <a:rPr lang="en-US" sz="4000" cap="small" dirty="0" smtClean="0">
                <a:solidFill>
                  <a:srgbClr val="2F4D8E"/>
                </a:solidFill>
                <a:latin typeface="Minion Pro"/>
                <a:cs typeface="Minion Pro"/>
              </a:rPr>
              <a:t>Outline</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a:t>
            </a:fld>
            <a:endParaRPr lang="en-US"/>
          </a:p>
        </p:txBody>
      </p:sp>
    </p:spTree>
    <p:extLst>
      <p:ext uri="{BB962C8B-B14F-4D97-AF65-F5344CB8AC3E}">
        <p14:creationId xmlns:p14="http://schemas.microsoft.com/office/powerpoint/2010/main" val="361532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20</a:t>
            </a:fld>
            <a:endParaRPr lang="en-US"/>
          </a:p>
        </p:txBody>
      </p:sp>
      <p:sp>
        <p:nvSpPr>
          <p:cNvPr id="4" name="Title 1"/>
          <p:cNvSpPr txBox="1">
            <a:spLocks/>
          </p:cNvSpPr>
          <p:nvPr/>
        </p:nvSpPr>
        <p:spPr>
          <a:xfrm>
            <a:off x="381000" y="0"/>
            <a:ext cx="82296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Proposed New Collimator</a:t>
            </a:r>
            <a:endParaRPr lang="en-US" sz="4000" cap="small" dirty="0">
              <a:solidFill>
                <a:srgbClr val="2F4D8E"/>
              </a:solidFill>
              <a:latin typeface="Minion Pro"/>
              <a:cs typeface="Minion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371850"/>
            <a:ext cx="4819650" cy="3409950"/>
          </a:xfrm>
          <a:prstGeom prst="rect">
            <a:avLst/>
          </a:prstGeom>
        </p:spPr>
      </p:pic>
      <p:sp>
        <p:nvSpPr>
          <p:cNvPr id="9" name="TextBox 8"/>
          <p:cNvSpPr txBox="1"/>
          <p:nvPr/>
        </p:nvSpPr>
        <p:spPr>
          <a:xfrm>
            <a:off x="228600" y="838200"/>
            <a:ext cx="8077200" cy="2246769"/>
          </a:xfrm>
          <a:prstGeom prst="rect">
            <a:avLst/>
          </a:prstGeom>
          <a:noFill/>
        </p:spPr>
        <p:txBody>
          <a:bodyPr wrap="square" rtlCol="0">
            <a:spAutoFit/>
          </a:bodyPr>
          <a:lstStyle/>
          <a:p>
            <a:r>
              <a:rPr lang="en-US" sz="3200" dirty="0" smtClean="0"/>
              <a:t>Advantages (Roy’s idea):</a:t>
            </a:r>
          </a:p>
          <a:p>
            <a:endParaRPr lang="en-US" dirty="0" smtClean="0"/>
          </a:p>
          <a:p>
            <a:pPr marL="342900" indent="-342900">
              <a:buFont typeface="+mj-lt"/>
              <a:buAutoNum type="arabicPeriod"/>
            </a:pPr>
            <a:r>
              <a:rPr lang="en-US" dirty="0" smtClean="0"/>
              <a:t>Simple </a:t>
            </a:r>
            <a:r>
              <a:rPr lang="en-US" dirty="0"/>
              <a:t>estimation of </a:t>
            </a:r>
            <a:r>
              <a:rPr lang="en-US" dirty="0" smtClean="0"/>
              <a:t>Bremsstrahlung </a:t>
            </a:r>
            <a:r>
              <a:rPr lang="en-US" dirty="0"/>
              <a:t>flux</a:t>
            </a:r>
          </a:p>
          <a:p>
            <a:pPr marL="342900" indent="-342900">
              <a:buFont typeface="+mj-lt"/>
              <a:buAutoNum type="arabicPeriod"/>
            </a:pPr>
            <a:r>
              <a:rPr lang="en-US" dirty="0" smtClean="0"/>
              <a:t>Lower </a:t>
            </a:r>
            <a:r>
              <a:rPr lang="en-US" dirty="0"/>
              <a:t>beam currents:  Maximum </a:t>
            </a:r>
            <a:r>
              <a:rPr lang="en-US" dirty="0" smtClean="0"/>
              <a:t>Bremsstrahlung </a:t>
            </a:r>
            <a:r>
              <a:rPr lang="en-US" dirty="0"/>
              <a:t>flux per electron, likely a factor of 10 more flux per electron than we have now.</a:t>
            </a:r>
          </a:p>
          <a:p>
            <a:pPr marL="342900" indent="-342900">
              <a:buFont typeface="+mj-lt"/>
              <a:buAutoNum type="arabicPeriod"/>
            </a:pPr>
            <a:r>
              <a:rPr lang="en-US" dirty="0" smtClean="0"/>
              <a:t>Less </a:t>
            </a:r>
            <a:r>
              <a:rPr lang="en-US" dirty="0"/>
              <a:t>shielding required since we would run lower beam </a:t>
            </a:r>
            <a:r>
              <a:rPr lang="en-US" dirty="0" smtClean="0"/>
              <a:t>currents.</a:t>
            </a:r>
          </a:p>
          <a:p>
            <a:pPr marL="342900" indent="-342900">
              <a:buFont typeface="+mj-lt"/>
              <a:buAutoNum type="arabicPeriod"/>
            </a:pPr>
            <a:r>
              <a:rPr lang="en-US" dirty="0" smtClean="0"/>
              <a:t>Far </a:t>
            </a:r>
            <a:r>
              <a:rPr lang="en-US" dirty="0"/>
              <a:t>less sensitivity to electron beam alignment and centering. </a:t>
            </a:r>
          </a:p>
        </p:txBody>
      </p:sp>
      <p:sp>
        <p:nvSpPr>
          <p:cNvPr id="10" name="Rounded Rectangular Callout 9"/>
          <p:cNvSpPr/>
          <p:nvPr/>
        </p:nvSpPr>
        <p:spPr>
          <a:xfrm>
            <a:off x="6705600" y="3505200"/>
            <a:ext cx="1905000" cy="1295400"/>
          </a:xfrm>
          <a:prstGeom prst="wedgeRoundRectCallout">
            <a:avLst>
              <a:gd name="adj1" fmla="val -50783"/>
              <a:gd name="adj2" fmla="val 2461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Must study in GEANT4</a:t>
            </a:r>
            <a:endParaRPr lang="en-US" sz="2800" dirty="0"/>
          </a:p>
        </p:txBody>
      </p:sp>
    </p:spTree>
    <p:extLst>
      <p:ext uri="{BB962C8B-B14F-4D97-AF65-F5344CB8AC3E}">
        <p14:creationId xmlns:p14="http://schemas.microsoft.com/office/powerpoint/2010/main" val="337275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21</a:t>
            </a:fld>
            <a:endParaRPr lang="en-US"/>
          </a:p>
        </p:txBody>
      </p:sp>
      <p:sp>
        <p:nvSpPr>
          <p:cNvPr id="5" name="Title 1"/>
          <p:cNvSpPr>
            <a:spLocks noGrp="1"/>
          </p:cNvSpPr>
          <p:nvPr>
            <p:ph type="title"/>
          </p:nvPr>
        </p:nvSpPr>
        <p:spPr>
          <a:xfrm>
            <a:off x="381000" y="-1"/>
            <a:ext cx="8229600" cy="856358"/>
          </a:xfrm>
        </p:spPr>
        <p:txBody>
          <a:bodyPr>
            <a:normAutofit/>
          </a:bodyPr>
          <a:lstStyle/>
          <a:p>
            <a:pPr algn="l"/>
            <a:r>
              <a:rPr lang="en-US" sz="4000" cap="small" dirty="0" smtClean="0">
                <a:solidFill>
                  <a:srgbClr val="2F4D8E"/>
                </a:solidFill>
                <a:latin typeface="Minion Pro"/>
                <a:cs typeface="Minion Pro"/>
              </a:rPr>
              <a:t>Work since Sept Run</a:t>
            </a:r>
            <a:endParaRPr lang="en-US" sz="4000" cap="small" dirty="0">
              <a:solidFill>
                <a:srgbClr val="2F4D8E"/>
              </a:solidFill>
              <a:latin typeface="Minion Pro"/>
              <a:cs typeface="Minion Pro"/>
            </a:endParaRPr>
          </a:p>
        </p:txBody>
      </p:sp>
      <p:sp>
        <p:nvSpPr>
          <p:cNvPr id="3" name="Rectangle 2"/>
          <p:cNvSpPr/>
          <p:nvPr/>
        </p:nvSpPr>
        <p:spPr>
          <a:xfrm>
            <a:off x="0" y="856357"/>
            <a:ext cx="9144000" cy="6001643"/>
          </a:xfrm>
          <a:prstGeom prst="rect">
            <a:avLst/>
          </a:prstGeom>
        </p:spPr>
        <p:txBody>
          <a:bodyPr wrap="square">
            <a:spAutoFit/>
          </a:bodyPr>
          <a:lstStyle/>
          <a:p>
            <a:pPr marL="457200" indent="-457200">
              <a:buFont typeface="Arial" panose="020B0604020202020204" pitchFamily="34" charset="0"/>
              <a:buChar char="•"/>
            </a:pPr>
            <a:r>
              <a:rPr lang="en-US" sz="3200" dirty="0" smtClean="0"/>
              <a:t>Covered about 80%</a:t>
            </a:r>
            <a:r>
              <a:rPr lang="en-US" sz="3200" dirty="0" smtClean="0"/>
              <a:t> of</a:t>
            </a:r>
            <a:r>
              <a:rPr lang="en-US" sz="3200" dirty="0" smtClean="0"/>
              <a:t> </a:t>
            </a:r>
            <a:r>
              <a:rPr lang="en-US" sz="3200" dirty="0"/>
              <a:t>2D spectrometer line </a:t>
            </a:r>
            <a:r>
              <a:rPr lang="en-US" sz="3200" dirty="0" smtClean="0"/>
              <a:t>with steel sheet to shield </a:t>
            </a:r>
            <a:r>
              <a:rPr lang="en-US" sz="3200" dirty="0" smtClean="0"/>
              <a:t>earth’s magnetic field</a:t>
            </a: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Calibrated </a:t>
            </a:r>
            <a:r>
              <a:rPr lang="en-US" sz="3200" dirty="0"/>
              <a:t>¼ cryounit gradients using 2D </a:t>
            </a:r>
            <a:r>
              <a:rPr lang="en-US" sz="3200" dirty="0" smtClean="0"/>
              <a:t>line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Added mu-metal to 5D line – to </a:t>
            </a:r>
            <a:r>
              <a:rPr lang="en-US" sz="3200" dirty="0"/>
              <a:t>add steel </a:t>
            </a:r>
            <a:r>
              <a:rPr lang="en-US" sz="3200" dirty="0" smtClean="0"/>
              <a:t>sheet in </a:t>
            </a:r>
            <a:r>
              <a:rPr lang="en-US" sz="3200" dirty="0"/>
              <a:t>Jan </a:t>
            </a:r>
            <a:r>
              <a:rPr lang="en-US" sz="3200" dirty="0" smtClean="0"/>
              <a:t>2016</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Grames developed a procedure to set and measure beam energy</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Measured beam position on radiator</a:t>
            </a:r>
            <a:endParaRPr lang="en-US" sz="3200" dirty="0"/>
          </a:p>
        </p:txBody>
      </p:sp>
    </p:spTree>
    <p:extLst>
      <p:ext uri="{BB962C8B-B14F-4D97-AF65-F5344CB8AC3E}">
        <p14:creationId xmlns:p14="http://schemas.microsoft.com/office/powerpoint/2010/main" val="861912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22</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a:solidFill>
                  <a:srgbClr val="2F4D8E"/>
                </a:solidFill>
                <a:latin typeface="Minion Pro"/>
                <a:cs typeface="Minion Pro"/>
              </a:rPr>
              <a:t>x</a:t>
            </a:r>
            <a:r>
              <a:rPr lang="en-US" sz="4000" cap="small" dirty="0" smtClean="0">
                <a:solidFill>
                  <a:srgbClr val="2F4D8E"/>
                </a:solidFill>
                <a:latin typeface="Minion Pro"/>
                <a:cs typeface="Minion Pro"/>
              </a:rPr>
              <a:t>-ray </a:t>
            </a:r>
            <a:r>
              <a:rPr lang="en-US" sz="4000" cap="small" dirty="0" smtClean="0">
                <a:solidFill>
                  <a:srgbClr val="2F4D8E"/>
                </a:solidFill>
                <a:latin typeface="Minion Pro"/>
                <a:cs typeface="Minion Pro"/>
              </a:rPr>
              <a:t>Fluorescent Screen</a:t>
            </a:r>
            <a:endParaRPr lang="en-US" sz="4000" cap="small" dirty="0">
              <a:solidFill>
                <a:srgbClr val="2F4D8E"/>
              </a:solidFill>
              <a:latin typeface="Minion Pro"/>
              <a:cs typeface="Minion Pro"/>
            </a:endParaRPr>
          </a:p>
        </p:txBody>
      </p:sp>
      <p:sp>
        <p:nvSpPr>
          <p:cNvPr id="3" name="Rectangle 2"/>
          <p:cNvSpPr/>
          <p:nvPr/>
        </p:nvSpPr>
        <p:spPr>
          <a:xfrm>
            <a:off x="24740" y="1118390"/>
            <a:ext cx="3886200" cy="2031325"/>
          </a:xfrm>
          <a:prstGeom prst="rect">
            <a:avLst/>
          </a:prstGeom>
        </p:spPr>
        <p:txBody>
          <a:bodyPr wrap="square">
            <a:spAutoFit/>
          </a:bodyPr>
          <a:lstStyle/>
          <a:p>
            <a:pPr marL="285750" indent="-285750">
              <a:buFont typeface="Arial" panose="020B0604020202020204" pitchFamily="34" charset="0"/>
              <a:buChar char="•"/>
            </a:pPr>
            <a:r>
              <a:rPr lang="en-US" dirty="0" smtClean="0"/>
              <a:t>x-ray </a:t>
            </a:r>
            <a:r>
              <a:rPr lang="en-US" dirty="0"/>
              <a:t>fluorescent screen </a:t>
            </a:r>
            <a:r>
              <a:rPr lang="en-US" dirty="0" smtClean="0"/>
              <a:t>was installed </a:t>
            </a:r>
            <a:r>
              <a:rPr lang="en-US" dirty="0"/>
              <a:t>in front of </a:t>
            </a:r>
            <a:r>
              <a:rPr lang="en-US" dirty="0" smtClean="0"/>
              <a:t>radiator </a:t>
            </a:r>
            <a:r>
              <a:rPr lang="en-US" dirty="0" smtClean="0"/>
              <a:t>on Nov 2, 2015</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a:t>
            </a:r>
            <a:r>
              <a:rPr lang="en-US" dirty="0"/>
              <a:t>screen has a special coating that illuminates under x-rays and emits a green </a:t>
            </a:r>
            <a:r>
              <a:rPr lang="en-US" dirty="0" smtClean="0"/>
              <a:t>light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926869"/>
            <a:ext cx="4576157" cy="34165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353665"/>
            <a:ext cx="4576157" cy="3416531"/>
          </a:xfrm>
          <a:prstGeom prst="rect">
            <a:avLst/>
          </a:prstGeom>
        </p:spPr>
      </p:pic>
    </p:spTree>
    <p:extLst>
      <p:ext uri="{BB962C8B-B14F-4D97-AF65-F5344CB8AC3E}">
        <p14:creationId xmlns:p14="http://schemas.microsoft.com/office/powerpoint/2010/main" val="3362907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23</a:t>
            </a:fld>
            <a:endParaRPr lang="en-US"/>
          </a:p>
        </p:txBody>
      </p:sp>
      <p:sp>
        <p:nvSpPr>
          <p:cNvPr id="8" name="Rounded Rectangular Callout 7"/>
          <p:cNvSpPr/>
          <p:nvPr/>
        </p:nvSpPr>
        <p:spPr>
          <a:xfrm>
            <a:off x="1447800" y="591292"/>
            <a:ext cx="5181600" cy="627908"/>
          </a:xfrm>
          <a:prstGeom prst="wedgeRoundRectCallout">
            <a:avLst>
              <a:gd name="adj1" fmla="val -16452"/>
              <a:gd name="adj2" fmla="val 7638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0.5 </a:t>
            </a:r>
            <a:r>
              <a:rPr lang="en-US" sz="2800" dirty="0" smtClean="0"/>
              <a:t>μA </a:t>
            </a:r>
            <a:r>
              <a:rPr lang="en-US" sz="2800" dirty="0"/>
              <a:t>centered on x-ray screen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752600"/>
            <a:ext cx="6553200" cy="4495800"/>
          </a:xfrm>
          <a:prstGeom prst="rect">
            <a:avLst/>
          </a:prstGeom>
        </p:spPr>
      </p:pic>
    </p:spTree>
    <p:extLst>
      <p:ext uri="{BB962C8B-B14F-4D97-AF65-F5344CB8AC3E}">
        <p14:creationId xmlns:p14="http://schemas.microsoft.com/office/powerpoint/2010/main" val="732276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950"/>
            <a:ext cx="9144000" cy="6093976"/>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Approved </a:t>
            </a:r>
            <a:r>
              <a:rPr lang="en-US" sz="3200" dirty="0"/>
              <a:t>to run 10 </a:t>
            </a:r>
            <a:r>
              <a:rPr lang="el-GR" sz="3200" dirty="0"/>
              <a:t>μ</a:t>
            </a:r>
            <a:r>
              <a:rPr lang="en-US" sz="3200" dirty="0"/>
              <a:t>A CW </a:t>
            </a:r>
            <a:r>
              <a:rPr lang="en-US" sz="3200" dirty="0" smtClean="0"/>
              <a:t>and total energy of 10 </a:t>
            </a:r>
            <a:r>
              <a:rPr lang="en-US" sz="3200" dirty="0" smtClean="0"/>
              <a:t>MeV</a:t>
            </a:r>
            <a:r>
              <a:rPr lang="en-US" sz="3200" dirty="0">
                <a:solidFill>
                  <a:prstClr val="black"/>
                </a:solidFill>
              </a:rPr>
              <a:t> </a:t>
            </a:r>
            <a:r>
              <a:rPr lang="en-US" sz="3200" dirty="0" smtClean="0"/>
              <a:t>– </a:t>
            </a:r>
            <a:r>
              <a:rPr lang="en-US" sz="3200" dirty="0" smtClean="0">
                <a:solidFill>
                  <a:prstClr val="black"/>
                </a:solidFill>
              </a:rPr>
              <a:t>re</a:t>
            </a:r>
            <a:r>
              <a:rPr lang="en-US" sz="3200" dirty="0" smtClean="0">
                <a:solidFill>
                  <a:prstClr val="black"/>
                </a:solidFill>
              </a:rPr>
              <a:t>doing </a:t>
            </a:r>
            <a:r>
              <a:rPr lang="en-US" sz="3200" dirty="0">
                <a:solidFill>
                  <a:prstClr val="black"/>
                </a:solidFill>
              </a:rPr>
              <a:t>realistic thermal analysis </a:t>
            </a:r>
            <a:r>
              <a:rPr lang="en-US" sz="3200" dirty="0" smtClean="0">
                <a:solidFill>
                  <a:prstClr val="black"/>
                </a:solidFill>
              </a:rPr>
              <a:t>to </a:t>
            </a:r>
            <a:r>
              <a:rPr lang="en-US" sz="3200" dirty="0">
                <a:solidFill>
                  <a:prstClr val="black"/>
                </a:solidFill>
              </a:rPr>
              <a:t>run </a:t>
            </a:r>
            <a:r>
              <a:rPr lang="en-US" sz="3200" dirty="0" smtClean="0">
                <a:solidFill>
                  <a:prstClr val="black"/>
                </a:solidFill>
              </a:rPr>
              <a:t>at </a:t>
            </a:r>
            <a:r>
              <a:rPr lang="en-US" sz="3200" dirty="0">
                <a:solidFill>
                  <a:prstClr val="black"/>
                </a:solidFill>
              </a:rPr>
              <a:t>100 </a:t>
            </a:r>
            <a:r>
              <a:rPr lang="en-US" sz="3200" dirty="0" smtClean="0">
                <a:solidFill>
                  <a:prstClr val="black"/>
                </a:solidFill>
              </a:rPr>
              <a:t>μA (if needed?)</a:t>
            </a:r>
          </a:p>
          <a:p>
            <a:pPr marL="34290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sz="3200" dirty="0" smtClean="0"/>
              <a:t>Calibrate BCM and measure nA beam currents </a:t>
            </a:r>
            <a:r>
              <a:rPr lang="en-US" sz="3200" dirty="0"/>
              <a:t>(how much </a:t>
            </a:r>
            <a:r>
              <a:rPr lang="en-US" sz="3200" dirty="0" smtClean="0"/>
              <a:t>low? new </a:t>
            </a:r>
            <a:r>
              <a:rPr lang="en-US" sz="3200" dirty="0"/>
              <a:t>chamber </a:t>
            </a:r>
            <a:r>
              <a:rPr lang="en-US" sz="3200" dirty="0" smtClean="0"/>
              <a:t>collimator will require very low currents</a:t>
            </a:r>
          </a:p>
          <a:p>
            <a:pPr marL="342900" lvl="0" indent="-342900">
              <a:buFont typeface="Arial" panose="020B0604020202020204" pitchFamily="34" charset="0"/>
              <a:buChar char="•"/>
            </a:pPr>
            <a:endParaRPr lang="en-US" sz="3200" dirty="0" smtClean="0"/>
          </a:p>
          <a:p>
            <a:pPr marL="342900" lvl="0" indent="-342900">
              <a:buFont typeface="Arial" panose="020B0604020202020204" pitchFamily="34" charset="0"/>
              <a:buChar char="•"/>
            </a:pPr>
            <a:r>
              <a:rPr lang="en-US" sz="3200" dirty="0" smtClean="0"/>
              <a:t>Align </a:t>
            </a:r>
            <a:r>
              <a:rPr lang="en-US" sz="3200" dirty="0"/>
              <a:t>5D </a:t>
            </a:r>
            <a:r>
              <a:rPr lang="en-US" sz="3200" dirty="0" smtClean="0"/>
              <a:t>line</a:t>
            </a:r>
          </a:p>
          <a:p>
            <a:pPr marL="342900" lvl="0" indent="-342900">
              <a:buFont typeface="Arial" panose="020B0604020202020204" pitchFamily="34" charset="0"/>
              <a:buChar char="•"/>
            </a:pPr>
            <a:r>
              <a:rPr lang="en-US" sz="3200" dirty="0" smtClean="0"/>
              <a:t>Replace </a:t>
            </a:r>
            <a:r>
              <a:rPr lang="en-US" sz="3200" dirty="0"/>
              <a:t>lead </a:t>
            </a:r>
            <a:r>
              <a:rPr lang="en-US" sz="3200" dirty="0" smtClean="0"/>
              <a:t>shielding with </a:t>
            </a:r>
            <a:r>
              <a:rPr lang="en-US" sz="3200" dirty="0"/>
              <a:t>copper and </a:t>
            </a:r>
            <a:r>
              <a:rPr lang="en-US" sz="3200" dirty="0" smtClean="0"/>
              <a:t>iron</a:t>
            </a:r>
          </a:p>
          <a:p>
            <a:pPr marL="342900" lvl="0" indent="-342900">
              <a:buFont typeface="Arial" panose="020B0604020202020204" pitchFamily="34" charset="0"/>
              <a:buChar char="•"/>
            </a:pPr>
            <a:r>
              <a:rPr lang="en-US" sz="3200" dirty="0"/>
              <a:t>Test the bubble chamber laser shutter </a:t>
            </a:r>
            <a:r>
              <a:rPr lang="en-US" sz="3200" dirty="0" smtClean="0"/>
              <a:t>(Gumby Shutter) – </a:t>
            </a:r>
            <a:r>
              <a:rPr lang="en-US" sz="3200" u="sng" dirty="0" smtClean="0"/>
              <a:t>show photo</a:t>
            </a:r>
            <a:endParaRPr lang="en-US" sz="3200" u="sng" dirty="0"/>
          </a:p>
          <a:p>
            <a:pPr marL="342900" lvl="0" indent="-342900">
              <a:buFont typeface="Arial" panose="020B0604020202020204" pitchFamily="34" charset="0"/>
              <a:buChar char="•"/>
            </a:pPr>
            <a:endParaRPr lang="en-US" sz="2000" dirty="0">
              <a:solidFill>
                <a:prstClr val="black"/>
              </a:solidFill>
            </a:endParaRPr>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Upcoming Beamline Plan</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24</a:t>
            </a:fld>
            <a:endParaRPr lang="en-US" dirty="0"/>
          </a:p>
        </p:txBody>
      </p:sp>
    </p:spTree>
    <p:extLst>
      <p:ext uri="{BB962C8B-B14F-4D97-AF65-F5344CB8AC3E}">
        <p14:creationId xmlns:p14="http://schemas.microsoft.com/office/powerpoint/2010/main" val="2588921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25</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Schedule</a:t>
            </a:r>
            <a:endParaRPr lang="en-US" sz="4000" cap="small" dirty="0">
              <a:solidFill>
                <a:srgbClr val="2F4D8E"/>
              </a:solidFill>
              <a:latin typeface="Minion Pro"/>
              <a:cs typeface="Minion Pro"/>
            </a:endParaRPr>
          </a:p>
        </p:txBody>
      </p:sp>
      <p:sp>
        <p:nvSpPr>
          <p:cNvPr id="3" name="Rectangle 2"/>
          <p:cNvSpPr/>
          <p:nvPr/>
        </p:nvSpPr>
        <p:spPr>
          <a:xfrm>
            <a:off x="0" y="1295399"/>
            <a:ext cx="9144000" cy="3847207"/>
          </a:xfrm>
          <a:prstGeom prst="rect">
            <a:avLst/>
          </a:prstGeom>
        </p:spPr>
        <p:txBody>
          <a:bodyPr wrap="square">
            <a:spAutoFit/>
          </a:bodyPr>
          <a:lstStyle/>
          <a:p>
            <a:pPr marL="571500" indent="-571500">
              <a:buFont typeface="Arial" panose="020B0604020202020204" pitchFamily="34" charset="0"/>
              <a:buChar char="•"/>
            </a:pPr>
            <a:r>
              <a:rPr lang="en-US" sz="3600" dirty="0" smtClean="0"/>
              <a:t>Chamber was removed and shipped back to Argonne on Nov 2, 2015 for improvements</a:t>
            </a:r>
            <a:endParaRPr lang="en-US" sz="3600" dirty="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r>
              <a:rPr lang="en-US" sz="3600" dirty="0" smtClean="0"/>
              <a:t>Beam </a:t>
            </a:r>
            <a:r>
              <a:rPr lang="en-US" sz="3600" dirty="0"/>
              <a:t>Schedule in 2016</a:t>
            </a:r>
            <a:r>
              <a:rPr lang="en-US" sz="3600" dirty="0" smtClean="0"/>
              <a:t>:</a:t>
            </a:r>
            <a:endParaRPr lang="en-US" sz="3200" dirty="0" smtClean="0"/>
          </a:p>
          <a:p>
            <a:pPr marL="571500" indent="-571500">
              <a:buFont typeface="+mj-lt"/>
              <a:buAutoNum type="romanUcPeriod"/>
            </a:pPr>
            <a:r>
              <a:rPr lang="en-US" sz="3200" dirty="0"/>
              <a:t>R</a:t>
            </a:r>
            <a:r>
              <a:rPr lang="en-US" sz="3200" dirty="0" smtClean="0"/>
              <a:t>un II: May 30 </a:t>
            </a:r>
            <a:r>
              <a:rPr lang="en-US" sz="3200" dirty="0"/>
              <a:t>– June </a:t>
            </a:r>
            <a:r>
              <a:rPr lang="en-US" sz="3200" dirty="0" smtClean="0"/>
              <a:t>20, </a:t>
            </a:r>
            <a:r>
              <a:rPr lang="en-US" sz="3200" dirty="0"/>
              <a:t>2016</a:t>
            </a:r>
          </a:p>
          <a:p>
            <a:pPr marL="571500" indent="-571500">
              <a:buFont typeface="+mj-lt"/>
              <a:buAutoNum type="romanUcPeriod"/>
            </a:pPr>
            <a:r>
              <a:rPr lang="en-US" sz="3200" dirty="0"/>
              <a:t>R</a:t>
            </a:r>
            <a:r>
              <a:rPr lang="en-US" sz="3200" dirty="0" smtClean="0"/>
              <a:t>un III: </a:t>
            </a:r>
            <a:r>
              <a:rPr lang="en-US" sz="3200" dirty="0"/>
              <a:t>Aug </a:t>
            </a:r>
            <a:r>
              <a:rPr lang="en-US" sz="3200" dirty="0" smtClean="0"/>
              <a:t>15 – </a:t>
            </a:r>
            <a:r>
              <a:rPr lang="en-US" sz="3200" dirty="0"/>
              <a:t>Aug </a:t>
            </a:r>
            <a:r>
              <a:rPr lang="en-US" sz="3200" dirty="0" smtClean="0"/>
              <a:t>29, </a:t>
            </a:r>
            <a:r>
              <a:rPr lang="en-US" sz="3200" dirty="0"/>
              <a:t>2016 </a:t>
            </a:r>
          </a:p>
        </p:txBody>
      </p:sp>
      <p:sp>
        <p:nvSpPr>
          <p:cNvPr id="4" name="Rounded Rectangular Callout 3"/>
          <p:cNvSpPr/>
          <p:nvPr/>
        </p:nvSpPr>
        <p:spPr>
          <a:xfrm>
            <a:off x="1524000" y="5410200"/>
            <a:ext cx="6019800" cy="1219200"/>
          </a:xfrm>
          <a:prstGeom prst="wedgeRoundRectCallout">
            <a:avLst>
              <a:gd name="adj1" fmla="val -21030"/>
              <a:gd name="adj2" fmla="val 4962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Expectation of PAC days in FY2017</a:t>
            </a:r>
          </a:p>
          <a:p>
            <a:pPr algn="ctr"/>
            <a:r>
              <a:rPr lang="en-US" sz="3200" dirty="0" smtClean="0"/>
              <a:t>(i.e., no more engineering runs)</a:t>
            </a:r>
            <a:endParaRPr lang="en-US" sz="3200" dirty="0"/>
          </a:p>
        </p:txBody>
      </p:sp>
      <p:sp>
        <p:nvSpPr>
          <p:cNvPr id="6" name="Rounded Rectangular Callout 5"/>
          <p:cNvSpPr/>
          <p:nvPr/>
        </p:nvSpPr>
        <p:spPr>
          <a:xfrm>
            <a:off x="6297386" y="2971800"/>
            <a:ext cx="2389414" cy="2018406"/>
          </a:xfrm>
          <a:prstGeom prst="wedgeRoundRectCallout">
            <a:avLst>
              <a:gd name="adj1" fmla="val -60757"/>
              <a:gd name="adj2" fmla="val 227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Injector Facility Development Time</a:t>
            </a:r>
            <a:endParaRPr lang="en-US" sz="2800" dirty="0"/>
          </a:p>
        </p:txBody>
      </p:sp>
    </p:spTree>
    <p:extLst>
      <p:ext uri="{BB962C8B-B14F-4D97-AF65-F5344CB8AC3E}">
        <p14:creationId xmlns:p14="http://schemas.microsoft.com/office/powerpoint/2010/main" val="1653653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8162B99-BD0E-4E7E-8203-F36CC272F9C9}" type="slidenum">
              <a:rPr lang="en-US" smtClean="0"/>
              <a:t>26</a:t>
            </a:fld>
            <a:endParaRPr lang="en-US"/>
          </a:p>
        </p:txBody>
      </p:sp>
    </p:spTree>
    <p:extLst>
      <p:ext uri="{BB962C8B-B14F-4D97-AF65-F5344CB8AC3E}">
        <p14:creationId xmlns:p14="http://schemas.microsoft.com/office/powerpoint/2010/main" val="718139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27</a:t>
            </a:fld>
            <a:endParaRPr lang="en-US"/>
          </a:p>
        </p:txBody>
      </p:sp>
      <p:sp>
        <p:nvSpPr>
          <p:cNvPr id="3" name="Rectangle 2"/>
          <p:cNvSpPr/>
          <p:nvPr/>
        </p:nvSpPr>
        <p:spPr>
          <a:xfrm>
            <a:off x="0" y="856357"/>
            <a:ext cx="9144000" cy="2554545"/>
          </a:xfrm>
          <a:prstGeom prst="rect">
            <a:avLst/>
          </a:prstGeom>
        </p:spPr>
        <p:txBody>
          <a:bodyPr wrap="square">
            <a:spAutoFit/>
          </a:bodyPr>
          <a:lstStyle/>
          <a:p>
            <a:pPr marL="514350" indent="-514350">
              <a:buFont typeface="+mj-lt"/>
              <a:buAutoNum type="arabicPeriod"/>
            </a:pPr>
            <a:r>
              <a:rPr lang="en-US" sz="3200" dirty="0" smtClean="0"/>
              <a:t>Gamma angular distribution </a:t>
            </a:r>
            <a:r>
              <a:rPr lang="en-US" sz="3200" dirty="0" smtClean="0"/>
              <a:t>(send to </a:t>
            </a:r>
            <a:r>
              <a:rPr lang="en-US" sz="3200" dirty="0" smtClean="0"/>
              <a:t>Roy)</a:t>
            </a:r>
            <a:endParaRPr lang="en-US" sz="3200" dirty="0"/>
          </a:p>
          <a:p>
            <a:pPr marL="514350" indent="-514350">
              <a:buFont typeface="+mj-lt"/>
              <a:buAutoNum type="arabicPeriod"/>
            </a:pPr>
            <a:r>
              <a:rPr lang="en-US" sz="3200" dirty="0" smtClean="0"/>
              <a:t>Ask for Survey of beamline</a:t>
            </a:r>
          </a:p>
          <a:p>
            <a:pPr marL="514350" indent="-514350">
              <a:buFont typeface="+mj-lt"/>
              <a:buAutoNum type="arabicPeriod"/>
            </a:pPr>
            <a:r>
              <a:rPr lang="en-US" sz="3200"/>
              <a:t>Find </a:t>
            </a:r>
            <a:r>
              <a:rPr lang="en-US" sz="3200"/>
              <a:t>old </a:t>
            </a:r>
            <a:r>
              <a:rPr lang="en-US" sz="3200" smtClean="0"/>
              <a:t>ceramic</a:t>
            </a:r>
            <a:endParaRPr lang="en-US" sz="3200" dirty="0" smtClean="0"/>
          </a:p>
          <a:p>
            <a:pPr marL="514350" indent="-514350">
              <a:buFont typeface="+mj-lt"/>
              <a:buAutoNum type="arabicPeriod"/>
            </a:pPr>
            <a:r>
              <a:rPr lang="en-US" sz="3200" dirty="0" smtClean="0"/>
              <a:t>Collimator </a:t>
            </a:r>
            <a:r>
              <a:rPr lang="en-US" sz="3200" dirty="0" smtClean="0"/>
              <a:t>position and dimensions </a:t>
            </a:r>
            <a:r>
              <a:rPr lang="en-US" sz="3200" dirty="0" smtClean="0"/>
              <a:t>(send to Roy)</a:t>
            </a:r>
            <a:endParaRPr lang="en-US" sz="3200" dirty="0"/>
          </a:p>
          <a:p>
            <a:pPr marL="514350" indent="-514350">
              <a:buFont typeface="+mj-lt"/>
              <a:buAutoNum type="arabicPeriod"/>
            </a:pPr>
            <a:r>
              <a:rPr lang="en-US" sz="3200" dirty="0" smtClean="0"/>
              <a:t>Update </a:t>
            </a:r>
            <a:r>
              <a:rPr lang="en-US" sz="3200" dirty="0" err="1"/>
              <a:t>JTabs</a:t>
            </a:r>
            <a:r>
              <a:rPr lang="en-US" sz="3200" dirty="0"/>
              <a:t> </a:t>
            </a:r>
            <a:r>
              <a:rPr lang="en-US" sz="3200" dirty="0" smtClean="0"/>
              <a:t>screen</a:t>
            </a:r>
            <a:r>
              <a:rPr lang="en-US" sz="3200" dirty="0" smtClean="0"/>
              <a:t> </a:t>
            </a:r>
            <a:endParaRPr lang="en-US" sz="3200" dirty="0"/>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To-Do-List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273326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3</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a:solidFill>
                  <a:srgbClr val="2F4D8E"/>
                </a:solidFill>
                <a:latin typeface="Minion Pro"/>
                <a:cs typeface="Minion Pro"/>
              </a:rPr>
              <a:t>C</a:t>
            </a:r>
            <a:r>
              <a:rPr lang="en-US" sz="4000" cap="small" dirty="0" smtClean="0">
                <a:solidFill>
                  <a:srgbClr val="2F4D8E"/>
                </a:solidFill>
                <a:latin typeface="Minion Pro"/>
                <a:cs typeface="Minion Pro"/>
              </a:rPr>
              <a:t>hronology</a:t>
            </a:r>
            <a:endParaRPr lang="en-US" sz="4000" cap="small" dirty="0">
              <a:solidFill>
                <a:srgbClr val="2F4D8E"/>
              </a:solidFill>
              <a:latin typeface="Minion Pro"/>
              <a:cs typeface="Minion Pro"/>
            </a:endParaRPr>
          </a:p>
        </p:txBody>
      </p:sp>
      <p:graphicFrame>
        <p:nvGraphicFramePr>
          <p:cNvPr id="3" name="Table 2"/>
          <p:cNvGraphicFramePr>
            <a:graphicFrameLocks noGrp="1"/>
          </p:cNvGraphicFramePr>
          <p:nvPr>
            <p:extLst>
              <p:ext uri="{D42A27DB-BD31-4B8C-83A1-F6EECF244321}">
                <p14:modId xmlns:p14="http://schemas.microsoft.com/office/powerpoint/2010/main" val="1448337856"/>
              </p:ext>
            </p:extLst>
          </p:nvPr>
        </p:nvGraphicFramePr>
        <p:xfrm>
          <a:off x="152400" y="812800"/>
          <a:ext cx="8763000" cy="5603240"/>
        </p:xfrm>
        <a:graphic>
          <a:graphicData uri="http://schemas.openxmlformats.org/drawingml/2006/table">
            <a:tbl>
              <a:tblPr firstRow="1" bandRow="1">
                <a:tableStyleId>{C4B1156A-380E-4F78-BDF5-A606A8083BF9}</a:tableStyleId>
              </a:tblPr>
              <a:tblGrid>
                <a:gridCol w="1257300"/>
                <a:gridCol w="7505700"/>
              </a:tblGrid>
              <a:tr h="370840">
                <a:tc>
                  <a:txBody>
                    <a:bodyPr/>
                    <a:lstStyle/>
                    <a:p>
                      <a:r>
                        <a:rPr lang="en-US" sz="1400" b="0" dirty="0" smtClean="0"/>
                        <a:t>Aug 3</a:t>
                      </a:r>
                      <a:r>
                        <a:rPr lang="en-US" sz="1400" b="0" baseline="0" dirty="0" smtClean="0"/>
                        <a:t> – 11</a:t>
                      </a:r>
                      <a:endParaRPr lang="en-US" sz="1400" b="0" dirty="0"/>
                    </a:p>
                  </a:txBody>
                  <a:tcPr/>
                </a:tc>
                <a:tc>
                  <a:txBody>
                    <a:bodyPr/>
                    <a:lstStyle/>
                    <a:p>
                      <a:r>
                        <a:rPr lang="en-US" sz="1400" b="0" dirty="0" smtClean="0"/>
                        <a:t>Chamber installed in Injector.</a:t>
                      </a:r>
                      <a:endParaRPr lang="en-US" sz="1400" b="0" dirty="0"/>
                    </a:p>
                  </a:txBody>
                  <a:tcPr/>
                </a:tc>
              </a:tr>
              <a:tr h="370840">
                <a:tc>
                  <a:txBody>
                    <a:bodyPr/>
                    <a:lstStyle/>
                    <a:p>
                      <a:r>
                        <a:rPr lang="en-US" sz="1400" dirty="0" smtClean="0"/>
                        <a:t>Sept 8</a:t>
                      </a:r>
                      <a:endParaRPr lang="en-US" sz="1400" dirty="0"/>
                    </a:p>
                  </a:txBody>
                  <a:tcPr/>
                </a:tc>
                <a:tc>
                  <a:txBody>
                    <a:bodyPr/>
                    <a:lstStyle/>
                    <a:p>
                      <a:r>
                        <a:rPr lang="en-US" sz="1400" dirty="0" smtClean="0"/>
                        <a:t>TOSP was approved.</a:t>
                      </a:r>
                      <a:endParaRPr lang="en-US" sz="1400" dirty="0"/>
                    </a:p>
                  </a:txBody>
                  <a:tcPr/>
                </a:tc>
              </a:tr>
              <a:tr h="370840">
                <a:tc>
                  <a:txBody>
                    <a:bodyPr/>
                    <a:lstStyle/>
                    <a:p>
                      <a:r>
                        <a:rPr lang="en-US" sz="1400" dirty="0" smtClean="0"/>
                        <a:t>Sept 8</a:t>
                      </a:r>
                      <a:r>
                        <a:rPr lang="en-US" sz="1400" baseline="0" dirty="0" smtClean="0"/>
                        <a:t> </a:t>
                      </a:r>
                      <a:r>
                        <a:rPr lang="en-US" sz="1400" b="0" baseline="0" dirty="0" smtClean="0"/>
                        <a:t>–</a:t>
                      </a:r>
                      <a:r>
                        <a:rPr lang="en-US" sz="1400" baseline="0" dirty="0" smtClean="0"/>
                        <a:t> 10</a:t>
                      </a:r>
                      <a:endParaRPr lang="en-US" sz="1400" dirty="0"/>
                    </a:p>
                  </a:txBody>
                  <a:tcPr/>
                </a:tc>
                <a:tc>
                  <a:txBody>
                    <a:bodyPr/>
                    <a:lstStyle/>
                    <a:p>
                      <a:r>
                        <a:rPr lang="en-US" sz="1400" dirty="0" smtClean="0"/>
                        <a:t>Chamber filled with N</a:t>
                      </a:r>
                      <a:r>
                        <a:rPr lang="en-US" sz="1400" baseline="-25000" dirty="0" smtClean="0"/>
                        <a:t>2</a:t>
                      </a:r>
                      <a:r>
                        <a:rPr lang="en-US" sz="1400" dirty="0" smtClean="0"/>
                        <a:t>O.</a:t>
                      </a:r>
                      <a:endParaRPr lang="en-US" sz="1400" dirty="0"/>
                    </a:p>
                  </a:txBody>
                  <a:tcPr/>
                </a:tc>
              </a:tr>
              <a:tr h="370840">
                <a:tc>
                  <a:txBody>
                    <a:bodyPr/>
                    <a:lstStyle/>
                    <a:p>
                      <a:r>
                        <a:rPr lang="en-US" sz="1400" dirty="0" smtClean="0"/>
                        <a:t>Sept 10</a:t>
                      </a:r>
                      <a:endParaRPr lang="en-US" sz="1400" dirty="0"/>
                    </a:p>
                  </a:txBody>
                  <a:tcPr/>
                </a:tc>
                <a:tc>
                  <a:txBody>
                    <a:bodyPr/>
                    <a:lstStyle/>
                    <a:p>
                      <a:r>
                        <a:rPr lang="en-US" sz="1400" dirty="0" smtClean="0"/>
                        <a:t>Speckles on camera with</a:t>
                      </a:r>
                      <a:r>
                        <a:rPr lang="en-US" sz="1400" baseline="0" dirty="0" smtClean="0"/>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a:t>
                      </a:r>
                      <a:r>
                        <a:rPr lang="en-US" sz="1400" baseline="0" dirty="0" smtClean="0"/>
                        <a:t> 11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Shielded camera. Took data at 7.7 MeV KE (0.4 </a:t>
                      </a:r>
                      <a:r>
                        <a:rPr lang="el-GR" sz="1400" baseline="0" dirty="0" smtClean="0"/>
                        <a:t>μ</a:t>
                      </a:r>
                      <a:r>
                        <a:rPr lang="en-US" sz="1400" baseline="0" dirty="0" smtClean="0"/>
                        <a:t>A, 30 nA) and 8.0 MeV KE (</a:t>
                      </a:r>
                      <a:r>
                        <a:rPr lang="en-US" sz="1400" dirty="0" smtClean="0"/>
                        <a:t>0.4 </a:t>
                      </a:r>
                      <a:r>
                        <a:rPr lang="el-GR" sz="1400" baseline="0" dirty="0" smtClean="0"/>
                        <a:t>μ</a:t>
                      </a:r>
                      <a:r>
                        <a:rPr lang="en-US" sz="1400" baseline="0" dirty="0" smtClean="0"/>
                        <a:t>A, 40 nA). Changed operational pressure from 325 psi to 300 psi and measured </a:t>
                      </a:r>
                      <a:r>
                        <a:rPr lang="el-GR" sz="1400" baseline="0" dirty="0" smtClean="0">
                          <a:latin typeface="Calibri"/>
                        </a:rPr>
                        <a:t>γ</a:t>
                      </a:r>
                      <a:r>
                        <a:rPr lang="en-US" sz="1400" baseline="0" dirty="0" smtClean="0">
                          <a:latin typeface="Calibri"/>
                        </a:rPr>
                        <a:t>-p</a:t>
                      </a:r>
                      <a:r>
                        <a:rPr lang="en-US" sz="1400" baseline="0" dirty="0" smtClean="0"/>
                        <a:t> reaction on </a:t>
                      </a:r>
                      <a:r>
                        <a:rPr lang="en-US" sz="1400" baseline="30000" dirty="0" smtClean="0"/>
                        <a:t>14</a:t>
                      </a:r>
                      <a:r>
                        <a:rPr lang="en-US" sz="1400" baseline="0" dirty="0" smtClean="0"/>
                        <a:t>N.</a:t>
                      </a:r>
                      <a:endParaRPr lang="en-US" sz="1400" dirty="0" smtClean="0"/>
                    </a:p>
                  </a:txBody>
                  <a:tcPr/>
                </a:tc>
              </a:tr>
              <a:tr h="370840">
                <a:tc>
                  <a:txBody>
                    <a:bodyPr/>
                    <a:lstStyle/>
                    <a:p>
                      <a:r>
                        <a:rPr lang="en-US" sz="1400" dirty="0" smtClean="0"/>
                        <a:t>Sept 12</a:t>
                      </a:r>
                      <a:endParaRPr lang="en-US" sz="1400" dirty="0"/>
                    </a:p>
                  </a:txBody>
                  <a:tcPr/>
                </a:tc>
                <a:tc>
                  <a:txBody>
                    <a:bodyPr/>
                    <a:lstStyle/>
                    <a:p>
                      <a:r>
                        <a:rPr lang="en-US" sz="1400" baseline="0" dirty="0" smtClean="0"/>
                        <a:t>Pressure scan (300 – 325 psi) at 8.0 MeV KE and 35 </a:t>
                      </a:r>
                      <a:r>
                        <a:rPr lang="en-US" sz="1400" baseline="0" dirty="0" err="1" smtClean="0"/>
                        <a:t>nA.</a:t>
                      </a:r>
                      <a:r>
                        <a:rPr lang="en-US" sz="1400" baseline="0" dirty="0" smtClean="0"/>
                        <a:t> Beam position scan on to find maximum bubble rate with 0.4 μA and 320 psi. Tested camera with 10 μA on radiator- need more shielding.</a:t>
                      </a:r>
                      <a:endParaRPr lang="en-US" sz="1400" dirty="0"/>
                    </a:p>
                  </a:txBody>
                  <a:tcPr/>
                </a:tc>
              </a:tr>
              <a:tr h="370840">
                <a:tc>
                  <a:txBody>
                    <a:bodyPr/>
                    <a:lstStyle/>
                    <a:p>
                      <a:r>
                        <a:rPr lang="en-US" sz="1400" dirty="0" smtClean="0"/>
                        <a:t>Sept</a:t>
                      </a:r>
                      <a:r>
                        <a:rPr lang="en-US" sz="1400" baseline="0" dirty="0" smtClean="0"/>
                        <a:t> 13</a:t>
                      </a:r>
                      <a:endParaRPr lang="en-US" sz="1400" dirty="0"/>
                    </a:p>
                  </a:txBody>
                  <a:tcPr/>
                </a:tc>
                <a:tc>
                  <a:txBody>
                    <a:bodyPr/>
                    <a:lstStyle/>
                    <a:p>
                      <a:r>
                        <a:rPr lang="en-US" sz="1400" dirty="0" smtClean="0"/>
                        <a:t>Added more shielding but could</a:t>
                      </a:r>
                      <a:r>
                        <a:rPr lang="en-US" sz="1400" baseline="0" dirty="0" smtClean="0"/>
                        <a:t> not run at 10 </a:t>
                      </a:r>
                      <a:r>
                        <a:rPr lang="el-GR" sz="1400" baseline="0" dirty="0" smtClean="0"/>
                        <a:t>μ</a:t>
                      </a:r>
                      <a:r>
                        <a:rPr lang="en-US" sz="1400" baseline="0" dirty="0" smtClean="0"/>
                        <a:t>A (8.0 MeV KE). Changed to 6.5 MeV KE and collected data at 1.0 and 10 μA. Changed beam energy to 4.0 MeV KE and took data at 10 μA. Stopped due to ceramic vacuum leak.</a:t>
                      </a:r>
                      <a:endParaRPr lang="en-US" sz="1400" dirty="0"/>
                    </a:p>
                  </a:txBody>
                  <a:tcPr/>
                </a:tc>
              </a:tr>
              <a:tr h="370840">
                <a:tc>
                  <a:txBody>
                    <a:bodyPr/>
                    <a:lstStyle/>
                    <a:p>
                      <a:r>
                        <a:rPr lang="en-US" sz="1400" dirty="0" smtClean="0"/>
                        <a:t>Sept 14</a:t>
                      </a:r>
                      <a:endParaRPr lang="en-US" sz="1400" dirty="0"/>
                    </a:p>
                  </a:txBody>
                  <a:tcPr/>
                </a:tc>
                <a:tc>
                  <a:txBody>
                    <a:bodyPr/>
                    <a:lstStyle/>
                    <a:p>
                      <a:r>
                        <a:rPr lang="en-US" sz="1400" dirty="0" smtClean="0"/>
                        <a:t>Applied </a:t>
                      </a:r>
                      <a:r>
                        <a:rPr lang="en-US" sz="1400" dirty="0" err="1" smtClean="0"/>
                        <a:t>VacSeal</a:t>
                      </a:r>
                      <a:r>
                        <a:rPr lang="en-US" sz="1400" dirty="0" smtClean="0"/>
                        <a:t>.</a:t>
                      </a:r>
                      <a:r>
                        <a:rPr lang="en-US" sz="1400" baseline="0" dirty="0" smtClean="0"/>
                        <a:t> Changed to 8.5 MeV KE and took data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 15</a:t>
                      </a:r>
                      <a:endParaRPr lang="en-US" sz="1400" dirty="0"/>
                    </a:p>
                  </a:txBody>
                  <a:tcPr/>
                </a:tc>
                <a:tc>
                  <a:txBody>
                    <a:bodyPr/>
                    <a:lstStyle/>
                    <a:p>
                      <a:r>
                        <a:rPr lang="en-US" sz="1400" dirty="0" smtClean="0"/>
                        <a:t>Replaced ceramic break. Noticed many events with no beam: about one every a few seconds coming</a:t>
                      </a:r>
                      <a:r>
                        <a:rPr lang="en-US" sz="1400" baseline="0" dirty="0" smtClean="0"/>
                        <a:t> from</a:t>
                      </a:r>
                      <a:r>
                        <a:rPr lang="en-US" sz="1400" dirty="0" smtClean="0"/>
                        <a:t> bottom of N</a:t>
                      </a:r>
                      <a:r>
                        <a:rPr lang="en-US" sz="1400" baseline="-25000" dirty="0" smtClean="0"/>
                        <a:t>2</a:t>
                      </a:r>
                      <a:r>
                        <a:rPr lang="en-US" sz="1400" dirty="0" smtClean="0"/>
                        <a:t>O</a:t>
                      </a:r>
                      <a:r>
                        <a:rPr lang="en-US" sz="1400" baseline="0" dirty="0" smtClean="0"/>
                        <a:t> glass cell.</a:t>
                      </a:r>
                      <a:endParaRPr lang="en-US" sz="1400" dirty="0"/>
                    </a:p>
                  </a:txBody>
                  <a:tcPr/>
                </a:tc>
              </a:tr>
              <a:tr h="370840">
                <a:tc>
                  <a:txBody>
                    <a:bodyPr/>
                    <a:lstStyle/>
                    <a:p>
                      <a:r>
                        <a:rPr lang="en-US" sz="1400" dirty="0" smtClean="0"/>
                        <a:t>Sept 16</a:t>
                      </a:r>
                      <a:endParaRPr lang="en-US" sz="1400" dirty="0"/>
                    </a:p>
                  </a:txBody>
                  <a:tcPr/>
                </a:tc>
                <a:tc>
                  <a:txBody>
                    <a:bodyPr/>
                    <a:lstStyle/>
                    <a:p>
                      <a:r>
                        <a:rPr lang="en-US" sz="1400" dirty="0" smtClean="0"/>
                        <a:t>Refilled with</a:t>
                      </a:r>
                      <a:r>
                        <a:rPr lang="en-US" sz="1400" baseline="0" dirty="0" smtClean="0"/>
                        <a:t> </a:t>
                      </a:r>
                      <a:r>
                        <a:rPr lang="en-US" sz="1400" dirty="0" smtClean="0"/>
                        <a:t>fresh N</a:t>
                      </a:r>
                      <a:r>
                        <a:rPr lang="en-US" sz="1400" baseline="-25000" dirty="0" smtClean="0"/>
                        <a:t>2</a:t>
                      </a:r>
                      <a:r>
                        <a:rPr lang="en-US" sz="1400" dirty="0" smtClean="0"/>
                        <a:t>O gas, background is less than 1 per minute. Took data at 8.2 MeV KE. Changed</a:t>
                      </a:r>
                      <a:r>
                        <a:rPr lang="en-US" sz="1400" baseline="0" dirty="0" smtClean="0"/>
                        <a:t> </a:t>
                      </a:r>
                      <a:r>
                        <a:rPr lang="en-US" sz="1400" dirty="0" smtClean="0"/>
                        <a:t>to 7.6 MeV KE. But  found that background event rate was very high (1 every a few seconds). </a:t>
                      </a:r>
                      <a:endParaRPr lang="en-US" sz="1400" dirty="0"/>
                    </a:p>
                  </a:txBody>
                  <a:tcPr/>
                </a:tc>
              </a:tr>
              <a:tr h="370840">
                <a:tc>
                  <a:txBody>
                    <a:bodyPr/>
                    <a:lstStyle/>
                    <a:p>
                      <a:r>
                        <a:rPr lang="en-US" sz="1400" dirty="0" smtClean="0"/>
                        <a:t>Sept</a:t>
                      </a:r>
                      <a:r>
                        <a:rPr lang="en-US" sz="1400" baseline="0" dirty="0" smtClean="0"/>
                        <a:t> 17</a:t>
                      </a:r>
                      <a:endParaRPr lang="en-US" sz="1400" dirty="0"/>
                    </a:p>
                  </a:txBody>
                  <a:tcPr/>
                </a:tc>
                <a:tc>
                  <a:txBody>
                    <a:bodyPr/>
                    <a:lstStyle/>
                    <a:p>
                      <a:r>
                        <a:rPr lang="en-US" sz="1400" dirty="0" smtClean="0"/>
                        <a:t>Vented and refilled fresh gas,</a:t>
                      </a:r>
                      <a:r>
                        <a:rPr lang="en-US" sz="1400" baseline="0" dirty="0" smtClean="0"/>
                        <a:t> 1 background event every  30 seconds. Took data at 7.6 MeV KE and 1 </a:t>
                      </a:r>
                      <a:r>
                        <a:rPr lang="el-GR" sz="1400" baseline="0" dirty="0" smtClean="0"/>
                        <a:t>μ</a:t>
                      </a:r>
                      <a:r>
                        <a:rPr lang="en-US" sz="1400" baseline="0" dirty="0" smtClean="0"/>
                        <a:t>A. Background rate increased to about 1 every 5 seconds after 1 hour of beam time. Took another 30 minutes beam run followed by 30 minutes of background run. Now, one background event every 2 seconds. Bubble chamber September test is completed.</a:t>
                      </a:r>
                      <a:endParaRPr lang="en-US" sz="1400" dirty="0"/>
                    </a:p>
                  </a:txBody>
                  <a:tcPr/>
                </a:tc>
              </a:tr>
            </a:tbl>
          </a:graphicData>
        </a:graphic>
      </p:graphicFrame>
    </p:spTree>
    <p:extLst>
      <p:ext uri="{BB962C8B-B14F-4D97-AF65-F5344CB8AC3E}">
        <p14:creationId xmlns:p14="http://schemas.microsoft.com/office/powerpoint/2010/main" val="38127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pPr algn="l"/>
            <a:r>
              <a:rPr lang="en-US" sz="3600" cap="small" dirty="0" smtClean="0">
                <a:solidFill>
                  <a:srgbClr val="2F4D8E"/>
                </a:solidFill>
                <a:latin typeface="Minion Pro"/>
                <a:cs typeface="Minion Pro"/>
              </a:rPr>
              <a:t>N</a:t>
            </a:r>
            <a:r>
              <a:rPr lang="en-US" sz="3600" cap="small" baseline="-25000" dirty="0" smtClean="0">
                <a:solidFill>
                  <a:srgbClr val="2F4D8E"/>
                </a:solidFill>
                <a:latin typeface="Minion Pro"/>
                <a:cs typeface="Minion Pro"/>
              </a:rPr>
              <a:t>2</a:t>
            </a:r>
            <a:r>
              <a:rPr lang="en-US" sz="3600" cap="small" dirty="0" smtClean="0">
                <a:solidFill>
                  <a:srgbClr val="2F4D8E"/>
                </a:solidFill>
                <a:latin typeface="Minion Pro"/>
                <a:cs typeface="Minion Pro"/>
              </a:rPr>
              <a:t>O (Laughing Gas) Bubble Chamber</a:t>
            </a:r>
            <a:endParaRPr lang="en-US" sz="3600" cap="small" dirty="0">
              <a:solidFill>
                <a:srgbClr val="2F4D8E"/>
              </a:solidFill>
              <a:latin typeface="Minion Pro"/>
              <a:cs typeface="Minion Pro"/>
            </a:endParaRPr>
          </a:p>
        </p:txBody>
      </p:sp>
      <p:sp>
        <p:nvSpPr>
          <p:cNvPr id="4" name="Slide Number Placeholder 3"/>
          <p:cNvSpPr>
            <a:spLocks noGrp="1"/>
          </p:cNvSpPr>
          <p:nvPr>
            <p:ph type="sldNum" sz="quarter" idx="12"/>
          </p:nvPr>
        </p:nvSpPr>
        <p:spPr/>
        <p:txBody>
          <a:bodyPr/>
          <a:lstStyle/>
          <a:p>
            <a:fld id="{E4A1287B-1259-6749-A0C8-35204E64A285}" type="slidenum">
              <a:rPr lang="en-US" smtClean="0">
                <a:solidFill>
                  <a:prstClr val="black">
                    <a:tint val="75000"/>
                  </a:prstClr>
                </a:solidFill>
              </a:rPr>
              <a:pPr/>
              <a:t>4</a:t>
            </a:fld>
            <a:endParaRPr lang="en-US" dirty="0">
              <a:solidFill>
                <a:prstClr val="black">
                  <a:tint val="75000"/>
                </a:prstClr>
              </a:solidFill>
            </a:endParaRPr>
          </a:p>
        </p:txBody>
      </p:sp>
      <p:pic>
        <p:nvPicPr>
          <p:cNvPr id="9" name="Picture 9" descr="CIMG0029"/>
          <p:cNvPicPr>
            <a:picLocks noChangeAspect="1" noChangeArrowheads="1"/>
          </p:cNvPicPr>
          <p:nvPr/>
        </p:nvPicPr>
        <p:blipFill>
          <a:blip r:embed="rId3" cstate="print"/>
          <a:srcRect l="15382" t="13972" r="17589" b="28493"/>
          <a:stretch>
            <a:fillRect/>
          </a:stretch>
        </p:blipFill>
        <p:spPr bwMode="auto">
          <a:xfrm>
            <a:off x="278988" y="914400"/>
            <a:ext cx="2389247" cy="2741459"/>
          </a:xfrm>
          <a:prstGeom prst="rect">
            <a:avLst/>
          </a:prstGeom>
          <a:noFill/>
          <a:ln w="9525">
            <a:noFill/>
            <a:miter lim="800000"/>
            <a:headEnd/>
            <a:tailEnd/>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945078"/>
            <a:ext cx="4330930" cy="5769032"/>
          </a:xfrm>
          <a:prstGeom prst="rect">
            <a:avLst/>
          </a:prstGeom>
        </p:spPr>
      </p:pic>
      <p:pic>
        <p:nvPicPr>
          <p:cNvPr id="11" name="Picture 10" descr="PressureVesselCutAwa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092" y="3829594"/>
            <a:ext cx="2553670" cy="2927742"/>
          </a:xfrm>
          <a:prstGeom prst="rect">
            <a:avLst/>
          </a:prstGeom>
        </p:spPr>
      </p:pic>
    </p:spTree>
    <p:extLst>
      <p:ext uri="{BB962C8B-B14F-4D97-AF65-F5344CB8AC3E}">
        <p14:creationId xmlns:p14="http://schemas.microsoft.com/office/powerpoint/2010/main" val="74336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5</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cap="small" dirty="0" smtClean="0">
                <a:solidFill>
                  <a:srgbClr val="2F4D8E"/>
                </a:solidFill>
                <a:latin typeface="Minion Pro"/>
                <a:cs typeface="Minion Pro"/>
              </a:rPr>
              <a:t>Chamber Installation in Injector</a:t>
            </a:r>
            <a:endParaRPr lang="en-US" sz="3600" cap="small" dirty="0">
              <a:solidFill>
                <a:srgbClr val="2F4D8E"/>
              </a:solidFill>
              <a:latin typeface="Minion Pro"/>
              <a:cs typeface="Minion Pro"/>
            </a:endParaRPr>
          </a:p>
        </p:txBody>
      </p:sp>
      <p:pic>
        <p:nvPicPr>
          <p:cNvPr id="6" name="Picture 5" descr="IMG_324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47075"/>
            <a:ext cx="7779634" cy="5834725"/>
          </a:xfrm>
          <a:prstGeom prst="rect">
            <a:avLst/>
          </a:prstGeom>
        </p:spPr>
      </p:pic>
    </p:spTree>
    <p:extLst>
      <p:ext uri="{BB962C8B-B14F-4D97-AF65-F5344CB8AC3E}">
        <p14:creationId xmlns:p14="http://schemas.microsoft.com/office/powerpoint/2010/main" val="423310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ekins\Google Drive\JLAB\bubble_chamber\Review-2015\Figs\U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66298"/>
            <a:ext cx="7017470" cy="52631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DFFD88A-3BD2-0341-A788-59BC27D9E767}" type="slidenum">
              <a:rPr lang="en-US" smtClean="0"/>
              <a:t>6</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User Interface</a:t>
            </a:r>
            <a:endParaRPr lang="en-US" sz="4000" cap="small" dirty="0">
              <a:solidFill>
                <a:srgbClr val="2F4D8E"/>
              </a:solidFill>
              <a:latin typeface="Minion Pro"/>
              <a:cs typeface="Minion Pro"/>
            </a:endParaRPr>
          </a:p>
        </p:txBody>
      </p:sp>
      <p:sp>
        <p:nvSpPr>
          <p:cNvPr id="3" name="Rounded Rectangular Callout 2"/>
          <p:cNvSpPr/>
          <p:nvPr/>
        </p:nvSpPr>
        <p:spPr>
          <a:xfrm>
            <a:off x="7696200" y="1524000"/>
            <a:ext cx="1371600" cy="612648"/>
          </a:xfrm>
          <a:prstGeom prst="wedgeRoundRectCallout">
            <a:avLst>
              <a:gd name="adj1" fmla="val -59578"/>
              <a:gd name="adj2" fmla="val 1597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LabVIEW</a:t>
            </a:r>
            <a:endParaRPr lang="en-US" sz="2400" dirty="0"/>
          </a:p>
        </p:txBody>
      </p:sp>
    </p:spTree>
    <p:extLst>
      <p:ext uri="{BB962C8B-B14F-4D97-AF65-F5344CB8AC3E}">
        <p14:creationId xmlns:p14="http://schemas.microsoft.com/office/powerpoint/2010/main" val="279155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7</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Filling Chamber with N</a:t>
            </a:r>
            <a:r>
              <a:rPr lang="en-US" sz="4000" cap="small" baseline="-25000" dirty="0" smtClean="0">
                <a:solidFill>
                  <a:srgbClr val="2F4D8E"/>
                </a:solidFill>
                <a:latin typeface="Minion Pro"/>
                <a:cs typeface="Minion Pro"/>
              </a:rPr>
              <a:t>2</a:t>
            </a:r>
            <a:r>
              <a:rPr lang="en-US" sz="4000" cap="small" dirty="0" smtClean="0">
                <a:solidFill>
                  <a:srgbClr val="2F4D8E"/>
                </a:solidFill>
                <a:latin typeface="Minion Pro"/>
                <a:cs typeface="Minion Pro"/>
              </a:rPr>
              <a:t>O</a:t>
            </a:r>
            <a:endParaRPr lang="en-US" sz="4000" cap="small" dirty="0">
              <a:solidFill>
                <a:srgbClr val="2F4D8E"/>
              </a:solidFill>
              <a:latin typeface="Minion Pro"/>
              <a:cs typeface="Minion Pro"/>
            </a:endParaRPr>
          </a:p>
        </p:txBody>
      </p:sp>
      <p:sp>
        <p:nvSpPr>
          <p:cNvPr id="2" name="Rectangle 1"/>
          <p:cNvSpPr/>
          <p:nvPr/>
        </p:nvSpPr>
        <p:spPr>
          <a:xfrm>
            <a:off x="891144" y="2362200"/>
            <a:ext cx="7391400" cy="369332"/>
          </a:xfrm>
          <a:prstGeom prst="rect">
            <a:avLst/>
          </a:prstGeom>
        </p:spPr>
        <p:txBody>
          <a:bodyPr wrap="square">
            <a:spAutoFit/>
          </a:bodyPr>
          <a:lstStyle/>
          <a:p>
            <a:r>
              <a:rPr lang="en-US" dirty="0">
                <a:hlinkClick r:id="rId2"/>
              </a:rPr>
              <a:t>https://drive.google.com/file/d/0B9ShTslvnOaCeFplbDU5NjZTSWs/view</a:t>
            </a:r>
            <a:endParaRPr lang="en-US" dirty="0"/>
          </a:p>
        </p:txBody>
      </p:sp>
    </p:spTree>
    <p:extLst>
      <p:ext uri="{BB962C8B-B14F-4D97-AF65-F5344CB8AC3E}">
        <p14:creationId xmlns:p14="http://schemas.microsoft.com/office/powerpoint/2010/main" val="263231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202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Filled chamber with N</a:t>
            </a:r>
            <a:r>
              <a:rPr lang="en-US" sz="2800" baseline="-25000" dirty="0" smtClean="0"/>
              <a:t>2</a:t>
            </a:r>
            <a:r>
              <a:rPr lang="en-US" sz="2800" dirty="0" smtClean="0"/>
              <a:t>O. Reached stability in operating temperature:</a:t>
            </a:r>
          </a:p>
          <a:p>
            <a:pPr marL="1371600" lvl="2" indent="-457200">
              <a:buFont typeface="Arial" panose="020B0604020202020204" pitchFamily="34" charset="0"/>
              <a:buChar char="•"/>
            </a:pPr>
            <a:r>
              <a:rPr lang="en-US" sz="2800" dirty="0">
                <a:solidFill>
                  <a:prstClr val="black"/>
                </a:solidFill>
              </a:rPr>
              <a:t>T = </a:t>
            </a:r>
            <a:r>
              <a:rPr lang="en-US" sz="2800" dirty="0" smtClean="0">
                <a:solidFill>
                  <a:prstClr val="black"/>
                </a:solidFill>
              </a:rPr>
              <a:t>-</a:t>
            </a:r>
            <a:r>
              <a:rPr lang="en-US" sz="2800" dirty="0">
                <a:solidFill>
                  <a:prstClr val="black"/>
                </a:solidFill>
              </a:rPr>
              <a:t>8</a:t>
            </a:r>
            <a:r>
              <a:rPr lang="en-US" sz="2800" dirty="0" smtClean="0">
                <a:solidFill>
                  <a:prstClr val="black"/>
                </a:solidFill>
              </a:rPr>
              <a:t>˚C, </a:t>
            </a:r>
            <a:r>
              <a:rPr lang="en-US" sz="2800" dirty="0" smtClean="0">
                <a:solidFill>
                  <a:prstClr val="black"/>
                </a:solidFill>
              </a:rPr>
              <a:t>P </a:t>
            </a:r>
            <a:r>
              <a:rPr lang="en-US" sz="2800" dirty="0">
                <a:solidFill>
                  <a:prstClr val="black"/>
                </a:solidFill>
              </a:rPr>
              <a:t>= </a:t>
            </a:r>
            <a:r>
              <a:rPr lang="en-US" sz="2800" dirty="0" smtClean="0">
                <a:solidFill>
                  <a:prstClr val="black"/>
                </a:solidFill>
              </a:rPr>
              <a:t>325 psi</a:t>
            </a:r>
            <a:endParaRPr lang="en-US" sz="2800" baseline="-25000" dirty="0">
              <a:solidFill>
                <a:prstClr val="black"/>
              </a:solidFill>
            </a:endParaRPr>
          </a:p>
          <a:p>
            <a:pPr marL="1371600" lvl="2" indent="-457200">
              <a:buFont typeface="Arial" panose="020B0604020202020204" pitchFamily="34" charset="0"/>
              <a:buChar char="•"/>
            </a:pPr>
            <a:r>
              <a:rPr lang="en-US" sz="2800" dirty="0" smtClean="0"/>
              <a:t>For </a:t>
            </a:r>
            <a:r>
              <a:rPr lang="en-US" sz="2800" baseline="30000" dirty="0" smtClean="0">
                <a:solidFill>
                  <a:srgbClr val="000229"/>
                </a:solidFill>
              </a:rPr>
              <a:t>14</a:t>
            </a:r>
            <a:r>
              <a:rPr lang="en-US" sz="2800" dirty="0" smtClean="0">
                <a:solidFill>
                  <a:srgbClr val="000229"/>
                </a:solidFill>
              </a:rPr>
              <a:t>N(</a:t>
            </a:r>
            <a:r>
              <a:rPr lang="en-US" sz="2800" dirty="0" err="1" smtClean="0">
                <a:solidFill>
                  <a:srgbClr val="000229"/>
                </a:solidFill>
                <a:latin typeface="Symbol" panose="05050102010706020507" pitchFamily="18" charset="2"/>
              </a:rPr>
              <a:t>g</a:t>
            </a:r>
            <a:r>
              <a:rPr lang="en-US" sz="2800" dirty="0" err="1" smtClean="0">
                <a:solidFill>
                  <a:srgbClr val="000229"/>
                </a:solidFill>
              </a:rPr>
              <a:t>,p</a:t>
            </a:r>
            <a:r>
              <a:rPr lang="en-US" sz="2800" dirty="0" smtClean="0">
                <a:solidFill>
                  <a:srgbClr val="000229"/>
                </a:solidFill>
              </a:rPr>
              <a:t>)</a:t>
            </a:r>
            <a:r>
              <a:rPr lang="en-US" sz="2800" baseline="30000" dirty="0" smtClean="0">
                <a:solidFill>
                  <a:srgbClr val="000229"/>
                </a:solidFill>
              </a:rPr>
              <a:t>13</a:t>
            </a:r>
            <a:r>
              <a:rPr lang="en-US" sz="2800" dirty="0" smtClean="0">
                <a:solidFill>
                  <a:srgbClr val="000229"/>
                </a:solidFill>
              </a:rPr>
              <a:t>C, </a:t>
            </a:r>
            <a:r>
              <a:rPr lang="en-US" sz="2800" dirty="0">
                <a:solidFill>
                  <a:prstClr val="black"/>
                </a:solidFill>
              </a:rPr>
              <a:t>P = </a:t>
            </a:r>
            <a:r>
              <a:rPr lang="en-US" sz="2800" dirty="0" smtClean="0">
                <a:solidFill>
                  <a:prstClr val="black"/>
                </a:solidFill>
              </a:rPr>
              <a:t>300 psi</a:t>
            </a:r>
            <a:endParaRPr lang="en-US" sz="2800" dirty="0" smtClean="0"/>
          </a:p>
          <a:p>
            <a:pPr marL="1371600" lvl="2" indent="-457200">
              <a:buFont typeface="Arial" panose="020B0604020202020204" pitchFamily="34" charset="0"/>
              <a:buChar char="•"/>
            </a:pPr>
            <a:r>
              <a:rPr lang="en-US" sz="2800" dirty="0" smtClean="0"/>
              <a:t>Quenching </a:t>
            </a:r>
            <a:r>
              <a:rPr lang="en-US" sz="2800" dirty="0" smtClean="0"/>
              <a:t>(high) Pressure </a:t>
            </a:r>
            <a:r>
              <a:rPr lang="en-US" sz="2800" dirty="0" smtClean="0"/>
              <a:t>=</a:t>
            </a:r>
            <a:r>
              <a:rPr lang="en-US" sz="2800" dirty="0" smtClean="0"/>
              <a:t> </a:t>
            </a:r>
            <a:r>
              <a:rPr lang="en-US" sz="2800" dirty="0" smtClean="0"/>
              <a:t>835 psi</a:t>
            </a:r>
          </a:p>
          <a:p>
            <a:pPr marL="1371600" lvl="2"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Measured </a:t>
            </a:r>
            <a:r>
              <a:rPr lang="en-US" sz="2800" dirty="0" smtClean="0"/>
              <a:t>very </a:t>
            </a:r>
            <a:r>
              <a:rPr lang="en-US" sz="2800" dirty="0" smtClean="0"/>
              <a:t>low cosmic ray </a:t>
            </a:r>
            <a:r>
              <a:rPr lang="en-US" sz="2800" dirty="0" smtClean="0"/>
              <a:t>background of </a:t>
            </a:r>
            <a:r>
              <a:rPr lang="en-US" sz="2800" dirty="0"/>
              <a:t>about 1 bubble per 8 minutes in JLab tunnel vs 1 – 2 bubbles per minute at Duke or </a:t>
            </a:r>
            <a:r>
              <a:rPr lang="en-US" sz="2800" dirty="0" smtClean="0"/>
              <a:t>Argonne</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Tested sensitivity with neutron </a:t>
            </a:r>
            <a:r>
              <a:rPr lang="en-US" sz="2800" dirty="0" smtClean="0"/>
              <a:t>source</a:t>
            </a: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Produced 7.7 MeV electron beam on </a:t>
            </a:r>
            <a:r>
              <a:rPr lang="en-US" sz="2800" dirty="0" smtClean="0"/>
              <a:t>6 mm </a:t>
            </a:r>
            <a:r>
              <a:rPr lang="en-US" sz="2800" dirty="0" smtClean="0"/>
              <a:t>Cu radiator</a:t>
            </a:r>
          </a:p>
        </p:txBody>
      </p:sp>
      <p:sp>
        <p:nvSpPr>
          <p:cNvPr id="2" name="Slide Number Placeholder 1"/>
          <p:cNvSpPr>
            <a:spLocks noGrp="1"/>
          </p:cNvSpPr>
          <p:nvPr>
            <p:ph type="sldNum" sz="quarter" idx="12"/>
          </p:nvPr>
        </p:nvSpPr>
        <p:spPr/>
        <p:txBody>
          <a:bodyPr/>
          <a:lstStyle/>
          <a:p>
            <a:fld id="{88162B99-BD0E-4E7E-8203-F36CC272F9C9}" type="slidenum">
              <a:rPr lang="en-US" smtClean="0"/>
              <a:t>8</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Day of September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165336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2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895600"/>
            <a:ext cx="4114800" cy="3086100"/>
          </a:xfrm>
          <a:prstGeom prst="rect">
            <a:avLst/>
          </a:prstGeom>
        </p:spPr>
      </p:pic>
      <p:sp>
        <p:nvSpPr>
          <p:cNvPr id="2" name="TextBox 1"/>
          <p:cNvSpPr txBox="1"/>
          <p:nvPr/>
        </p:nvSpPr>
        <p:spPr>
          <a:xfrm>
            <a:off x="0" y="838200"/>
            <a:ext cx="9144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Used Americium–Beryllium </a:t>
            </a:r>
            <a:r>
              <a:rPr lang="en-US" sz="2800" dirty="0" smtClean="0"/>
              <a:t>(</a:t>
            </a:r>
            <a:r>
              <a:rPr lang="el-GR" sz="2800" dirty="0" smtClean="0"/>
              <a:t>α</a:t>
            </a:r>
            <a:r>
              <a:rPr lang="en-US" sz="2800" dirty="0" smtClean="0"/>
              <a:t>–n)neutron source (</a:t>
            </a:r>
            <a:r>
              <a:rPr lang="en-US" sz="2800" baseline="30000" dirty="0" smtClean="0"/>
              <a:t>241</a:t>
            </a:r>
            <a:r>
              <a:rPr lang="en-US" sz="2800" dirty="0" smtClean="0"/>
              <a:t>Am</a:t>
            </a:r>
            <a:r>
              <a:rPr lang="en-US" sz="2800" baseline="30000" dirty="0" smtClean="0"/>
              <a:t>9</a:t>
            </a:r>
            <a:r>
              <a:rPr lang="en-US" sz="2800" dirty="0" smtClean="0"/>
              <a:t>Be)</a:t>
            </a:r>
          </a:p>
          <a:p>
            <a:pPr marL="457200" indent="-457200">
              <a:buFont typeface="Arial" panose="020B0604020202020204" pitchFamily="34" charset="0"/>
              <a:buChar char="•"/>
            </a:pPr>
            <a:r>
              <a:rPr lang="en-US" sz="2800" dirty="0" smtClean="0"/>
              <a:t>Three distances(source on thermal insulator, 17.3 in, 59 in)</a:t>
            </a:r>
          </a:p>
          <a:p>
            <a:pPr marL="457200" indent="-457200">
              <a:buFont typeface="Arial" panose="020B0604020202020204" pitchFamily="34" charset="0"/>
              <a:buChar char="•"/>
            </a:pPr>
            <a:r>
              <a:rPr lang="en-US" sz="2800" dirty="0" smtClean="0"/>
              <a:t>Obtained expected drop in count rate</a:t>
            </a:r>
            <a:endParaRPr lang="en-US" sz="2800" dirty="0"/>
          </a:p>
        </p:txBody>
      </p:sp>
      <p:pic>
        <p:nvPicPr>
          <p:cNvPr id="6" name="Picture 5" descr="countRateNeutronJLa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660569"/>
            <a:ext cx="4338211" cy="3057849"/>
          </a:xfrm>
          <a:prstGeom prst="rect">
            <a:avLst/>
          </a:prstGeom>
        </p:spPr>
      </p:pic>
      <p:sp>
        <p:nvSpPr>
          <p:cNvPr id="3" name="Slide Number Placeholder 2"/>
          <p:cNvSpPr>
            <a:spLocks noGrp="1"/>
          </p:cNvSpPr>
          <p:nvPr>
            <p:ph type="sldNum" sz="quarter" idx="12"/>
          </p:nvPr>
        </p:nvSpPr>
        <p:spPr/>
        <p:txBody>
          <a:bodyPr/>
          <a:lstStyle/>
          <a:p>
            <a:fld id="{88162B99-BD0E-4E7E-8203-F36CC272F9C9}" type="slidenum">
              <a:rPr lang="en-US" smtClean="0"/>
              <a:t>9</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Neutron Source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346048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3608</TotalTime>
  <Words>1262</Words>
  <Application>Microsoft Office PowerPoint</Application>
  <PresentationFormat>On-screen Show (4:3)</PresentationFormat>
  <Paragraphs>200</Paragraphs>
  <Slides>27</Slides>
  <Notes>2</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Summary of Bubble Chamber Beam Test – Sept 2015</vt:lpstr>
      <vt:lpstr>Outline</vt:lpstr>
      <vt:lpstr>PowerPoint Presentation</vt:lpstr>
      <vt:lpstr>N2O (Laughing Gas) Bubble Chamber</vt:lpstr>
      <vt:lpstr>PowerPoint Presentation</vt:lpstr>
      <vt:lpstr>User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Beam Energy Measurements</vt:lpstr>
      <vt:lpstr>Beam Position Measurements</vt:lpstr>
      <vt:lpstr>Summary</vt:lpstr>
      <vt:lpstr>PowerPoint Presentation</vt:lpstr>
      <vt:lpstr>PowerPoint Presentation</vt:lpstr>
      <vt:lpstr>Work since Sept Run</vt:lpstr>
      <vt:lpstr>x-ray Fluorescent Screen</vt:lpstr>
      <vt:lpstr>PowerPoint Presentation</vt:lpstr>
      <vt:lpstr>PowerPoint Presentation</vt:lpstr>
      <vt:lpstr>Schedule</vt:lpstr>
      <vt:lpstr>Backup Slides</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suleiman</dc:creator>
  <cp:lastModifiedBy>suleiman</cp:lastModifiedBy>
  <cp:revision>421</cp:revision>
  <cp:lastPrinted>2014-09-10T20:13:57Z</cp:lastPrinted>
  <dcterms:created xsi:type="dcterms:W3CDTF">2014-03-14T18:04:44Z</dcterms:created>
  <dcterms:modified xsi:type="dcterms:W3CDTF">2015-11-06T21:00:02Z</dcterms:modified>
</cp:coreProperties>
</file>