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0" r:id="rId18"/>
    <p:sldId id="360" r:id="rId19"/>
    <p:sldId id="361" r:id="rId20"/>
    <p:sldId id="381" r:id="rId21"/>
    <p:sldId id="378" r:id="rId22"/>
    <p:sldId id="363" r:id="rId23"/>
    <p:sldId id="364" r:id="rId24"/>
    <p:sldId id="370" r:id="rId25"/>
    <p:sldId id="382" r:id="rId26"/>
    <p:sldId id="383" r:id="rId27"/>
    <p:sldId id="372" r:id="rId28"/>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11/6/2015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2975495" cy="523220"/>
          </a:xfrm>
          <a:prstGeom prst="rect">
            <a:avLst/>
          </a:prstGeom>
          <a:noFill/>
        </p:spPr>
        <p:txBody>
          <a:bodyPr wrap="none" rtlCol="0">
            <a:spAutoFit/>
          </a:bodyPr>
          <a:lstStyle/>
          <a:p>
            <a:r>
              <a:rPr lang="en-US" sz="2800" dirty="0" smtClean="0"/>
              <a:t>Sep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a:t>
            </a:r>
            <a:r>
              <a:rPr lang="en-US" sz="2800" dirty="0" smtClean="0"/>
              <a:t>shield </a:t>
            </a:r>
            <a:r>
              <a:rPr lang="en-US" sz="2800" dirty="0" smtClean="0"/>
              <a:t>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0" y="3429000"/>
            <a:ext cx="4022519" cy="1200329"/>
          </a:xfrm>
          <a:prstGeom prst="rect">
            <a:avLst/>
          </a:prstGeom>
        </p:spPr>
        <p:txBody>
          <a:bodyPr wrap="square">
            <a:spAutoFit/>
          </a:bodyPr>
          <a:lstStyle/>
          <a:p>
            <a:r>
              <a:rPr lang="en-US" sz="2400" b="1" dirty="0" smtClean="0"/>
              <a:t>Experimental Rate</a:t>
            </a:r>
            <a:r>
              <a:rPr lang="en-US" sz="2400" dirty="0" smtClean="0"/>
              <a:t> = Number of bubbles in fiducial volume / (Time • Beam current (</a:t>
            </a:r>
            <a:r>
              <a:rPr lang="el-GR" sz="2400" dirty="0" smtClean="0"/>
              <a:t>μ</a:t>
            </a:r>
            <a:r>
              <a:rPr lang="en-US" sz="2400" dirty="0" smtClean="0"/>
              <a:t>A) )</a:t>
            </a:r>
            <a:endParaRPr lang="en-US" sz="2400" dirty="0"/>
          </a:p>
        </p:txBody>
      </p:sp>
      <p:sp>
        <p:nvSpPr>
          <p:cNvPr id="8" name="Rectangle 7"/>
          <p:cNvSpPr/>
          <p:nvPr/>
        </p:nvSpPr>
        <p:spPr>
          <a:xfrm>
            <a:off x="142503" y="5791200"/>
            <a:ext cx="6791697" cy="830997"/>
          </a:xfrm>
          <a:prstGeom prst="rect">
            <a:avLst/>
          </a:prstGeom>
        </p:spPr>
        <p:txBody>
          <a:bodyPr wrap="square">
            <a:spAutoFit/>
          </a:bodyPr>
          <a:lstStyle/>
          <a:p>
            <a:r>
              <a:rPr lang="en-US" sz="2400" dirty="0" smtClean="0"/>
              <a:t>Time = Run time  - </a:t>
            </a:r>
          </a:p>
          <a:p>
            <a:pPr lvl="2"/>
            <a:r>
              <a:rPr lang="en-US" sz="2400" dirty="0" smtClean="0"/>
              <a:t>Number of bubbles • Quenching time (5 sec)</a:t>
            </a:r>
            <a:endParaRPr lang="en-US" sz="24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September 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a:t>
            </a:r>
            <a:r>
              <a:rPr lang="en-US" sz="2800" dirty="0" smtClean="0"/>
              <a:t>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8" name="Rounded Rectangular Callout 7"/>
          <p:cNvSpPr/>
          <p:nvPr/>
        </p:nvSpPr>
        <p:spPr>
          <a:xfrm>
            <a:off x="252351" y="1219200"/>
            <a:ext cx="8763000" cy="4038600"/>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a:t>
            </a:r>
            <a:r>
              <a:rPr lang="en-US" sz="3200" u="sng" dirty="0" smtClean="0"/>
              <a:t>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Improve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a:t>
            </a:r>
            <a:r>
              <a:rPr lang="en-US" sz="4000" dirty="0" smtClean="0">
                <a:solidFill>
                  <a:srgbClr val="000229"/>
                </a:solidFill>
              </a:rPr>
              <a:t> </a:t>
            </a:r>
            <a:endParaRPr lang="en-US" sz="4000" dirty="0" smtClean="0">
              <a:solidFill>
                <a:srgbClr val="000229"/>
              </a:solidFill>
            </a:endParaRP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endParaRPr lang="en-US" sz="4000" dirty="0" smtClean="0"/>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endParaRPr lang="en-US" sz="4000" dirty="0" smtClean="0">
              <a:solidFill>
                <a:srgbClr val="000229"/>
              </a:solidFill>
            </a:endParaRP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Work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20</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371850"/>
            <a:ext cx="4819650" cy="3409950"/>
          </a:xfrm>
          <a:prstGeom prst="rect">
            <a:avLst/>
          </a:prstGeom>
        </p:spPr>
      </p:pic>
      <p:sp>
        <p:nvSpPr>
          <p:cNvPr id="9" name="TextBox 8"/>
          <p:cNvSpPr txBox="1"/>
          <p:nvPr/>
        </p:nvSpPr>
        <p:spPr>
          <a:xfrm>
            <a:off x="228600" y="838200"/>
            <a:ext cx="8077200" cy="2246769"/>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now.</a:t>
            </a:r>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centering. </a:t>
            </a:r>
          </a:p>
        </p:txBody>
      </p:sp>
      <p:sp>
        <p:nvSpPr>
          <p:cNvPr id="10" name="Rounded Rectangular Callout 9"/>
          <p:cNvSpPr/>
          <p:nvPr/>
        </p:nvSpPr>
        <p:spPr>
          <a:xfrm>
            <a:off x="6705600" y="3505200"/>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Tree>
    <p:extLst>
      <p:ext uri="{BB962C8B-B14F-4D97-AF65-F5344CB8AC3E}">
        <p14:creationId xmlns:p14="http://schemas.microsoft.com/office/powerpoint/2010/main" val="337275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Work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a:t>
            </a:r>
            <a:r>
              <a:rPr lang="en-US" sz="3200" dirty="0" smtClean="0"/>
              <a:t> of</a:t>
            </a:r>
            <a:r>
              <a:rPr lang="en-US" sz="3200" dirty="0" smtClean="0"/>
              <a:t> </a:t>
            </a:r>
            <a:r>
              <a:rPr lang="en-US" sz="3200" dirty="0"/>
              <a:t>2D spectrometer line </a:t>
            </a:r>
            <a:r>
              <a:rPr lang="en-US" sz="3200" dirty="0" smtClean="0"/>
              <a:t>with steel sheet to shield </a:t>
            </a:r>
            <a:r>
              <a:rPr lang="en-US" sz="3200" dirty="0" smtClean="0"/>
              <a:t>earth’s magnetic field</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22</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a:t>
            </a:r>
            <a:r>
              <a:rPr lang="en-US" sz="4000" cap="small" dirty="0" smtClean="0">
                <a:solidFill>
                  <a:srgbClr val="2F4D8E"/>
                </a:solidFill>
                <a:latin typeface="Minion Pro"/>
                <a:cs typeface="Minion Pro"/>
              </a:rPr>
              <a:t>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a:t>
            </a:r>
            <a:r>
              <a:rPr lang="en-US" dirty="0" smtClean="0"/>
              <a:t>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8" name="Rounded Rectangular Callout 7"/>
          <p:cNvSpPr/>
          <p:nvPr/>
        </p:nvSpPr>
        <p:spPr>
          <a:xfrm>
            <a:off x="1447800" y="591292"/>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6553200" cy="4495800"/>
          </a:xfrm>
          <a:prstGeom prst="rect">
            <a:avLst/>
          </a:prstGeom>
        </p:spPr>
      </p:pic>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a:t>
            </a:r>
            <a:r>
              <a:rPr lang="en-US" sz="3200" dirty="0" smtClean="0"/>
              <a:t>MeV</a:t>
            </a:r>
            <a:r>
              <a:rPr lang="en-US" sz="3200" dirty="0">
                <a:solidFill>
                  <a:prstClr val="black"/>
                </a:solidFill>
              </a:rPr>
              <a:t> </a:t>
            </a:r>
            <a:r>
              <a:rPr lang="en-US" sz="3200" dirty="0" smtClean="0"/>
              <a:t>– </a:t>
            </a:r>
            <a:r>
              <a:rPr lang="en-US" sz="3200" dirty="0" smtClean="0">
                <a:solidFill>
                  <a:prstClr val="black"/>
                </a:solidFill>
              </a:rPr>
              <a:t>re</a:t>
            </a:r>
            <a:r>
              <a:rPr lang="en-US" sz="3200" dirty="0" smtClean="0">
                <a:solidFill>
                  <a:prstClr val="black"/>
                </a:solidFill>
              </a:rPr>
              <a:t>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endParaRPr lang="en-US" sz="3200" dirty="0" smtClean="0"/>
          </a:p>
          <a:p>
            <a:pPr marL="342900" lvl="0" indent="-342900">
              <a:buFont typeface="Arial" panose="020B0604020202020204" pitchFamily="34" charset="0"/>
              <a:buChar char="•"/>
            </a:pPr>
            <a:r>
              <a:rPr lang="en-US" sz="3200" dirty="0" smtClean="0"/>
              <a:t>Align </a:t>
            </a:r>
            <a:r>
              <a:rPr lang="en-US" sz="3200" dirty="0"/>
              <a:t>5D </a:t>
            </a:r>
            <a:r>
              <a:rPr lang="en-US" sz="3200" dirty="0" smtClean="0"/>
              <a:t>line</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a:t>
            </a:r>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24</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1295399"/>
            <a:ext cx="9144000" cy="3847207"/>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endParaRPr lang="en-US" sz="3600"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571500" indent="-571500">
              <a:buFont typeface="+mj-lt"/>
              <a:buAutoNum type="romanUcPeriod"/>
            </a:pPr>
            <a:r>
              <a:rPr lang="en-US" sz="3200" dirty="0"/>
              <a:t>R</a:t>
            </a:r>
            <a:r>
              <a:rPr lang="en-US" sz="3200" dirty="0" smtClean="0"/>
              <a:t>un II: May 30 </a:t>
            </a:r>
            <a:r>
              <a:rPr lang="en-US" sz="3200" dirty="0"/>
              <a:t>– June </a:t>
            </a:r>
            <a:r>
              <a:rPr lang="en-US" sz="3200" dirty="0" smtClean="0"/>
              <a:t>20, </a:t>
            </a:r>
            <a:r>
              <a:rPr lang="en-US" sz="3200" dirty="0"/>
              <a:t>2016</a:t>
            </a:r>
          </a:p>
          <a:p>
            <a:pPr marL="571500" indent="-571500">
              <a:buFont typeface="+mj-lt"/>
              <a:buAutoNum type="romanUcPeriod"/>
            </a:pPr>
            <a:r>
              <a:rPr lang="en-US" sz="3200" dirty="0"/>
              <a:t>R</a:t>
            </a:r>
            <a:r>
              <a:rPr lang="en-US" sz="3200" dirty="0" smtClean="0"/>
              <a:t>un III: </a:t>
            </a:r>
            <a:r>
              <a:rPr lang="en-US" sz="3200" dirty="0"/>
              <a:t>Aug </a:t>
            </a:r>
            <a:r>
              <a:rPr lang="en-US" sz="3200" dirty="0" smtClean="0"/>
              <a:t>15 – </a:t>
            </a:r>
            <a:r>
              <a:rPr lang="en-US" sz="3200" dirty="0"/>
              <a:t>Aug </a:t>
            </a:r>
            <a:r>
              <a:rPr lang="en-US" sz="3200" dirty="0" smtClean="0"/>
              <a:t>29, </a:t>
            </a:r>
            <a:r>
              <a:rPr lang="en-US" sz="3200" dirty="0"/>
              <a:t>2016 </a:t>
            </a:r>
          </a:p>
        </p:txBody>
      </p:sp>
      <p:sp>
        <p:nvSpPr>
          <p:cNvPr id="4" name="Rounded Rectangular Callout 3"/>
          <p:cNvSpPr/>
          <p:nvPr/>
        </p:nvSpPr>
        <p:spPr>
          <a:xfrm>
            <a:off x="1524000" y="5410200"/>
            <a:ext cx="6019800" cy="12192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Expectation of PAC days in FY2017</a:t>
            </a:r>
          </a:p>
          <a:p>
            <a:pPr algn="ctr"/>
            <a:r>
              <a:rPr lang="en-US" sz="3200" dirty="0" smtClean="0"/>
              <a:t>(i.e., no more engineering runs)</a:t>
            </a:r>
            <a:endParaRPr lang="en-US" sz="3200" dirty="0"/>
          </a:p>
        </p:txBody>
      </p:sp>
      <p:sp>
        <p:nvSpPr>
          <p:cNvPr id="6" name="Rounded Rectangular Callout 5"/>
          <p:cNvSpPr/>
          <p:nvPr/>
        </p:nvSpPr>
        <p:spPr>
          <a:xfrm>
            <a:off x="6297386" y="2971800"/>
            <a:ext cx="2389414" cy="2018406"/>
          </a:xfrm>
          <a:prstGeom prst="wedgeRoundRectCallout">
            <a:avLst>
              <a:gd name="adj1" fmla="val -60757"/>
              <a:gd name="adj2" fmla="val 227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26</a:t>
            </a:fld>
            <a:endParaRPr lang="en-US"/>
          </a:p>
        </p:txBody>
      </p:sp>
    </p:spTree>
    <p:extLst>
      <p:ext uri="{BB962C8B-B14F-4D97-AF65-F5344CB8AC3E}">
        <p14:creationId xmlns:p14="http://schemas.microsoft.com/office/powerpoint/2010/main" val="71813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27</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a:t>
            </a:r>
            <a:r>
              <a:rPr lang="en-US" sz="3200" dirty="0" smtClean="0"/>
              <a:t>(send to </a:t>
            </a:r>
            <a:r>
              <a:rPr lang="en-US" sz="3200" dirty="0" smtClean="0"/>
              <a:t>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endParaRPr lang="en-US" sz="3200" dirty="0" smtClean="0"/>
          </a:p>
          <a:p>
            <a:pPr marL="514350" indent="-514350">
              <a:buFont typeface="+mj-lt"/>
              <a:buAutoNum type="arabicPeriod"/>
            </a:pPr>
            <a:r>
              <a:rPr lang="en-US" sz="3200" dirty="0" smtClean="0"/>
              <a:t>Collimator </a:t>
            </a:r>
            <a:r>
              <a:rPr lang="en-US" sz="3200" dirty="0" smtClean="0"/>
              <a:t>position and dimensions </a:t>
            </a:r>
            <a:r>
              <a:rPr lang="en-US" sz="3200" dirty="0" smtClean="0"/>
              <a:t>(send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a:t>
            </a:r>
            <a:r>
              <a:rPr lang="en-US" sz="3200" dirty="0" smtClean="0"/>
              <a:t>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2153017581"/>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66298"/>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7696200" y="1524000"/>
            <a:ext cx="1371600" cy="612648"/>
          </a:xfrm>
          <a:prstGeom prst="wedgeRoundRectCallout">
            <a:avLst>
              <a:gd name="adj1" fmla="val -59578"/>
              <a:gd name="adj2" fmla="val 159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a:t>
            </a:r>
            <a:endParaRPr lang="en-US" sz="2400" dirty="0"/>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Reached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a:t>
            </a:r>
            <a:r>
              <a:rPr lang="en-US" sz="2800" dirty="0" smtClean="0">
                <a:solidFill>
                  <a:prstClr val="black"/>
                </a:solidFill>
              </a:rPr>
              <a:t>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a:t>
            </a:r>
            <a:r>
              <a:rPr lang="en-US" sz="2800" dirty="0" smtClean="0"/>
              <a:t>(high) Pressure </a:t>
            </a:r>
            <a:r>
              <a:rPr lang="en-US" sz="2800" dirty="0" smtClean="0"/>
              <a:t>=</a:t>
            </a:r>
            <a:r>
              <a:rPr lang="en-US" sz="2800" dirty="0" smtClean="0"/>
              <a:t> </a:t>
            </a:r>
            <a:r>
              <a:rPr lang="en-US" sz="2800" dirty="0" smtClean="0"/>
              <a:t>835 psi</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a:t>
            </a:r>
            <a:r>
              <a:rPr lang="en-US" sz="2800" dirty="0" smtClean="0"/>
              <a:t>very </a:t>
            </a:r>
            <a:r>
              <a:rPr lang="en-US" sz="2800" dirty="0" smtClean="0"/>
              <a:t>low cosmic ray </a:t>
            </a:r>
            <a:r>
              <a:rPr lang="en-US" sz="2800" dirty="0" smtClean="0"/>
              <a:t>background of </a:t>
            </a:r>
            <a:r>
              <a:rPr lang="en-US" sz="2800" dirty="0"/>
              <a:t>about 1 bubble per 8 minutes in JLab tunnel vs 1 – 2 bubbles per minute at Duke </a:t>
            </a:r>
            <a:r>
              <a:rPr lang="en-US" sz="2800" dirty="0" smtClean="0"/>
              <a:t>and</a:t>
            </a:r>
            <a:r>
              <a:rPr lang="en-US" sz="2800" dirty="0" smtClean="0"/>
              <a:t> </a:t>
            </a:r>
            <a:r>
              <a:rPr lang="en-US" sz="2800" dirty="0" smtClean="0"/>
              <a:t>Argonne</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Tested sensitivity with neutron </a:t>
            </a:r>
            <a:r>
              <a:rPr lang="en-US" sz="2800" dirty="0" smtClean="0"/>
              <a:t>source</a:t>
            </a: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Produced 7.7 MeV electron beam on </a:t>
            </a:r>
            <a:r>
              <a:rPr lang="en-US" sz="2800" dirty="0" smtClean="0"/>
              <a:t>6 mm </a:t>
            </a:r>
            <a:r>
              <a:rPr lang="en-US" sz="2800" dirty="0" smtClean="0"/>
              <a:t>Cu radiator</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a:t>
            </a:r>
            <a:r>
              <a:rPr lang="en-US" sz="2800" dirty="0" smtClean="0"/>
              <a:t>distances (</a:t>
            </a:r>
            <a:r>
              <a:rPr lang="en-US" sz="2800" dirty="0" smtClean="0"/>
              <a:t>source on thermal insulator, </a:t>
            </a:r>
            <a:r>
              <a:rPr lang="en-US" sz="2800" dirty="0" smtClean="0"/>
              <a:t>17 </a:t>
            </a:r>
            <a:r>
              <a:rPr lang="en-US" sz="2800" dirty="0" smtClean="0"/>
              <a:t>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1314</Words>
  <Application>Microsoft Office PowerPoint</Application>
  <PresentationFormat>On-screen Show (4:3)</PresentationFormat>
  <Paragraphs>204</Paragraphs>
  <Slides>27</Slides>
  <Notes>2</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Beam Position Measurements</vt:lpstr>
      <vt:lpstr>Summary</vt:lpstr>
      <vt:lpstr>PowerPoint Presentation</vt:lpstr>
      <vt:lpstr>PowerPoint Presentation</vt:lpstr>
      <vt:lpstr>Work since Sept Run</vt:lpstr>
      <vt:lpstr>x-ray Fluorescent Screen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429</cp:revision>
  <cp:lastPrinted>2014-09-10T20:13:57Z</cp:lastPrinted>
  <dcterms:created xsi:type="dcterms:W3CDTF">2014-03-14T18:04:44Z</dcterms:created>
  <dcterms:modified xsi:type="dcterms:W3CDTF">2015-11-06T21:48:07Z</dcterms:modified>
</cp:coreProperties>
</file>