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5" r:id="rId18"/>
    <p:sldId id="380" r:id="rId19"/>
    <p:sldId id="360" r:id="rId20"/>
    <p:sldId id="361" r:id="rId21"/>
    <p:sldId id="381" r:id="rId22"/>
    <p:sldId id="378" r:id="rId23"/>
    <p:sldId id="363" r:id="rId24"/>
    <p:sldId id="364" r:id="rId25"/>
    <p:sldId id="384" r:id="rId26"/>
    <p:sldId id="370" r:id="rId27"/>
    <p:sldId id="382" r:id="rId28"/>
    <p:sldId id="383" r:id="rId29"/>
    <p:sldId id="372" r:id="rId30"/>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11/8/2015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p>
          <a:p>
            <a:pPr lvl="1"/>
            <a:r>
              <a:rPr lang="en-US" sz="1600" dirty="0" smtClean="0"/>
              <a:t>Number of bubbles • Quenching time</a:t>
            </a:r>
            <a:endParaRPr lang="en-US" sz="1600" dirty="0"/>
          </a:p>
        </p:txBody>
      </p:sp>
      <p:sp>
        <p:nvSpPr>
          <p:cNvPr id="9" name="Rounded Rectangular Callout 8"/>
          <p:cNvSpPr/>
          <p:nvPr/>
        </p:nvSpPr>
        <p:spPr>
          <a:xfrm>
            <a:off x="3048000" y="58674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a:t>
            </a:r>
            <a:r>
              <a:rPr lang="en-US" sz="3200" dirty="0" smtClean="0"/>
              <a:t>Sept </a:t>
            </a:r>
            <a:r>
              <a:rPr lang="en-US" sz="3200" dirty="0"/>
              <a:t>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Radiator and Collimator Survey </a:t>
            </a:r>
            <a:endParaRPr lang="en-US" sz="4000" cap="small" dirty="0">
              <a:solidFill>
                <a:srgbClr val="2F4D8E"/>
              </a:solidFill>
              <a:latin typeface="Minion Pro"/>
              <a:cs typeface="Minion Pro"/>
            </a:endParaRPr>
          </a:p>
        </p:txBody>
      </p:sp>
      <p:sp>
        <p:nvSpPr>
          <p:cNvPr id="3" name="Rectangle 2"/>
          <p:cNvSpPr/>
          <p:nvPr/>
        </p:nvSpPr>
        <p:spPr>
          <a:xfrm>
            <a:off x="0" y="856357"/>
            <a:ext cx="7924800" cy="1077218"/>
          </a:xfrm>
          <a:prstGeom prst="rect">
            <a:avLst/>
          </a:prstGeom>
        </p:spPr>
        <p:txBody>
          <a:bodyPr wrap="square">
            <a:spAutoFit/>
          </a:bodyPr>
          <a:lstStyle/>
          <a:p>
            <a:pPr marL="457200" indent="-457200">
              <a:buFont typeface="Arial" panose="020B0604020202020204" pitchFamily="34" charset="0"/>
              <a:buChar char="•"/>
            </a:pPr>
            <a:r>
              <a:rPr lang="en-US" sz="3200" dirty="0" smtClean="0"/>
              <a:t>What was </a:t>
            </a:r>
            <a:r>
              <a:rPr lang="en-US" sz="3200" dirty="0" smtClean="0"/>
              <a:t>radiator, collimator and chamber z-position during Sept test?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9352187"/>
              </p:ext>
            </p:extLst>
          </p:nvPr>
        </p:nvGraphicFramePr>
        <p:xfrm>
          <a:off x="914400" y="2514600"/>
          <a:ext cx="6096000" cy="2468880"/>
        </p:xfrm>
        <a:graphic>
          <a:graphicData uri="http://schemas.openxmlformats.org/drawingml/2006/table">
            <a:tbl>
              <a:tblPr firstRow="1" bandRow="1">
                <a:tableStyleId>{5C22544A-7EE6-4342-B048-85BDC9FD1C3A}</a:tableStyleId>
              </a:tblPr>
              <a:tblGrid>
                <a:gridCol w="1524000"/>
                <a:gridCol w="1524000"/>
                <a:gridCol w="1524000"/>
                <a:gridCol w="1524000"/>
              </a:tblGrid>
              <a:tr h="736600">
                <a:tc>
                  <a:txBody>
                    <a:bodyPr/>
                    <a:lstStyle/>
                    <a:p>
                      <a:pPr algn="ctr"/>
                      <a:r>
                        <a:rPr lang="en-US" sz="2400" dirty="0" smtClean="0"/>
                        <a:t>Beam Energy</a:t>
                      </a:r>
                      <a:endParaRPr lang="en-US" sz="2400" dirty="0"/>
                    </a:p>
                  </a:txBody>
                  <a:tcPr/>
                </a:tc>
                <a:tc>
                  <a:txBody>
                    <a:bodyPr/>
                    <a:lstStyle/>
                    <a:p>
                      <a:pPr algn="ctr"/>
                      <a:r>
                        <a:rPr lang="en-US" sz="2400" dirty="0" smtClean="0"/>
                        <a:t>Radiator</a:t>
                      </a:r>
                      <a:endParaRPr lang="en-US" sz="2400" dirty="0"/>
                    </a:p>
                  </a:txBody>
                  <a:tcPr/>
                </a:tc>
                <a:tc>
                  <a:txBody>
                    <a:bodyPr/>
                    <a:lstStyle/>
                    <a:p>
                      <a:pPr algn="ctr"/>
                      <a:r>
                        <a:rPr lang="en-US" sz="2400" dirty="0" smtClean="0"/>
                        <a:t>Collimator </a:t>
                      </a:r>
                      <a:endParaRPr lang="en-US" sz="2400" dirty="0"/>
                    </a:p>
                  </a:txBody>
                  <a:tcPr/>
                </a:tc>
                <a:tc>
                  <a:txBody>
                    <a:bodyPr/>
                    <a:lstStyle/>
                    <a:p>
                      <a:pPr algn="ctr"/>
                      <a:r>
                        <a:rPr lang="en-US" sz="2400" dirty="0" smtClean="0"/>
                        <a:t>Chamber</a:t>
                      </a:r>
                      <a:endParaRPr lang="en-US" sz="2400" dirty="0"/>
                    </a:p>
                  </a:txBody>
                  <a:tcPr/>
                </a:tc>
              </a:tr>
              <a:tr h="736600">
                <a:tc>
                  <a:txBody>
                    <a:bodyPr/>
                    <a:lstStyle/>
                    <a:p>
                      <a:r>
                        <a:rPr lang="en-US" sz="2400" dirty="0" smtClean="0"/>
                        <a:t>7.7, 8.0, 6.5,</a:t>
                      </a:r>
                      <a:r>
                        <a:rPr lang="en-US" sz="2400" baseline="0" dirty="0" smtClean="0"/>
                        <a:t> 4.0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736600">
                <a:tc>
                  <a:txBody>
                    <a:bodyPr/>
                    <a:lstStyle/>
                    <a:p>
                      <a:r>
                        <a:rPr lang="en-US" sz="2400" dirty="0" smtClean="0"/>
                        <a:t>8.5, 8.2, 7.6</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92169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 </a:t>
            </a:r>
            <a:r>
              <a:rPr lang="en-US" u="sng" dirty="0" smtClean="0"/>
              <a:t>show plot</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20</a:t>
            </a:fld>
            <a:endParaRPr lang="en-US"/>
          </a:p>
        </p:txBody>
      </p:sp>
      <p:sp>
        <p:nvSpPr>
          <p:cNvPr id="8" name="Rounded Rectangular Callout 7"/>
          <p:cNvSpPr/>
          <p:nvPr/>
        </p:nvSpPr>
        <p:spPr>
          <a:xfrm>
            <a:off x="252351" y="1219200"/>
            <a:ext cx="8763000" cy="4038600"/>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r>
              <a:rPr lang="en-US" dirty="0" smtClean="0"/>
              <a:t>LabVIEW control of Gumby Laser Shutter (to stop beam during quenching time)</a:t>
            </a:r>
            <a:endParaRPr lang="en-US" dirty="0" smtClean="0"/>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21</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523768"/>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p>
          <a:p>
            <a:pPr marL="342900" indent="-342900">
              <a:buFont typeface="+mj-lt"/>
              <a:buAutoNum type="arabicPeriod"/>
            </a:pPr>
            <a:r>
              <a:rPr lang="en-US" dirty="0" smtClean="0"/>
              <a:t>Made of silver instead of copper</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22</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24</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6093976"/>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low currents</a:t>
            </a:r>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p>
          <a:p>
            <a:pPr marL="342900" lvl="0" indent="-342900">
              <a:buFont typeface="Arial" panose="020B0604020202020204" pitchFamily="34" charset="0"/>
              <a:buChar char="•"/>
            </a:pPr>
            <a:r>
              <a:rPr lang="en-US" sz="3200" dirty="0"/>
              <a:t>Test the bubble chamber laser shutter </a:t>
            </a:r>
            <a:r>
              <a:rPr lang="en-US" sz="3200" dirty="0" smtClean="0"/>
              <a:t>(Gumby Shutter) – </a:t>
            </a:r>
            <a:r>
              <a:rPr lang="en-US" sz="3200" u="sng" dirty="0" smtClean="0"/>
              <a:t>show photo</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26</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27</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1295399"/>
            <a:ext cx="9144000" cy="3847207"/>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endParaRPr lang="en-US" sz="3600" dirty="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571500" indent="-571500">
              <a:buFont typeface="+mj-lt"/>
              <a:buAutoNum type="romanUcPeriod"/>
            </a:pPr>
            <a:r>
              <a:rPr lang="en-US" sz="3200" dirty="0" smtClean="0"/>
              <a:t>Test Run </a:t>
            </a:r>
            <a:r>
              <a:rPr lang="en-US" sz="3200" dirty="0" smtClean="0"/>
              <a:t>II: May 30 </a:t>
            </a:r>
            <a:r>
              <a:rPr lang="en-US" sz="3200" dirty="0"/>
              <a:t>– June </a:t>
            </a:r>
            <a:r>
              <a:rPr lang="en-US" sz="3200" dirty="0" smtClean="0"/>
              <a:t>20</a:t>
            </a:r>
            <a:endParaRPr lang="en-US" sz="3200" dirty="0"/>
          </a:p>
          <a:p>
            <a:pPr marL="571500" indent="-571500">
              <a:buFont typeface="+mj-lt"/>
              <a:buAutoNum type="romanUcPeriod"/>
            </a:pPr>
            <a:r>
              <a:rPr lang="en-US" sz="3200" dirty="0" smtClean="0"/>
              <a:t>Test Run </a:t>
            </a:r>
            <a:r>
              <a:rPr lang="en-US" sz="3200" dirty="0" smtClean="0"/>
              <a:t>III: </a:t>
            </a:r>
            <a:r>
              <a:rPr lang="en-US" sz="3200" dirty="0"/>
              <a:t>Aug </a:t>
            </a:r>
            <a:r>
              <a:rPr lang="en-US" sz="3200" dirty="0" smtClean="0"/>
              <a:t>15 – </a:t>
            </a:r>
            <a:r>
              <a:rPr lang="en-US" sz="3200" dirty="0"/>
              <a:t>Aug </a:t>
            </a:r>
            <a:r>
              <a:rPr lang="en-US" sz="3200" dirty="0" smtClean="0"/>
              <a:t>29 </a:t>
            </a:r>
            <a:endParaRPr lang="en-US" sz="3200" dirty="0"/>
          </a:p>
        </p:txBody>
      </p:sp>
      <p:sp>
        <p:nvSpPr>
          <p:cNvPr id="4" name="Rounded Rectangular Callout 3"/>
          <p:cNvSpPr/>
          <p:nvPr/>
        </p:nvSpPr>
        <p:spPr>
          <a:xfrm>
            <a:off x="1524000" y="5410200"/>
            <a:ext cx="6019800" cy="12192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Expectation of PAC days in FY2017</a:t>
            </a:r>
          </a:p>
          <a:p>
            <a:pPr algn="ctr"/>
            <a:r>
              <a:rPr lang="en-US" sz="3200" dirty="0" smtClean="0"/>
              <a:t>(i.e., no more </a:t>
            </a:r>
            <a:r>
              <a:rPr lang="en-US" sz="3200" dirty="0" smtClean="0"/>
              <a:t>test</a:t>
            </a:r>
            <a:r>
              <a:rPr lang="en-US" sz="3200" dirty="0" smtClean="0"/>
              <a:t> </a:t>
            </a:r>
            <a:r>
              <a:rPr lang="en-US" sz="3200" dirty="0" smtClean="0"/>
              <a:t>runs)</a:t>
            </a:r>
            <a:endParaRPr lang="en-US" sz="3200" dirty="0"/>
          </a:p>
        </p:txBody>
      </p:sp>
      <p:sp>
        <p:nvSpPr>
          <p:cNvPr id="6" name="Rounded Rectangular Callout 5"/>
          <p:cNvSpPr/>
          <p:nvPr/>
        </p:nvSpPr>
        <p:spPr>
          <a:xfrm>
            <a:off x="6248400" y="2971800"/>
            <a:ext cx="2389414" cy="2018406"/>
          </a:xfrm>
          <a:prstGeom prst="wedgeRoundRectCallout">
            <a:avLst>
              <a:gd name="adj1" fmla="val -71691"/>
              <a:gd name="adj2" fmla="val 2808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28</a:t>
            </a:fld>
            <a:endParaRPr lang="en-US"/>
          </a:p>
        </p:txBody>
      </p:sp>
    </p:spTree>
    <p:extLst>
      <p:ext uri="{BB962C8B-B14F-4D97-AF65-F5344CB8AC3E}">
        <p14:creationId xmlns:p14="http://schemas.microsoft.com/office/powerpoint/2010/main" val="71813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29</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 processes images from 100 Hz digital camera</a:t>
            </a:r>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psi</a:t>
            </a:r>
          </a:p>
          <a:p>
            <a:pPr marL="1371600" lvl="2" indent="-457200">
              <a:buFont typeface="Arial" panose="020B0604020202020204" pitchFamily="34" charset="0"/>
              <a:buChar char="•"/>
            </a:pPr>
            <a:r>
              <a:rPr lang="en-US" sz="2800" dirty="0" smtClean="0"/>
              <a:t>Quenching Time = 5 sec</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bubble per 8 minutes in JLab tunnel vs 1 – 2 bubbles per minute at Duke </a:t>
            </a:r>
            <a:r>
              <a:rPr lang="en-US" sz="2800" dirty="0" smtClean="0"/>
              <a:t>and Argonne</a:t>
            </a:r>
          </a:p>
          <a:p>
            <a:pPr marL="457200" indent="-457200">
              <a:buFont typeface="Arial" panose="020B0604020202020204" pitchFamily="34" charset="0"/>
              <a:buChar char="•"/>
            </a:pPr>
            <a:r>
              <a:rPr lang="en-US" sz="2800" dirty="0" smtClean="0"/>
              <a:t>Tested sensitivity with neutron source</a:t>
            </a:r>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radiator/dump</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3788</TotalTime>
  <Words>1463</Words>
  <Application>Microsoft Office PowerPoint</Application>
  <PresentationFormat>On-screen Show (4:3)</PresentationFormat>
  <Paragraphs>218</Paragraphs>
  <Slides>29</Slides>
  <Notes>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Radiator and Collimator Survey </vt:lpstr>
      <vt:lpstr>Beam Position Measurements</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455</cp:revision>
  <cp:lastPrinted>2014-09-10T20:13:57Z</cp:lastPrinted>
  <dcterms:created xsi:type="dcterms:W3CDTF">2014-03-14T18:04:44Z</dcterms:created>
  <dcterms:modified xsi:type="dcterms:W3CDTF">2015-11-08T14:50:47Z</dcterms:modified>
</cp:coreProperties>
</file>