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25" r:id="rId2"/>
    <p:sldId id="262" r:id="rId3"/>
    <p:sldId id="326" r:id="rId4"/>
    <p:sldId id="334" r:id="rId5"/>
    <p:sldId id="328" r:id="rId6"/>
    <p:sldId id="329" r:id="rId7"/>
    <p:sldId id="335" r:id="rId8"/>
    <p:sldId id="330" r:id="rId9"/>
    <p:sldId id="333" r:id="rId10"/>
    <p:sldId id="336" r:id="rId11"/>
    <p:sldId id="337" r:id="rId12"/>
    <p:sldId id="331" r:id="rId13"/>
    <p:sldId id="338" r:id="rId14"/>
    <p:sldId id="269" r:id="rId15"/>
    <p:sldId id="340" r:id="rId16"/>
    <p:sldId id="341" r:id="rId17"/>
    <p:sldId id="342" r:id="rId18"/>
    <p:sldId id="327" r:id="rId1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8" autoAdjust="0"/>
    <p:restoredTop sz="99847" autoAdjust="0"/>
  </p:normalViewPr>
  <p:slideViewPr>
    <p:cSldViewPr>
      <p:cViewPr varScale="1">
        <p:scale>
          <a:sx n="86" d="100"/>
          <a:sy n="86" d="100"/>
        </p:scale>
        <p:origin x="-4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AB32B43-9960-4E84-BFF7-CE9D4E4C3390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6069873-D799-419E-A352-0456C9027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36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A9A5F-8EA1-4A41-8D55-F4A57E7DE438}" type="datetime1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BBB6-05B4-4A31-906A-2B03E0C65C7C}" type="datetime1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4841-FB8F-4F3A-82D0-064DF62E5331}" type="datetime1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540-249B-4BF0-8C06-C8F13FDE71F1}" type="datetime1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ABBF-5BEF-4A5A-8C16-61AC396A7B23}" type="datetime1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8EFD-E1DF-419C-9980-D77ABAF1FD55}" type="datetime1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4EE7-8905-4AD4-A52A-33B3EA92D38B}" type="datetime1">
              <a:rPr lang="en-US" smtClean="0"/>
              <a:pPr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2B56-79C2-4651-866A-233D563CBE52}" type="datetime1">
              <a:rPr lang="en-US" smtClean="0"/>
              <a:pPr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7056-2C44-4D5C-9D26-95A3B3A2EE7D}" type="datetime1">
              <a:rPr lang="en-US" smtClean="0"/>
              <a:pPr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EDCF-2092-496F-9B7F-0E153EEF1114}" type="datetime1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C029-756A-432C-BFE8-3DD82FFF2867}" type="datetime1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C7FD9-B32F-45DA-894F-D6DC9B02D96A}" type="datetime1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26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5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3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3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04 September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18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Systematic Error Propagation (1)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61257" y="3124200"/>
            <a:ext cx="82296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With:</a:t>
            </a:r>
            <a:r>
              <a:rPr lang="en-US" sz="2400" dirty="0" smtClean="0"/>
              <a:t>                                             </a:t>
            </a:r>
            <a:endParaRPr lang="en-US" sz="2400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191764"/>
              </p:ext>
            </p:extLst>
          </p:nvPr>
        </p:nvGraphicFramePr>
        <p:xfrm>
          <a:off x="1696635" y="3429000"/>
          <a:ext cx="2646765" cy="808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62" name="Equation" r:id="rId4" imgW="672840" imgH="241200" progId="Equation.3">
                  <p:embed/>
                </p:oleObj>
              </mc:Choice>
              <mc:Fallback>
                <p:oleObj name="Equation" r:id="rId4" imgW="6728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6635" y="3429000"/>
                        <a:ext cx="2646765" cy="808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629619"/>
              </p:ext>
            </p:extLst>
          </p:nvPr>
        </p:nvGraphicFramePr>
        <p:xfrm>
          <a:off x="1752600" y="4385355"/>
          <a:ext cx="34734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63" name="Equation" r:id="rId6" imgW="838080" imgH="215640" progId="Equation.3">
                  <p:embed/>
                </p:oleObj>
              </mc:Choice>
              <mc:Fallback>
                <p:oleObj name="Equation" r:id="rId6" imgW="838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385355"/>
                        <a:ext cx="347345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228600" y="5181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Then:                                             </a:t>
            </a:r>
            <a:endParaRPr lang="en-US" sz="2400" dirty="0" smtClean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438736"/>
              </p:ext>
            </p:extLst>
          </p:nvPr>
        </p:nvGraphicFramePr>
        <p:xfrm>
          <a:off x="609600" y="5657385"/>
          <a:ext cx="815316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64" name="Equation" r:id="rId8" imgW="2361960" imgH="241200" progId="Equation.3">
                  <p:embed/>
                </p:oleObj>
              </mc:Choice>
              <mc:Fallback>
                <p:oleObj name="Equation" r:id="rId8" imgW="2361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657385"/>
                        <a:ext cx="815316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 txBox="1">
            <a:spLocks/>
          </p:cNvSpPr>
          <p:nvPr/>
        </p:nvSpPr>
        <p:spPr>
          <a:xfrm>
            <a:off x="228600" y="8382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For absolute beam energy uncertainty of </a:t>
            </a:r>
            <a:r>
              <a:rPr lang="el-GR" sz="2400" dirty="0" smtClean="0"/>
              <a:t>δ</a:t>
            </a:r>
            <a:r>
              <a:rPr lang="en-US" sz="2400" dirty="0" smtClean="0"/>
              <a:t>E:                                             </a:t>
            </a:r>
            <a:endParaRPr lang="en-US" sz="2400" dirty="0" smtClean="0"/>
          </a:p>
        </p:txBody>
      </p:sp>
      <p:sp>
        <p:nvSpPr>
          <p:cNvPr id="19" name="Rounded Rectangular Callout 18"/>
          <p:cNvSpPr/>
          <p:nvPr/>
        </p:nvSpPr>
        <p:spPr>
          <a:xfrm>
            <a:off x="5105400" y="1393902"/>
            <a:ext cx="1295400" cy="445119"/>
          </a:xfrm>
          <a:prstGeom prst="wedgeRoundRectCallout">
            <a:avLst>
              <a:gd name="adj1" fmla="val -67027"/>
              <a:gd name="adj2" fmla="val 35971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Measured</a:t>
            </a:r>
            <a:endParaRPr lang="en-US" dirty="0" smtClean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019151"/>
              </p:ext>
            </p:extLst>
          </p:nvPr>
        </p:nvGraphicFramePr>
        <p:xfrm>
          <a:off x="609600" y="2178050"/>
          <a:ext cx="46609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65" name="Equation" r:id="rId10" imgW="1701720" imgH="241200" progId="Equation.3">
                  <p:embed/>
                </p:oleObj>
              </mc:Choice>
              <mc:Fallback>
                <p:oleObj name="Equation" r:id="rId10" imgW="1701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178050"/>
                        <a:ext cx="466090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346401"/>
              </p:ext>
            </p:extLst>
          </p:nvPr>
        </p:nvGraphicFramePr>
        <p:xfrm>
          <a:off x="762000" y="1447800"/>
          <a:ext cx="41417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66" name="Equation" r:id="rId12" imgW="1511280" imgH="228600" progId="Equation.3">
                  <p:embed/>
                </p:oleObj>
              </mc:Choice>
              <mc:Fallback>
                <p:oleObj name="Equation" r:id="rId12" imgW="1511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47800"/>
                        <a:ext cx="414178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ounded Rectangular Callout 20"/>
          <p:cNvSpPr/>
          <p:nvPr/>
        </p:nvSpPr>
        <p:spPr>
          <a:xfrm>
            <a:off x="4964152" y="2895600"/>
            <a:ext cx="1295400" cy="445119"/>
          </a:xfrm>
          <a:prstGeom prst="wedgeRoundRectCallout">
            <a:avLst>
              <a:gd name="adj1" fmla="val -35177"/>
              <a:gd name="adj2" fmla="val -91796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Simulated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1081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988907"/>
              </p:ext>
            </p:extLst>
          </p:nvPr>
        </p:nvGraphicFramePr>
        <p:xfrm>
          <a:off x="1601788" y="914400"/>
          <a:ext cx="4743450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8" name="Equation" r:id="rId4" imgW="2095200" imgH="939600" progId="Equation.3">
                  <p:embed/>
                </p:oleObj>
              </mc:Choice>
              <mc:Fallback>
                <p:oleObj name="Equation" r:id="rId4" imgW="20952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788" y="914400"/>
                        <a:ext cx="4743450" cy="221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Where</a:t>
            </a:r>
            <a:r>
              <a:rPr lang="en-US" sz="2400" dirty="0" smtClean="0"/>
              <a:t>:</a:t>
            </a:r>
            <a:endParaRPr lang="en-US" sz="24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978508"/>
              </p:ext>
            </p:extLst>
          </p:nvPr>
        </p:nvGraphicFramePr>
        <p:xfrm>
          <a:off x="1752600" y="3657600"/>
          <a:ext cx="3708400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9" name="Equation" r:id="rId6" imgW="1638000" imgH="939600" progId="Equation.3">
                  <p:embed/>
                </p:oleObj>
              </mc:Choice>
              <mc:Fallback>
                <p:oleObj name="Equation" r:id="rId6" imgW="16380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657600"/>
                        <a:ext cx="3708400" cy="221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5316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Systematic Error Propagation (2)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815292"/>
              </p:ext>
            </p:extLst>
          </p:nvPr>
        </p:nvGraphicFramePr>
        <p:xfrm>
          <a:off x="762000" y="1219200"/>
          <a:ext cx="7759700" cy="203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2" name="Equation" r:id="rId4" imgW="3466800" imgH="990360" progId="Equation.3">
                  <p:embed/>
                </p:oleObj>
              </mc:Choice>
              <mc:Fallback>
                <p:oleObj name="Equation" r:id="rId4" imgW="346680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19200"/>
                        <a:ext cx="7759700" cy="203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3821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Other Systematic Errors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285901"/>
              </p:ext>
            </p:extLst>
          </p:nvPr>
        </p:nvGraphicFramePr>
        <p:xfrm>
          <a:off x="533400" y="4049486"/>
          <a:ext cx="5638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8" name="Equation" r:id="rId4" imgW="2260440" imgH="533160" progId="Equation.3">
                  <p:embed/>
                </p:oleObj>
              </mc:Choice>
              <mc:Fallback>
                <p:oleObj name="Equation" r:id="rId4" imgW="226044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49486"/>
                        <a:ext cx="56388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9146948"/>
              </p:ext>
            </p:extLst>
          </p:nvPr>
        </p:nvGraphicFramePr>
        <p:xfrm>
          <a:off x="838200" y="1066800"/>
          <a:ext cx="5562600" cy="2159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882020"/>
                <a:gridCol w="1680580"/>
              </a:tblGrid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Beam</a:t>
                      </a:r>
                      <a:r>
                        <a:rPr lang="en-US" sz="2000" baseline="0" dirty="0" smtClean="0"/>
                        <a:t> Current, </a:t>
                      </a:r>
                      <a:r>
                        <a:rPr lang="el-GR" sz="2000" baseline="0" dirty="0" smtClean="0"/>
                        <a:t>δ</a:t>
                      </a:r>
                      <a:r>
                        <a:rPr lang="en-US" sz="2000" baseline="0" dirty="0" smtClean="0"/>
                        <a:t>I/I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3%</a:t>
                      </a:r>
                      <a:endParaRPr lang="en-US" sz="2000" b="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Photon</a:t>
                      </a:r>
                      <a:r>
                        <a:rPr lang="en-US" sz="2000" baseline="0" dirty="0" smtClean="0"/>
                        <a:t> Flux, </a:t>
                      </a:r>
                      <a:r>
                        <a:rPr lang="el-GR" sz="2000" baseline="0" dirty="0" smtClean="0"/>
                        <a:t>δ</a:t>
                      </a:r>
                      <a:r>
                        <a:rPr lang="en-US" sz="2000" baseline="0" dirty="0" smtClean="0"/>
                        <a:t>N/N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Radiator</a:t>
                      </a:r>
                      <a:r>
                        <a:rPr lang="en-US" sz="2000" baseline="0" dirty="0" smtClean="0"/>
                        <a:t> Thickness, </a:t>
                      </a:r>
                      <a:r>
                        <a:rPr lang="el-GR" sz="2000" baseline="0" dirty="0" smtClean="0"/>
                        <a:t>δ</a:t>
                      </a:r>
                      <a:r>
                        <a:rPr lang="en-US" sz="2000" baseline="0" dirty="0" smtClean="0"/>
                        <a:t>R/R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Bubble</a:t>
                      </a:r>
                      <a:r>
                        <a:rPr lang="en-US" sz="2000" baseline="0" dirty="0" smtClean="0"/>
                        <a:t> Chamber Efficiency, </a:t>
                      </a:r>
                      <a:r>
                        <a:rPr lang="el-GR" sz="2000" baseline="0" dirty="0" smtClean="0"/>
                        <a:t>ε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Bubble</a:t>
                      </a:r>
                      <a:r>
                        <a:rPr lang="en-US" sz="2000" baseline="0" dirty="0" smtClean="0"/>
                        <a:t> Chamber Thickness, </a:t>
                      </a:r>
                      <a:r>
                        <a:rPr lang="el-GR" sz="2000" baseline="0" dirty="0" smtClean="0"/>
                        <a:t>δ</a:t>
                      </a:r>
                      <a:r>
                        <a:rPr lang="en-US" sz="2000" baseline="0" dirty="0" smtClean="0"/>
                        <a:t>T/T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Content Placeholder 2"/>
          <p:cNvSpPr txBox="1">
            <a:spLocks/>
          </p:cNvSpPr>
          <p:nvPr/>
        </p:nvSpPr>
        <p:spPr>
          <a:xfrm>
            <a:off x="76200" y="35814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Then:                                             </a:t>
            </a:r>
            <a:endParaRPr lang="en-US" sz="24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035392"/>
              </p:ext>
            </p:extLst>
          </p:nvPr>
        </p:nvGraphicFramePr>
        <p:xfrm>
          <a:off x="533400" y="5410200"/>
          <a:ext cx="7489371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9" name="Equation" r:id="rId6" imgW="3187440" imgH="533160" progId="Equation.3">
                  <p:embed/>
                </p:oleObj>
              </mc:Choice>
              <mc:Fallback>
                <p:oleObj name="Equation" r:id="rId6" imgW="3187440" imgH="53316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410200"/>
                        <a:ext cx="7489371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ounded Rectangular Callout 21"/>
          <p:cNvSpPr/>
          <p:nvPr/>
        </p:nvSpPr>
        <p:spPr>
          <a:xfrm>
            <a:off x="6781800" y="1524000"/>
            <a:ext cx="1295400" cy="445119"/>
          </a:xfrm>
          <a:prstGeom prst="wedgeRoundRectCallout">
            <a:avLst>
              <a:gd name="adj1" fmla="val -72152"/>
              <a:gd name="adj2" fmla="val -620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Simulation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2365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7391400" cy="2514600"/>
          </a:xfrm>
        </p:spPr>
        <p:txBody>
          <a:bodyPr/>
          <a:lstStyle/>
          <a:p>
            <a:pPr marL="571500" indent="-571500" algn="l">
              <a:buFont typeface="+mj-lt"/>
              <a:buAutoNum type="romanUcPeriod"/>
            </a:pPr>
            <a:r>
              <a:rPr lang="en-US" dirty="0" smtClean="0"/>
              <a:t>Radiator Thickness = 0.02 mm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 smtClean="0"/>
              <a:t>Bubble Chamber Thickness = 3.0 cm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 smtClean="0"/>
              <a:t>Background subtraction of </a:t>
            </a:r>
            <a:r>
              <a:rPr lang="en-US" baseline="30000" dirty="0" smtClean="0"/>
              <a:t>18</a:t>
            </a:r>
            <a:r>
              <a:rPr lang="en-US" dirty="0" smtClean="0"/>
              <a:t>O(</a:t>
            </a:r>
            <a:r>
              <a:rPr lang="el-GR" dirty="0"/>
              <a:t>γ</a:t>
            </a:r>
            <a:r>
              <a:rPr lang="en-US" dirty="0" smtClean="0"/>
              <a:t>,</a:t>
            </a:r>
            <a:r>
              <a:rPr lang="el-GR" dirty="0" smtClean="0"/>
              <a:t>α</a:t>
            </a:r>
            <a:r>
              <a:rPr lang="en-US" dirty="0" smtClean="0"/>
              <a:t>)</a:t>
            </a:r>
            <a:r>
              <a:rPr lang="en-US" baseline="30000" dirty="0" smtClean="0"/>
              <a:t>14</a:t>
            </a:r>
            <a:r>
              <a:rPr lang="en-US" dirty="0"/>
              <a:t>C</a:t>
            </a:r>
            <a:r>
              <a:rPr lang="en-US" dirty="0" smtClean="0"/>
              <a:t> 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baseline="30000" dirty="0"/>
              <a:t>17</a:t>
            </a:r>
            <a:r>
              <a:rPr lang="en-US" dirty="0"/>
              <a:t>O(</a:t>
            </a:r>
            <a:r>
              <a:rPr lang="el-GR" dirty="0"/>
              <a:t>γ</a:t>
            </a:r>
            <a:r>
              <a:rPr lang="en-US" dirty="0" smtClean="0"/>
              <a:t>,n)</a:t>
            </a:r>
            <a:r>
              <a:rPr lang="en-US" baseline="30000" dirty="0" smtClean="0"/>
              <a:t>16</a:t>
            </a:r>
            <a:r>
              <a:rPr lang="en-US" dirty="0" smtClean="0"/>
              <a:t>O: Still to do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561794"/>
              </p:ext>
            </p:extLst>
          </p:nvPr>
        </p:nvGraphicFramePr>
        <p:xfrm>
          <a:off x="381000" y="152400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Electron</a:t>
                      </a:r>
                    </a:p>
                    <a:p>
                      <a:pPr algn="ctr"/>
                      <a:r>
                        <a:rPr lang="en-US" b="0" dirty="0" smtClean="0"/>
                        <a:t>Beam</a:t>
                      </a:r>
                      <a:r>
                        <a:rPr lang="en-US" b="0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Beam</a:t>
                      </a:r>
                    </a:p>
                    <a:p>
                      <a:pPr algn="ctr"/>
                      <a:r>
                        <a:rPr lang="en-US" b="0" dirty="0" smtClean="0"/>
                        <a:t>Current (µA)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Time</a:t>
                      </a:r>
                    </a:p>
                    <a:p>
                      <a:pPr algn="ctr"/>
                      <a:r>
                        <a:rPr lang="en-US" b="0" dirty="0" smtClean="0"/>
                        <a:t>(hour)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err="1" smtClean="0"/>
                        <a:t>y</a:t>
                      </a:r>
                      <a:r>
                        <a:rPr lang="en-US" b="0" baseline="-25000" dirty="0" err="1" smtClean="0"/>
                        <a:t>i</a:t>
                      </a:r>
                      <a:r>
                        <a:rPr lang="en-US" b="0" dirty="0" smtClean="0"/>
                        <a:t>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 smtClean="0"/>
                        <a:t>d</a:t>
                      </a:r>
                      <a:r>
                        <a:rPr lang="en-US" b="0" baseline="0" dirty="0" err="1" smtClean="0"/>
                        <a:t>y</a:t>
                      </a:r>
                      <a:r>
                        <a:rPr lang="en-US" b="0" baseline="-25000" dirty="0" err="1" smtClean="0"/>
                        <a:t>i</a:t>
                      </a:r>
                      <a:r>
                        <a:rPr lang="en-US" b="0" dirty="0" smtClean="0"/>
                        <a:t> </a:t>
                      </a:r>
                    </a:p>
                    <a:p>
                      <a:pPr algn="ctr"/>
                      <a:r>
                        <a:rPr lang="en-US" b="0" dirty="0" smtClean="0"/>
                        <a:t>(no </a:t>
                      </a:r>
                      <a:r>
                        <a:rPr lang="en-US" b="0" dirty="0" err="1" smtClean="0"/>
                        <a:t>bg</a:t>
                      </a:r>
                      <a:r>
                        <a:rPr lang="en-US" b="0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 smtClean="0"/>
                        <a:t>d</a:t>
                      </a:r>
                      <a:r>
                        <a:rPr lang="en-US" b="0" baseline="0" dirty="0" err="1" smtClean="0"/>
                        <a:t>y</a:t>
                      </a:r>
                      <a:r>
                        <a:rPr lang="en-US" b="0" baseline="-25000" dirty="0" err="1" smtClean="0"/>
                        <a:t>i</a:t>
                      </a:r>
                      <a:r>
                        <a:rPr lang="en-US" b="0" dirty="0" smtClean="0"/>
                        <a:t> </a:t>
                      </a:r>
                    </a:p>
                    <a:p>
                      <a:pPr algn="ctr"/>
                      <a:r>
                        <a:rPr lang="en-US" b="0" dirty="0" smtClean="0"/>
                        <a:t>(with </a:t>
                      </a:r>
                      <a:r>
                        <a:rPr lang="en-US" b="0" dirty="0" err="1" smtClean="0"/>
                        <a:t>bg</a:t>
                      </a:r>
                      <a:r>
                        <a:rPr lang="en-US" b="0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045320"/>
              </p:ext>
            </p:extLst>
          </p:nvPr>
        </p:nvGraphicFramePr>
        <p:xfrm>
          <a:off x="228600" y="3733800"/>
          <a:ext cx="8763000" cy="259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0" name="Equation" r:id="rId3" imgW="2577960" imgH="761760" progId="Equation.3">
                  <p:embed/>
                </p:oleObj>
              </mc:Choice>
              <mc:Fallback>
                <p:oleObj name="Equation" r:id="rId3" imgW="2577960" imgH="76176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733800"/>
                        <a:ext cx="8763000" cy="259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1796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948021"/>
              </p:ext>
            </p:extLst>
          </p:nvPr>
        </p:nvGraphicFramePr>
        <p:xfrm>
          <a:off x="381000" y="76200"/>
          <a:ext cx="5486400" cy="3235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</a:t>
                      </a:r>
                    </a:p>
                    <a:p>
                      <a:pPr algn="ctr"/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Section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(no </a:t>
                      </a:r>
                      <a:r>
                        <a:rPr lang="en-US" dirty="0" err="1" smtClean="0"/>
                        <a:t>bg</a:t>
                      </a:r>
                      <a:r>
                        <a:rPr lang="en-US" dirty="0" smtClean="0"/>
                        <a:t>, %)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(with </a:t>
                      </a:r>
                      <a:r>
                        <a:rPr lang="en-US" dirty="0" err="1" smtClean="0"/>
                        <a:t>bg</a:t>
                      </a:r>
                      <a:r>
                        <a:rPr lang="en-US" dirty="0" smtClean="0"/>
                        <a:t>, %)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9096597"/>
              </p:ext>
            </p:extLst>
          </p:nvPr>
        </p:nvGraphicFramePr>
        <p:xfrm>
          <a:off x="2514600" y="3505200"/>
          <a:ext cx="5486400" cy="3235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</a:t>
                      </a:r>
                    </a:p>
                    <a:p>
                      <a:pPr algn="ctr"/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Section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Sys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(Energy, %)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Sys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(Total, %)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539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358341"/>
              </p:ext>
            </p:extLst>
          </p:nvPr>
        </p:nvGraphicFramePr>
        <p:xfrm>
          <a:off x="457200" y="1752600"/>
          <a:ext cx="8382003" cy="3510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97429"/>
                <a:gridCol w="1197429"/>
                <a:gridCol w="1197429"/>
                <a:gridCol w="1197429"/>
                <a:gridCol w="1197429"/>
                <a:gridCol w="1197429"/>
                <a:gridCol w="11974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</a:t>
                      </a:r>
                    </a:p>
                    <a:p>
                      <a:pPr algn="ctr"/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Gamma</a:t>
                      </a:r>
                    </a:p>
                    <a:p>
                      <a:pPr algn="ctr"/>
                      <a:r>
                        <a:rPr lang="en-US" b="0" dirty="0" smtClean="0"/>
                        <a:t>Energy</a:t>
                      </a:r>
                      <a:r>
                        <a:rPr lang="en-US" b="0" baseline="0" dirty="0" smtClean="0"/>
                        <a:t> (MeV)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E</a:t>
                      </a:r>
                      <a:r>
                        <a:rPr lang="en-US" baseline="-25000" dirty="0" smtClean="0"/>
                        <a:t>CM</a:t>
                      </a:r>
                    </a:p>
                    <a:p>
                      <a:pPr algn="ctr"/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(MeV)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Section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E1</a:t>
                      </a:r>
                      <a:r>
                        <a:rPr lang="en-US" baseline="0" dirty="0" smtClean="0"/>
                        <a:t> Factor</a:t>
                      </a:r>
                    </a:p>
                    <a:p>
                      <a:pPr algn="ctr"/>
                      <a:r>
                        <a:rPr lang="en-US" baseline="0" dirty="0" smtClean="0"/>
                        <a:t>(keV b)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(%)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Sys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(%)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14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" y="2352675"/>
            <a:ext cx="7581900" cy="4495800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aseline="30000" dirty="0" smtClean="0"/>
              <a:t>12</a:t>
            </a:r>
            <a:r>
              <a:rPr lang="en-US" dirty="0" smtClean="0"/>
              <a:t>C(</a:t>
            </a:r>
            <a:r>
              <a:rPr lang="el-GR" dirty="0" smtClean="0"/>
              <a:t>α</a:t>
            </a:r>
            <a:r>
              <a:rPr lang="en-US" dirty="0" smtClean="0"/>
              <a:t>,</a:t>
            </a:r>
            <a:r>
              <a:rPr lang="el-GR" dirty="0"/>
              <a:t> γ</a:t>
            </a:r>
            <a:r>
              <a:rPr lang="en-US" dirty="0" smtClean="0"/>
              <a:t>)</a:t>
            </a:r>
            <a:r>
              <a:rPr lang="en-US" baseline="30000" dirty="0" smtClean="0"/>
              <a:t>16</a:t>
            </a:r>
            <a:r>
              <a:rPr lang="en-US" dirty="0" smtClean="0"/>
              <a:t>O  S-Factor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9144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Statistical Error: dominated by background subtraction from</a:t>
            </a:r>
            <a:r>
              <a:rPr lang="en-US" sz="2400" baseline="30000" dirty="0" smtClean="0"/>
              <a:t> </a:t>
            </a:r>
            <a:r>
              <a:rPr lang="en-US" sz="2400" baseline="30000" dirty="0">
                <a:solidFill>
                  <a:srgbClr val="FF0000"/>
                </a:solidFill>
              </a:rPr>
              <a:t>18</a:t>
            </a:r>
            <a:r>
              <a:rPr lang="en-US" sz="2400" dirty="0">
                <a:solidFill>
                  <a:srgbClr val="FF0000"/>
                </a:solidFill>
              </a:rPr>
              <a:t>O(</a:t>
            </a:r>
            <a:r>
              <a:rPr lang="el-GR" sz="2400" dirty="0">
                <a:solidFill>
                  <a:srgbClr val="FF0000"/>
                </a:solidFill>
              </a:rPr>
              <a:t>γ</a:t>
            </a:r>
            <a:r>
              <a:rPr lang="en-US" sz="2400" dirty="0">
                <a:solidFill>
                  <a:srgbClr val="FF0000"/>
                </a:solidFill>
              </a:rPr>
              <a:t>,</a:t>
            </a:r>
            <a:r>
              <a:rPr lang="el-GR" sz="2400" dirty="0">
                <a:solidFill>
                  <a:srgbClr val="FF0000"/>
                </a:solidFill>
              </a:rPr>
              <a:t>α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r>
              <a:rPr lang="en-US" sz="2400" baseline="30000" dirty="0">
                <a:solidFill>
                  <a:srgbClr val="FF0000"/>
                </a:solidFill>
              </a:rPr>
              <a:t>14</a:t>
            </a:r>
            <a:r>
              <a:rPr lang="en-US" sz="2400" dirty="0">
                <a:solidFill>
                  <a:srgbClr val="FF0000"/>
                </a:solidFill>
              </a:rPr>
              <a:t>C</a:t>
            </a:r>
            <a:r>
              <a:rPr lang="en-US" sz="2400" dirty="0" smtClean="0">
                <a:solidFill>
                  <a:srgbClr val="FF0000"/>
                </a:solidFill>
              </a:rPr>
              <a:t> (depletion = 5,000)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Systematic Error: dominated by </a:t>
            </a:r>
            <a:r>
              <a:rPr lang="en-US" sz="2400" dirty="0">
                <a:solidFill>
                  <a:srgbClr val="0070C0"/>
                </a:solidFill>
              </a:rPr>
              <a:t>a</a:t>
            </a:r>
            <a:r>
              <a:rPr lang="en-US" sz="2400" dirty="0" smtClean="0">
                <a:solidFill>
                  <a:srgbClr val="0070C0"/>
                </a:solidFill>
              </a:rPr>
              <a:t>bsolute </a:t>
            </a:r>
            <a:r>
              <a:rPr lang="en-US" sz="2400" dirty="0">
                <a:solidFill>
                  <a:srgbClr val="0070C0"/>
                </a:solidFill>
              </a:rPr>
              <a:t>beam </a:t>
            </a:r>
            <a:r>
              <a:rPr lang="en-US" sz="2400" dirty="0" smtClean="0">
                <a:solidFill>
                  <a:srgbClr val="0070C0"/>
                </a:solidFill>
              </a:rPr>
              <a:t>energy </a:t>
            </a:r>
            <a:r>
              <a:rPr lang="en-US" sz="2400" dirty="0" smtClean="0">
                <a:solidFill>
                  <a:srgbClr val="0070C0"/>
                </a:solidFill>
              </a:rPr>
              <a:t>(</a:t>
            </a:r>
            <a:r>
              <a:rPr lang="el-GR" sz="2400" dirty="0">
                <a:solidFill>
                  <a:srgbClr val="0070C0"/>
                </a:solidFill>
              </a:rPr>
              <a:t>δ</a:t>
            </a:r>
            <a:r>
              <a:rPr lang="en-US" sz="2400" dirty="0">
                <a:solidFill>
                  <a:srgbClr val="0070C0"/>
                </a:solidFill>
              </a:rPr>
              <a:t>E </a:t>
            </a:r>
            <a:r>
              <a:rPr lang="en-US" sz="2400" dirty="0" smtClean="0">
                <a:solidFill>
                  <a:srgbClr val="0070C0"/>
                </a:solidFill>
              </a:rPr>
              <a:t>= 0.1%)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18</a:t>
            </a:fld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685800" y="6400800"/>
            <a:ext cx="3124200" cy="304800"/>
          </a:xfrm>
          <a:prstGeom prst="wedgeRoundRectCallout">
            <a:avLst>
              <a:gd name="adj1" fmla="val 30616"/>
              <a:gd name="adj2" fmla="val -156899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r>
              <a:rPr lang="en-US" baseline="-25000" dirty="0" smtClean="0"/>
              <a:t>E1</a:t>
            </a:r>
            <a:r>
              <a:rPr lang="en-US" dirty="0" smtClean="0"/>
              <a:t>(300 keV) = 74±21 keV b</a:t>
            </a:r>
          </a:p>
        </p:txBody>
      </p:sp>
    </p:spTree>
    <p:extLst>
      <p:ext uri="{BB962C8B-B14F-4D97-AF65-F5344CB8AC3E}">
        <p14:creationId xmlns:p14="http://schemas.microsoft.com/office/powerpoint/2010/main" val="554002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Penfold-Leiss Cross Section Unfolding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Measure Yields at:                                                    where,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solution can be written in two forms: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90913" y="1385888"/>
          <a:ext cx="29210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6" name="Equation" r:id="rId4" imgW="1066680" imgH="228600" progId="Equation.3">
                  <p:embed/>
                </p:oleObj>
              </mc:Choice>
              <mc:Fallback>
                <p:oleObj name="Equation" r:id="rId4" imgW="10666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913" y="1385888"/>
                        <a:ext cx="2921000" cy="53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914400" y="1828800"/>
          <a:ext cx="34448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7" name="Equation" r:id="rId6" imgW="1257120" imgH="228600" progId="Equation.3">
                  <p:embed/>
                </p:oleObj>
              </mc:Choice>
              <mc:Fallback>
                <p:oleObj name="Equation" r:id="rId6" imgW="12571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28800"/>
                        <a:ext cx="34448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121741"/>
              </p:ext>
            </p:extLst>
          </p:nvPr>
        </p:nvGraphicFramePr>
        <p:xfrm>
          <a:off x="990600" y="2590800"/>
          <a:ext cx="723995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8" name="Equation" r:id="rId8" imgW="3225600" imgH="444240" progId="Equation.3">
                  <p:embed/>
                </p:oleObj>
              </mc:Choice>
              <mc:Fallback>
                <p:oleObj name="Equation" r:id="rId8" imgW="3225600" imgH="4442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90800"/>
                        <a:ext cx="7239953" cy="838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41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975346"/>
              </p:ext>
            </p:extLst>
          </p:nvPr>
        </p:nvGraphicFramePr>
        <p:xfrm>
          <a:off x="1066800" y="4724400"/>
          <a:ext cx="31877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9" name="Equation" r:id="rId10" imgW="1562040" imgH="482400" progId="Equation.3">
                  <p:embed/>
                </p:oleObj>
              </mc:Choice>
              <mc:Fallback>
                <p:oleObj name="Equation" r:id="rId10" imgW="1562040" imgH="4824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724400"/>
                        <a:ext cx="3187700" cy="82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979981"/>
              </p:ext>
            </p:extLst>
          </p:nvPr>
        </p:nvGraphicFramePr>
        <p:xfrm>
          <a:off x="2351088" y="4495800"/>
          <a:ext cx="35274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38" name="Equation" r:id="rId4" imgW="850680" imgH="215640" progId="Equation.3">
                  <p:embed/>
                </p:oleObj>
              </mc:Choice>
              <mc:Fallback>
                <p:oleObj name="Equation" r:id="rId4" imgW="850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4495800"/>
                        <a:ext cx="35274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136104"/>
              </p:ext>
            </p:extLst>
          </p:nvPr>
        </p:nvGraphicFramePr>
        <p:xfrm>
          <a:off x="1676400" y="1981200"/>
          <a:ext cx="5376863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39" name="Equation" r:id="rId6" imgW="2374560" imgH="939600" progId="Equation.3">
                  <p:embed/>
                </p:oleObj>
              </mc:Choice>
              <mc:Fallback>
                <p:oleObj name="Equation" r:id="rId6" imgW="23745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981200"/>
                        <a:ext cx="5376863" cy="221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Or, Matrix form: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60639"/>
              </p:ext>
            </p:extLst>
          </p:nvPr>
        </p:nvGraphicFramePr>
        <p:xfrm>
          <a:off x="2362200" y="5486400"/>
          <a:ext cx="40005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40" name="Equation" r:id="rId8" imgW="965160" imgH="241200" progId="Equation.3">
                  <p:embed/>
                </p:oleObj>
              </mc:Choice>
              <mc:Fallback>
                <p:oleObj name="Equation" r:id="rId8" imgW="96516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486400"/>
                        <a:ext cx="40005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768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Statistical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36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Statistical Error Propagation (1)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61257" y="3124200"/>
            <a:ext cx="82296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With:</a:t>
            </a:r>
            <a:r>
              <a:rPr lang="en-US" sz="2400" dirty="0" smtClean="0"/>
              <a:t>                                             </a:t>
            </a:r>
            <a:endParaRPr lang="en-US" sz="2400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791657"/>
              </p:ext>
            </p:extLst>
          </p:nvPr>
        </p:nvGraphicFramePr>
        <p:xfrm>
          <a:off x="1696635" y="3429000"/>
          <a:ext cx="2646765" cy="808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1" name="Equation" r:id="rId4" imgW="672840" imgH="241200" progId="Equation.3">
                  <p:embed/>
                </p:oleObj>
              </mc:Choice>
              <mc:Fallback>
                <p:oleObj name="Equation" r:id="rId4" imgW="672840" imgH="24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6635" y="3429000"/>
                        <a:ext cx="2646765" cy="808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956938"/>
              </p:ext>
            </p:extLst>
          </p:nvPr>
        </p:nvGraphicFramePr>
        <p:xfrm>
          <a:off x="1752600" y="4385355"/>
          <a:ext cx="34734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2" name="Equation" r:id="rId6" imgW="838080" imgH="215640" progId="Equation.3">
                  <p:embed/>
                </p:oleObj>
              </mc:Choice>
              <mc:Fallback>
                <p:oleObj name="Equation" r:id="rId6" imgW="83808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385355"/>
                        <a:ext cx="347345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228600" y="5181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Then:                                             </a:t>
            </a:r>
            <a:endParaRPr lang="en-US" sz="2400" dirty="0" smtClean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646359"/>
              </p:ext>
            </p:extLst>
          </p:nvPr>
        </p:nvGraphicFramePr>
        <p:xfrm>
          <a:off x="1752600" y="5638800"/>
          <a:ext cx="610393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3" name="Equation" r:id="rId8" imgW="1473120" imgH="241200" progId="Equation.3">
                  <p:embed/>
                </p:oleObj>
              </mc:Choice>
              <mc:Fallback>
                <p:oleObj name="Equation" r:id="rId8" imgW="147312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638800"/>
                        <a:ext cx="6103938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 txBox="1">
            <a:spLocks/>
          </p:cNvSpPr>
          <p:nvPr/>
        </p:nvSpPr>
        <p:spPr>
          <a:xfrm>
            <a:off x="228600" y="8382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Note:                                             </a:t>
            </a:r>
            <a:endParaRPr lang="en-US" sz="2400" dirty="0" smtClean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68602"/>
              </p:ext>
            </p:extLst>
          </p:nvPr>
        </p:nvGraphicFramePr>
        <p:xfrm>
          <a:off x="1524000" y="762000"/>
          <a:ext cx="1879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4" name="Equation" r:id="rId10" imgW="685800" imgH="457200" progId="Equation.3">
                  <p:embed/>
                </p:oleObj>
              </mc:Choice>
              <mc:Fallback>
                <p:oleObj name="Equation" r:id="rId10" imgW="685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762000"/>
                        <a:ext cx="18796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585945"/>
              </p:ext>
            </p:extLst>
          </p:nvPr>
        </p:nvGraphicFramePr>
        <p:xfrm>
          <a:off x="4191000" y="2062162"/>
          <a:ext cx="2887662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5" name="Equation" r:id="rId12" imgW="1054080" imgH="291960" progId="Equation.3">
                  <p:embed/>
                </p:oleObj>
              </mc:Choice>
              <mc:Fallback>
                <p:oleObj name="Equation" r:id="rId12" imgW="10540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062162"/>
                        <a:ext cx="2887662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ounded Rectangular Callout 18"/>
          <p:cNvSpPr/>
          <p:nvPr/>
        </p:nvSpPr>
        <p:spPr>
          <a:xfrm>
            <a:off x="7467600" y="2209800"/>
            <a:ext cx="1562100" cy="1066800"/>
          </a:xfrm>
          <a:prstGeom prst="wedgeRoundRectCallout">
            <a:avLst>
              <a:gd name="adj1" fmla="val -73914"/>
              <a:gd name="adj2" fmla="val -19144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case of background Subtraction</a:t>
            </a:r>
            <a:endParaRPr lang="en-US" dirty="0" smtClean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220973"/>
              </p:ext>
            </p:extLst>
          </p:nvPr>
        </p:nvGraphicFramePr>
        <p:xfrm>
          <a:off x="4257675" y="769938"/>
          <a:ext cx="2852738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6" name="Equation" r:id="rId14" imgW="1041120" imgH="495000" progId="Equation.3">
                  <p:embed/>
                </p:oleObj>
              </mc:Choice>
              <mc:Fallback>
                <p:oleObj name="Equation" r:id="rId14" imgW="104112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675" y="769938"/>
                        <a:ext cx="2852738" cy="115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1441"/>
              </p:ext>
            </p:extLst>
          </p:nvPr>
        </p:nvGraphicFramePr>
        <p:xfrm>
          <a:off x="1563688" y="2090738"/>
          <a:ext cx="1739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7" name="Equation" r:id="rId16" imgW="634680" imgH="266400" progId="Equation.3">
                  <p:embed/>
                </p:oleObj>
              </mc:Choice>
              <mc:Fallback>
                <p:oleObj name="Equation" r:id="rId16" imgW="634680" imgH="2664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8" y="2090738"/>
                        <a:ext cx="17399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7831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7922844"/>
              </p:ext>
            </p:extLst>
          </p:nvPr>
        </p:nvGraphicFramePr>
        <p:xfrm>
          <a:off x="2133600" y="914400"/>
          <a:ext cx="3679825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6" name="Equation" r:id="rId4" imgW="1625400" imgH="939600" progId="Equation.3">
                  <p:embed/>
                </p:oleObj>
              </mc:Choice>
              <mc:Fallback>
                <p:oleObj name="Equation" r:id="rId4" imgW="16254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914400"/>
                        <a:ext cx="3679825" cy="221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Where</a:t>
            </a:r>
            <a:r>
              <a:rPr lang="en-US" sz="2400" dirty="0" smtClean="0"/>
              <a:t>:</a:t>
            </a:r>
            <a:endParaRPr lang="en-US" sz="2400" dirty="0" smtClean="0"/>
          </a:p>
        </p:txBody>
      </p:sp>
      <p:sp>
        <p:nvSpPr>
          <p:cNvPr id="7" name="Rounded Rectangular Callout 6"/>
          <p:cNvSpPr/>
          <p:nvPr/>
        </p:nvSpPr>
        <p:spPr>
          <a:xfrm>
            <a:off x="6172200" y="1371600"/>
            <a:ext cx="2666999" cy="1219200"/>
          </a:xfrm>
          <a:prstGeom prst="wedgeRoundRectCallout">
            <a:avLst>
              <a:gd name="adj1" fmla="val -64297"/>
              <a:gd name="adj2" fmla="val -2577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953306"/>
              </p:ext>
            </p:extLst>
          </p:nvPr>
        </p:nvGraphicFramePr>
        <p:xfrm>
          <a:off x="6229350" y="1370013"/>
          <a:ext cx="2540000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7" name="Equation" r:id="rId6" imgW="927000" imgH="457200" progId="Equation.3">
                  <p:embed/>
                </p:oleObj>
              </mc:Choice>
              <mc:Fallback>
                <p:oleObj name="Equation" r:id="rId6" imgW="9270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350" y="1370013"/>
                        <a:ext cx="2540000" cy="1068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272705"/>
              </p:ext>
            </p:extLst>
          </p:nvPr>
        </p:nvGraphicFramePr>
        <p:xfrm>
          <a:off x="838200" y="3657600"/>
          <a:ext cx="7388225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8" name="Equation" r:id="rId8" imgW="3263760" imgH="939600" progId="Equation.3">
                  <p:embed/>
                </p:oleObj>
              </mc:Choice>
              <mc:Fallback>
                <p:oleObj name="Equation" r:id="rId8" imgW="3263760" imgH="939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657600"/>
                        <a:ext cx="7388225" cy="221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2148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Statistical Error Propagation (2)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482767"/>
              </p:ext>
            </p:extLst>
          </p:nvPr>
        </p:nvGraphicFramePr>
        <p:xfrm>
          <a:off x="3048000" y="5334000"/>
          <a:ext cx="360838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8" name="Equation" r:id="rId4" imgW="1396800" imgH="507960" progId="Equation.3">
                  <p:embed/>
                </p:oleObj>
              </mc:Choice>
              <mc:Fallback>
                <p:oleObj name="Equation" r:id="rId4" imgW="13968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334000"/>
                        <a:ext cx="3608388" cy="10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055372"/>
              </p:ext>
            </p:extLst>
          </p:nvPr>
        </p:nvGraphicFramePr>
        <p:xfrm>
          <a:off x="685800" y="1752600"/>
          <a:ext cx="79009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9" name="Equation" r:id="rId6" imgW="3530520" imgH="482400" progId="Equation.3">
                  <p:embed/>
                </p:oleObj>
              </mc:Choice>
              <mc:Fallback>
                <p:oleObj name="Equation" r:id="rId6" imgW="35305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52600"/>
                        <a:ext cx="790098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ounded Rectangular Callout 6"/>
          <p:cNvSpPr/>
          <p:nvPr/>
        </p:nvSpPr>
        <p:spPr>
          <a:xfrm>
            <a:off x="838200" y="5334000"/>
            <a:ext cx="1562100" cy="1066800"/>
          </a:xfrm>
          <a:prstGeom prst="wedgeRoundRectCallout">
            <a:avLst>
              <a:gd name="adj1" fmla="val 89849"/>
              <a:gd name="adj2" fmla="val 942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 mono-chromatic beam</a:t>
            </a:r>
            <a:endParaRPr lang="en-US" dirty="0" smtClean="0"/>
          </a:p>
        </p:txBody>
      </p:sp>
      <p:sp>
        <p:nvSpPr>
          <p:cNvPr id="13" name="Rounded Rectangular Callout 12"/>
          <p:cNvSpPr/>
          <p:nvPr/>
        </p:nvSpPr>
        <p:spPr>
          <a:xfrm>
            <a:off x="6019800" y="2982686"/>
            <a:ext cx="2971800" cy="1513114"/>
          </a:xfrm>
          <a:prstGeom prst="wedgeRoundRectCallout">
            <a:avLst>
              <a:gd name="adj1" fmla="val -26976"/>
              <a:gd name="adj2" fmla="val -85746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Although,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144842"/>
              </p:ext>
            </p:extLst>
          </p:nvPr>
        </p:nvGraphicFramePr>
        <p:xfrm>
          <a:off x="6183313" y="3398838"/>
          <a:ext cx="2644775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20" name="Equation" r:id="rId8" imgW="965160" imgH="482400" progId="Equation.3">
                  <p:embed/>
                </p:oleObj>
              </mc:Choice>
              <mc:Fallback>
                <p:oleObj name="Equation" r:id="rId8" imgW="965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313" y="3398838"/>
                        <a:ext cx="2644775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9298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Statistical Error Propagation (Wrong)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096688"/>
              </p:ext>
            </p:extLst>
          </p:nvPr>
        </p:nvGraphicFramePr>
        <p:xfrm>
          <a:off x="1703614" y="990600"/>
          <a:ext cx="40005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4" name="Equation" r:id="rId4" imgW="965160" imgH="241200" progId="Equation.3">
                  <p:embed/>
                </p:oleObj>
              </mc:Choice>
              <mc:Fallback>
                <p:oleObj name="Equation" r:id="rId4" imgW="965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614" y="990600"/>
                        <a:ext cx="40005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381000" y="22860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Then:                                             </a:t>
            </a:r>
            <a:endParaRPr lang="en-US" sz="2400" dirty="0" smtClean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306691"/>
              </p:ext>
            </p:extLst>
          </p:nvPr>
        </p:nvGraphicFramePr>
        <p:xfrm>
          <a:off x="1560513" y="2927350"/>
          <a:ext cx="5419725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5" name="Equation" r:id="rId6" imgW="1307880" imgH="266400" progId="Equation.3">
                  <p:embed/>
                </p:oleObj>
              </mc:Choice>
              <mc:Fallback>
                <p:oleObj name="Equation" r:id="rId6" imgW="13078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0513" y="2927350"/>
                        <a:ext cx="5419725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>
          <a:xfrm>
            <a:off x="381000" y="44958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This is equivalent to:                                             </a:t>
            </a:r>
            <a:endParaRPr lang="en-US" sz="24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876643"/>
              </p:ext>
            </p:extLst>
          </p:nvPr>
        </p:nvGraphicFramePr>
        <p:xfrm>
          <a:off x="1752600" y="5105400"/>
          <a:ext cx="43195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6" name="Equation" r:id="rId8" imgW="1930320" imgH="482400" progId="Equation.3">
                  <p:embed/>
                </p:oleObj>
              </mc:Choice>
              <mc:Fallback>
                <p:oleObj name="Equation" r:id="rId8" imgW="193032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105400"/>
                        <a:ext cx="431958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ounded Rectangular Callout 14"/>
          <p:cNvSpPr/>
          <p:nvPr/>
        </p:nvSpPr>
        <p:spPr>
          <a:xfrm>
            <a:off x="3581400" y="6226629"/>
            <a:ext cx="979714" cy="457200"/>
          </a:xfrm>
          <a:prstGeom prst="wedgeRoundRectCallout">
            <a:avLst>
              <a:gd name="adj1" fmla="val 22951"/>
              <a:gd name="adj2" fmla="val -181843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Wrong</a:t>
            </a:r>
            <a:endParaRPr lang="en-US" dirty="0" smtClean="0"/>
          </a:p>
        </p:txBody>
      </p:sp>
      <p:sp>
        <p:nvSpPr>
          <p:cNvPr id="16" name="Rounded Rectangular Callout 15"/>
          <p:cNvSpPr/>
          <p:nvPr/>
        </p:nvSpPr>
        <p:spPr>
          <a:xfrm>
            <a:off x="4876800" y="2286000"/>
            <a:ext cx="914400" cy="457200"/>
          </a:xfrm>
          <a:prstGeom prst="wedgeRoundRectCallout">
            <a:avLst>
              <a:gd name="adj1" fmla="val -37676"/>
              <a:gd name="adj2" fmla="val 99109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Wrong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6681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Systematic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69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5874</TotalTime>
  <Words>503</Words>
  <Application>Microsoft Office PowerPoint</Application>
  <PresentationFormat>On-screen Show (4:3)</PresentationFormat>
  <Paragraphs>274</Paragraphs>
  <Slides>18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Equation</vt:lpstr>
      <vt:lpstr>Microsoft Equation 3.0</vt:lpstr>
      <vt:lpstr>Error Analysis</vt:lpstr>
      <vt:lpstr>Penfold-Leiss Cross Section Unfolding</vt:lpstr>
      <vt:lpstr>PowerPoint Presentation</vt:lpstr>
      <vt:lpstr>PowerPoint Presentation</vt:lpstr>
      <vt:lpstr>Statistical Error Propagation (1)</vt:lpstr>
      <vt:lpstr>PowerPoint Presentation</vt:lpstr>
      <vt:lpstr>Statistical Error Propagation (2)</vt:lpstr>
      <vt:lpstr>Statistical Error Propagation (Wrong)</vt:lpstr>
      <vt:lpstr>PowerPoint Presentation</vt:lpstr>
      <vt:lpstr>Systematic Error Propagation (1)</vt:lpstr>
      <vt:lpstr>PowerPoint Presentation</vt:lpstr>
      <vt:lpstr>Systematic Error Propagation (2)</vt:lpstr>
      <vt:lpstr>Other Systematic Errors</vt:lpstr>
      <vt:lpstr>Results</vt:lpstr>
      <vt:lpstr>PowerPoint Presentation</vt:lpstr>
      <vt:lpstr>PowerPoint Presentation</vt:lpstr>
      <vt:lpstr>PowerPoint Presentation</vt:lpstr>
      <vt:lpstr>12C(α, γ)16O  S-Factor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Measure Photo-nuclear Cross Sections Using Bremsstrahlung Beam</dc:title>
  <dc:creator>suleiman</dc:creator>
  <cp:lastModifiedBy>suleiman</cp:lastModifiedBy>
  <cp:revision>481</cp:revision>
  <cp:lastPrinted>2013-08-22T21:15:23Z</cp:lastPrinted>
  <dcterms:created xsi:type="dcterms:W3CDTF">2012-09-25T13:23:26Z</dcterms:created>
  <dcterms:modified xsi:type="dcterms:W3CDTF">2013-08-22T21:15:32Z</dcterms:modified>
</cp:coreProperties>
</file>