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5" r:id="rId2"/>
    <p:sldId id="262" r:id="rId3"/>
    <p:sldId id="326" r:id="rId4"/>
    <p:sldId id="334" r:id="rId5"/>
    <p:sldId id="328" r:id="rId6"/>
    <p:sldId id="329" r:id="rId7"/>
    <p:sldId id="335" r:id="rId8"/>
    <p:sldId id="330" r:id="rId9"/>
    <p:sldId id="333" r:id="rId10"/>
    <p:sldId id="336" r:id="rId11"/>
    <p:sldId id="343" r:id="rId12"/>
    <p:sldId id="337" r:id="rId13"/>
    <p:sldId id="331" r:id="rId14"/>
    <p:sldId id="338" r:id="rId15"/>
    <p:sldId id="269" r:id="rId16"/>
    <p:sldId id="340" r:id="rId17"/>
    <p:sldId id="341" r:id="rId18"/>
    <p:sldId id="342" r:id="rId19"/>
    <p:sldId id="327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6072" y="914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82593"/>
              </p:ext>
            </p:extLst>
          </p:nvPr>
        </p:nvGraphicFramePr>
        <p:xfrm>
          <a:off x="4800600" y="16002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4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63424"/>
              </p:ext>
            </p:extLst>
          </p:nvPr>
        </p:nvGraphicFramePr>
        <p:xfrm>
          <a:off x="190959" y="1600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5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59" y="1600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011"/>
              </p:ext>
            </p:extLst>
          </p:nvPr>
        </p:nvGraphicFramePr>
        <p:xfrm>
          <a:off x="1029159" y="2895600"/>
          <a:ext cx="32766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4800600" y="3044328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42371" y="6172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8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72099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89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4328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0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815076"/>
              </p:ext>
            </p:extLst>
          </p:nvPr>
        </p:nvGraphicFramePr>
        <p:xfrm>
          <a:off x="609600" y="5657385"/>
          <a:ext cx="81531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1" name="Equation" r:id="rId8" imgW="2361960" imgH="241200" progId="Equation.3">
                  <p:embed/>
                </p:oleObj>
              </mc:Choice>
              <mc:Fallback>
                <p:oleObj name="Equation" r:id="rId8" imgW="236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57385"/>
                        <a:ext cx="81531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05494"/>
              </p:ext>
            </p:extLst>
          </p:nvPr>
        </p:nvGraphicFramePr>
        <p:xfrm>
          <a:off x="1066800" y="381000"/>
          <a:ext cx="777081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2" name="Equation" r:id="rId10" imgW="2286000" imgH="761760" progId="Equation.3">
                  <p:embed/>
                </p:oleObj>
              </mc:Choice>
              <mc:Fallback>
                <p:oleObj name="Equation" r:id="rId10" imgW="22860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770813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ular Callout 16"/>
          <p:cNvSpPr/>
          <p:nvPr/>
        </p:nvSpPr>
        <p:spPr>
          <a:xfrm>
            <a:off x="286209" y="152400"/>
            <a:ext cx="1029618" cy="990600"/>
          </a:xfrm>
          <a:prstGeom prst="wedgeRoundRectCallout">
            <a:avLst>
              <a:gd name="adj1" fmla="val -4116"/>
              <a:gd name="adj2" fmla="val 758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47165"/>
              </p:ext>
            </p:extLst>
          </p:nvPr>
        </p:nvGraphicFramePr>
        <p:xfrm>
          <a:off x="381000" y="223837"/>
          <a:ext cx="859507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93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3837"/>
                        <a:ext cx="859507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19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74013"/>
              </p:ext>
            </p:extLst>
          </p:nvPr>
        </p:nvGraphicFramePr>
        <p:xfrm>
          <a:off x="1069975" y="885825"/>
          <a:ext cx="580707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1" name="Equation" r:id="rId4" imgW="2565360" imgH="965160" progId="Equation.3">
                  <p:embed/>
                </p:oleObj>
              </mc:Choice>
              <mc:Fallback>
                <p:oleObj name="Equation" r:id="rId4" imgW="25653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885825"/>
                        <a:ext cx="580707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39465"/>
              </p:ext>
            </p:extLst>
          </p:nvPr>
        </p:nvGraphicFramePr>
        <p:xfrm>
          <a:off x="5435600" y="3810000"/>
          <a:ext cx="3708400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2" name="Equation" r:id="rId6" imgW="1638000" imgH="939600" progId="Equation.3">
                  <p:embed/>
                </p:oleObj>
              </mc:Choice>
              <mc:Fallback>
                <p:oleObj name="Equation" r:id="rId6" imgW="1638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10000"/>
                        <a:ext cx="3708400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12414"/>
              </p:ext>
            </p:extLst>
          </p:nvPr>
        </p:nvGraphicFramePr>
        <p:xfrm>
          <a:off x="76200" y="3810000"/>
          <a:ext cx="5173663" cy="227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3" name="Equation" r:id="rId8" imgW="2286000" imgH="965160" progId="Equation.3">
                  <p:embed/>
                </p:oleObj>
              </mc:Choice>
              <mc:Fallback>
                <p:oleObj name="Equation" r:id="rId8" imgW="2286000" imgH="965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10000"/>
                        <a:ext cx="5173663" cy="227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31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0727"/>
              </p:ext>
            </p:extLst>
          </p:nvPr>
        </p:nvGraphicFramePr>
        <p:xfrm>
          <a:off x="620713" y="1219200"/>
          <a:ext cx="804386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7" name="Equation" r:id="rId4" imgW="3593880" imgH="990360" progId="Equation.3">
                  <p:embed/>
                </p:oleObj>
              </mc:Choice>
              <mc:Fallback>
                <p:oleObj name="Equation" r:id="rId4" imgW="35938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19200"/>
                        <a:ext cx="8043862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82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Other Systematic 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357"/>
              </p:ext>
            </p:extLst>
          </p:nvPr>
        </p:nvGraphicFramePr>
        <p:xfrm>
          <a:off x="533400" y="4045027"/>
          <a:ext cx="807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0" name="Equation" r:id="rId4" imgW="3238200" imgH="533160" progId="Equation.3">
                  <p:embed/>
                </p:oleObj>
              </mc:Choice>
              <mc:Fallback>
                <p:oleObj name="Equation" r:id="rId4" imgW="3238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45027"/>
                        <a:ext cx="807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348467"/>
              </p:ext>
            </p:extLst>
          </p:nvPr>
        </p:nvGraphicFramePr>
        <p:xfrm>
          <a:off x="838200" y="10668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76200" y="3581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5670"/>
              </p:ext>
            </p:extLst>
          </p:nvPr>
        </p:nvGraphicFramePr>
        <p:xfrm>
          <a:off x="533400" y="5181600"/>
          <a:ext cx="27765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1" name="Equation" r:id="rId6" imgW="1180800" imgH="495000" progId="Equation.3">
                  <p:embed/>
                </p:oleObj>
              </mc:Choice>
              <mc:Fallback>
                <p:oleObj name="Equation" r:id="rId6" imgW="1180800" imgH="495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81600"/>
                        <a:ext cx="27765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ounded Rectangular Callout 21"/>
          <p:cNvSpPr/>
          <p:nvPr/>
        </p:nvSpPr>
        <p:spPr>
          <a:xfrm>
            <a:off x="6781800" y="1524000"/>
            <a:ext cx="1295400" cy="445119"/>
          </a:xfrm>
          <a:prstGeom prst="wedgeRoundRectCallout">
            <a:avLst>
              <a:gd name="adj1" fmla="val -72152"/>
              <a:gd name="adj2" fmla="val -620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Simulation</a:t>
            </a:r>
          </a:p>
        </p:txBody>
      </p:sp>
    </p:spTree>
    <p:extLst>
      <p:ext uri="{BB962C8B-B14F-4D97-AF65-F5344CB8AC3E}">
        <p14:creationId xmlns:p14="http://schemas.microsoft.com/office/powerpoint/2010/main" val="318236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391400" cy="3276600"/>
          </a:xfrm>
        </p:spPr>
        <p:txBody>
          <a:bodyPr>
            <a:normAutofit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Radiator Thickness = 0.02 mm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Bubble Chamber Thickness = 3.0 cm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Number of </a:t>
            </a:r>
            <a:r>
              <a:rPr lang="en-US" baseline="30000" dirty="0" smtClean="0"/>
              <a:t>16</a:t>
            </a:r>
            <a:r>
              <a:rPr lang="en-US" dirty="0" smtClean="0"/>
              <a:t>O nuclei = 3.474e22 /cm</a:t>
            </a:r>
            <a:r>
              <a:rPr lang="en-US" baseline="30000" dirty="0" smtClean="0"/>
              <a:t>2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/>
              <a:t>Background subtraction of </a:t>
            </a:r>
            <a:r>
              <a:rPr lang="en-US" baseline="30000" dirty="0" smtClean="0"/>
              <a:t>18</a:t>
            </a:r>
            <a:r>
              <a:rPr lang="en-US" dirty="0" smtClean="0"/>
              <a:t>O(</a:t>
            </a:r>
            <a:r>
              <a:rPr lang="el-GR" dirty="0"/>
              <a:t>γ</a:t>
            </a:r>
            <a:r>
              <a:rPr lang="en-US" dirty="0" smtClean="0"/>
              <a:t>,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14</a:t>
            </a:r>
            <a:r>
              <a:rPr lang="en-US" dirty="0"/>
              <a:t>C</a:t>
            </a:r>
            <a:r>
              <a:rPr lang="en-US" dirty="0" smtClean="0"/>
              <a:t> 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O: Still to do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01560"/>
              </p:ext>
            </p:extLst>
          </p:nvPr>
        </p:nvGraphicFramePr>
        <p:xfrm>
          <a:off x="381000" y="1524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49789"/>
              </p:ext>
            </p:extLst>
          </p:nvPr>
        </p:nvGraphicFramePr>
        <p:xfrm>
          <a:off x="0" y="3733800"/>
          <a:ext cx="9144000" cy="259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3" imgW="2577960" imgH="761760" progId="Equation.3">
                  <p:embed/>
                </p:oleObj>
              </mc:Choice>
              <mc:Fallback>
                <p:oleObj name="Equation" r:id="rId3" imgW="2577960" imgH="7617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33800"/>
                        <a:ext cx="9144000" cy="259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948021"/>
              </p:ext>
            </p:extLst>
          </p:nvPr>
        </p:nvGraphicFramePr>
        <p:xfrm>
          <a:off x="381000" y="76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571815"/>
              </p:ext>
            </p:extLst>
          </p:nvPr>
        </p:nvGraphicFramePr>
        <p:xfrm>
          <a:off x="2514600" y="3505200"/>
          <a:ext cx="54864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029519"/>
              </p:ext>
            </p:extLst>
          </p:nvPr>
        </p:nvGraphicFramePr>
        <p:xfrm>
          <a:off x="457200" y="1752600"/>
          <a:ext cx="8382003" cy="3510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Gamma</a:t>
                      </a:r>
                    </a:p>
                    <a:p>
                      <a:pPr algn="ctr"/>
                      <a:r>
                        <a:rPr lang="en-US" b="0" dirty="0" smtClean="0"/>
                        <a:t>Energy</a:t>
                      </a:r>
                      <a:r>
                        <a:rPr lang="en-US" b="0" baseline="0" dirty="0" smtClean="0"/>
                        <a:t> 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E</a:t>
                      </a:r>
                      <a:r>
                        <a:rPr lang="en-US" i="1" baseline="-25000" dirty="0" smtClean="0"/>
                        <a:t>CM</a:t>
                      </a:r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(MeV)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</a:t>
                      </a:r>
                      <a:r>
                        <a:rPr lang="en-US" i="1" baseline="-25000" dirty="0" smtClean="0"/>
                        <a:t>E1</a:t>
                      </a:r>
                      <a:r>
                        <a:rPr lang="en-US" baseline="0" dirty="0" smtClean="0"/>
                        <a:t> Factor</a:t>
                      </a:r>
                    </a:p>
                    <a:p>
                      <a:pPr algn="ctr"/>
                      <a:r>
                        <a:rPr lang="en-US" baseline="0" dirty="0" smtClean="0"/>
                        <a:t>(keV b)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2352675"/>
            <a:ext cx="7581900" cy="4495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γ</a:t>
            </a:r>
            <a:r>
              <a:rPr lang="en-US" dirty="0" smtClean="0"/>
              <a:t>)</a:t>
            </a:r>
            <a:r>
              <a:rPr lang="en-US" baseline="30000" dirty="0" smtClean="0"/>
              <a:t>16</a:t>
            </a:r>
            <a:r>
              <a:rPr lang="en-US" dirty="0" smtClean="0"/>
              <a:t>O  S-Factor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Statistical Error: dominated by background subtraction from</a:t>
            </a:r>
            <a:r>
              <a:rPr lang="en-US" sz="2400" baseline="30000" dirty="0" smtClean="0"/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18</a:t>
            </a:r>
            <a:r>
              <a:rPr lang="en-US" sz="2400" dirty="0">
                <a:solidFill>
                  <a:srgbClr val="FF0000"/>
                </a:solidFill>
              </a:rPr>
              <a:t>O(</a:t>
            </a:r>
            <a:r>
              <a:rPr lang="el-GR" sz="2400" dirty="0">
                <a:solidFill>
                  <a:srgbClr val="FF0000"/>
                </a:solidFill>
              </a:rPr>
              <a:t>γ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l-GR" sz="24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14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(depletion = 5,000)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</a:rPr>
              <a:t>Systematic Error: dominated by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bsolute </a:t>
            </a:r>
            <a:r>
              <a:rPr lang="en-US" sz="2400" dirty="0">
                <a:solidFill>
                  <a:srgbClr val="0070C0"/>
                </a:solidFill>
              </a:rPr>
              <a:t>beam </a:t>
            </a:r>
            <a:r>
              <a:rPr lang="en-US" sz="2400" dirty="0" smtClean="0">
                <a:solidFill>
                  <a:srgbClr val="0070C0"/>
                </a:solidFill>
              </a:rPr>
              <a:t>energy (</a:t>
            </a:r>
            <a:r>
              <a:rPr lang="el-GR" sz="2400" i="1" dirty="0">
                <a:solidFill>
                  <a:srgbClr val="0070C0"/>
                </a:solidFill>
              </a:rPr>
              <a:t>δ</a:t>
            </a:r>
            <a:r>
              <a:rPr lang="en-US" sz="2400" i="1" dirty="0">
                <a:solidFill>
                  <a:srgbClr val="0070C0"/>
                </a:solidFill>
              </a:rPr>
              <a:t>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0.1%)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6400800"/>
            <a:ext cx="3124200" cy="304800"/>
          </a:xfrm>
          <a:prstGeom prst="wedgeRoundRectCallout">
            <a:avLst>
              <a:gd name="adj1" fmla="val 30616"/>
              <a:gd name="adj2" fmla="val -156899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S</a:t>
            </a:r>
            <a:r>
              <a:rPr lang="en-US" i="1" baseline="-25000" dirty="0" smtClean="0"/>
              <a:t>E1</a:t>
            </a:r>
            <a:r>
              <a:rPr lang="en-US" dirty="0" smtClean="0"/>
              <a:t>(300 keV) = 74±21 keV b</a:t>
            </a:r>
          </a:p>
        </p:txBody>
      </p:sp>
    </p:spTree>
    <p:extLst>
      <p:ext uri="{BB962C8B-B14F-4D97-AF65-F5344CB8AC3E}">
        <p14:creationId xmlns:p14="http://schemas.microsoft.com/office/powerpoint/2010/main" val="554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Penfold-Leiss Cross Section Unfolding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Measure Yields at:                                                    where,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solution can be written in two forms: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90913" y="1385888"/>
          <a:ext cx="292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2" name="Equation" r:id="rId4" imgW="1066680" imgH="228600" progId="Equation.3">
                  <p:embed/>
                </p:oleObj>
              </mc:Choice>
              <mc:Fallback>
                <p:oleObj name="Equation" r:id="rId4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1385888"/>
                        <a:ext cx="2921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14400" y="1828800"/>
          <a:ext cx="3444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3" name="Equation" r:id="rId6" imgW="1257120" imgH="228600" progId="Equation.3">
                  <p:embed/>
                </p:oleObj>
              </mc:Choice>
              <mc:Fallback>
                <p:oleObj name="Equation" r:id="rId6" imgW="1257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444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121741"/>
              </p:ext>
            </p:extLst>
          </p:nvPr>
        </p:nvGraphicFramePr>
        <p:xfrm>
          <a:off x="990600" y="2590800"/>
          <a:ext cx="723995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4" name="Equation" r:id="rId8" imgW="3225600" imgH="444240" progId="Equation.3">
                  <p:embed/>
                </p:oleObj>
              </mc:Choice>
              <mc:Fallback>
                <p:oleObj name="Equation" r:id="rId8" imgW="322560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723995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75346"/>
              </p:ext>
            </p:extLst>
          </p:nvPr>
        </p:nvGraphicFramePr>
        <p:xfrm>
          <a:off x="1066800" y="4724400"/>
          <a:ext cx="31877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5" name="Equation" r:id="rId10" imgW="1562040" imgH="482400" progId="Equation.3">
                  <p:embed/>
                </p:oleObj>
              </mc:Choice>
              <mc:Fallback>
                <p:oleObj name="Equation" r:id="rId10" imgW="156204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31877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79981"/>
              </p:ext>
            </p:extLst>
          </p:nvPr>
        </p:nvGraphicFramePr>
        <p:xfrm>
          <a:off x="2351088" y="4495800"/>
          <a:ext cx="35274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0" name="Equation" r:id="rId4" imgW="850680" imgH="215640" progId="Equation.3">
                  <p:embed/>
                </p:oleObj>
              </mc:Choice>
              <mc:Fallback>
                <p:oleObj name="Equation" r:id="rId4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495800"/>
                        <a:ext cx="35274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136104"/>
              </p:ext>
            </p:extLst>
          </p:nvPr>
        </p:nvGraphicFramePr>
        <p:xfrm>
          <a:off x="1676400" y="1981200"/>
          <a:ext cx="5376863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1" name="Equation" r:id="rId6" imgW="2374560" imgH="939600" progId="Equation.3">
                  <p:embed/>
                </p:oleObj>
              </mc:Choice>
              <mc:Fallback>
                <p:oleObj name="Equation" r:id="rId6" imgW="2374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200"/>
                        <a:ext cx="5376863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Or, Matrix form: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0639"/>
              </p:ext>
            </p:extLst>
          </p:nvPr>
        </p:nvGraphicFramePr>
        <p:xfrm>
          <a:off x="2362200" y="54864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2" name="Equation" r:id="rId8" imgW="965160" imgH="241200" progId="Equation.3">
                  <p:embed/>
                </p:oleObj>
              </mc:Choice>
              <mc:Fallback>
                <p:oleObj name="Equation" r:id="rId8" imgW="96516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864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8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Statistical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(1)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1257" y="31242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With:                                            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91657"/>
              </p:ext>
            </p:extLst>
          </p:nvPr>
        </p:nvGraphicFramePr>
        <p:xfrm>
          <a:off x="1696635" y="3429000"/>
          <a:ext cx="2646765" cy="80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3" name="Equation" r:id="rId4" imgW="672840" imgH="241200" progId="Equation.3">
                  <p:embed/>
                </p:oleObj>
              </mc:Choice>
              <mc:Fallback>
                <p:oleObj name="Equation" r:id="rId4" imgW="67284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6635" y="3429000"/>
                        <a:ext cx="2646765" cy="80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56938"/>
              </p:ext>
            </p:extLst>
          </p:nvPr>
        </p:nvGraphicFramePr>
        <p:xfrm>
          <a:off x="1752600" y="4385355"/>
          <a:ext cx="3473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4" name="Equation" r:id="rId6" imgW="838080" imgH="215640" progId="Equation.3">
                  <p:embed/>
                </p:oleObj>
              </mc:Choice>
              <mc:Fallback>
                <p:oleObj name="Equation" r:id="rId6" imgW="83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85355"/>
                        <a:ext cx="34734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5181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6359"/>
              </p:ext>
            </p:extLst>
          </p:nvPr>
        </p:nvGraphicFramePr>
        <p:xfrm>
          <a:off x="1752600" y="5638800"/>
          <a:ext cx="61039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5" name="Equation" r:id="rId8" imgW="1473120" imgH="241200" progId="Equation.3">
                  <p:embed/>
                </p:oleObj>
              </mc:Choice>
              <mc:Fallback>
                <p:oleObj name="Equation" r:id="rId8" imgW="14731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61039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838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Note:                                             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8602"/>
              </p:ext>
            </p:extLst>
          </p:nvPr>
        </p:nvGraphicFramePr>
        <p:xfrm>
          <a:off x="1524000" y="762000"/>
          <a:ext cx="187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6" name="Equation" r:id="rId10" imgW="685800" imgH="457200" progId="Equation.3">
                  <p:embed/>
                </p:oleObj>
              </mc:Choice>
              <mc:Fallback>
                <p:oleObj name="Equation" r:id="rId1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2000"/>
                        <a:ext cx="1879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585945"/>
              </p:ext>
            </p:extLst>
          </p:nvPr>
        </p:nvGraphicFramePr>
        <p:xfrm>
          <a:off x="4191000" y="2062162"/>
          <a:ext cx="2887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7" name="Equation" r:id="rId12" imgW="1054080" imgH="291960" progId="Equation.3">
                  <p:embed/>
                </p:oleObj>
              </mc:Choice>
              <mc:Fallback>
                <p:oleObj name="Equation" r:id="rId12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2162"/>
                        <a:ext cx="2887662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7239000" y="2209800"/>
            <a:ext cx="1562100" cy="1066800"/>
          </a:xfrm>
          <a:prstGeom prst="wedgeRoundRectCallout">
            <a:avLst>
              <a:gd name="adj1" fmla="val -64746"/>
              <a:gd name="adj2" fmla="val -191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of background Subtraction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20973"/>
              </p:ext>
            </p:extLst>
          </p:nvPr>
        </p:nvGraphicFramePr>
        <p:xfrm>
          <a:off x="4257675" y="769938"/>
          <a:ext cx="28527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8" name="Equation" r:id="rId14" imgW="1041120" imgH="495000" progId="Equation.3">
                  <p:embed/>
                </p:oleObj>
              </mc:Choice>
              <mc:Fallback>
                <p:oleObj name="Equation" r:id="rId14" imgW="1041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769938"/>
                        <a:ext cx="28527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441"/>
              </p:ext>
            </p:extLst>
          </p:nvPr>
        </p:nvGraphicFramePr>
        <p:xfrm>
          <a:off x="1563688" y="2090738"/>
          <a:ext cx="1739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9" name="Equation" r:id="rId16" imgW="634680" imgH="266400" progId="Equation.3">
                  <p:embed/>
                </p:oleObj>
              </mc:Choice>
              <mc:Fallback>
                <p:oleObj name="Equation" r:id="rId16" imgW="63468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090738"/>
                        <a:ext cx="1739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922844"/>
              </p:ext>
            </p:extLst>
          </p:nvPr>
        </p:nvGraphicFramePr>
        <p:xfrm>
          <a:off x="2133600" y="914400"/>
          <a:ext cx="36798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8"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14400"/>
                        <a:ext cx="3679825" cy="221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Where: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1371600"/>
            <a:ext cx="2666999" cy="1219200"/>
          </a:xfrm>
          <a:prstGeom prst="wedgeRoundRectCallout">
            <a:avLst>
              <a:gd name="adj1" fmla="val -64297"/>
              <a:gd name="adj2" fmla="val -2577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953306"/>
              </p:ext>
            </p:extLst>
          </p:nvPr>
        </p:nvGraphicFramePr>
        <p:xfrm>
          <a:off x="6229350" y="1370013"/>
          <a:ext cx="254000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9" name="Equation" r:id="rId6" imgW="927000" imgH="457200" progId="Equation.3">
                  <p:embed/>
                </p:oleObj>
              </mc:Choice>
              <mc:Fallback>
                <p:oleObj name="Equation" r:id="rId6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370013"/>
                        <a:ext cx="254000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72705"/>
              </p:ext>
            </p:extLst>
          </p:nvPr>
        </p:nvGraphicFramePr>
        <p:xfrm>
          <a:off x="838200" y="3657600"/>
          <a:ext cx="7388225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0" name="Equation" r:id="rId8" imgW="3263760" imgH="939600" progId="Equation.3">
                  <p:embed/>
                </p:oleObj>
              </mc:Choice>
              <mc:Fallback>
                <p:oleObj name="Equation" r:id="rId8" imgW="3263760" imgH="939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7388225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4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(2)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82767"/>
              </p:ext>
            </p:extLst>
          </p:nvPr>
        </p:nvGraphicFramePr>
        <p:xfrm>
          <a:off x="3048000" y="5334000"/>
          <a:ext cx="3608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3" name="Equation" r:id="rId4" imgW="1396800" imgH="507960" progId="Equation.3">
                  <p:embed/>
                </p:oleObj>
              </mc:Choice>
              <mc:Fallback>
                <p:oleObj name="Equation" r:id="rId4" imgW="1396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34000"/>
                        <a:ext cx="3608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70551"/>
              </p:ext>
            </p:extLst>
          </p:nvPr>
        </p:nvGraphicFramePr>
        <p:xfrm>
          <a:off x="530225" y="1752600"/>
          <a:ext cx="821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4" name="Equation" r:id="rId6" imgW="3670200" imgH="482400" progId="Equation.3">
                  <p:embed/>
                </p:oleObj>
              </mc:Choice>
              <mc:Fallback>
                <p:oleObj name="Equation" r:id="rId6" imgW="3670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752600"/>
                        <a:ext cx="821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838200" y="5334000"/>
            <a:ext cx="1562100" cy="1066800"/>
          </a:xfrm>
          <a:prstGeom prst="wedgeRoundRectCallout">
            <a:avLst>
              <a:gd name="adj1" fmla="val 89849"/>
              <a:gd name="adj2" fmla="val 94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mono-chromatic beam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019800" y="2982686"/>
            <a:ext cx="2971800" cy="1513114"/>
          </a:xfrm>
          <a:prstGeom prst="wedgeRoundRectCallout">
            <a:avLst>
              <a:gd name="adj1" fmla="val -26976"/>
              <a:gd name="adj2" fmla="val -8574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Although,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44842"/>
              </p:ext>
            </p:extLst>
          </p:nvPr>
        </p:nvGraphicFramePr>
        <p:xfrm>
          <a:off x="6183313" y="3398838"/>
          <a:ext cx="26447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5" name="Equation" r:id="rId8" imgW="965160" imgH="482400" progId="Equation.3">
                  <p:embed/>
                </p:oleObj>
              </mc:Choice>
              <mc:Fallback>
                <p:oleObj name="Equation" r:id="rId8" imgW="965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398838"/>
                        <a:ext cx="26447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Propagation (Wrong)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6688"/>
              </p:ext>
            </p:extLst>
          </p:nvPr>
        </p:nvGraphicFramePr>
        <p:xfrm>
          <a:off x="1703614" y="990600"/>
          <a:ext cx="40005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9" name="Equation" r:id="rId4" imgW="965160" imgH="241200" progId="Equation.3">
                  <p:embed/>
                </p:oleObj>
              </mc:Choice>
              <mc:Fallback>
                <p:oleObj name="Equation" r:id="rId4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614" y="990600"/>
                        <a:ext cx="40005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Then:                                            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306691"/>
              </p:ext>
            </p:extLst>
          </p:nvPr>
        </p:nvGraphicFramePr>
        <p:xfrm>
          <a:off x="1560513" y="2927350"/>
          <a:ext cx="54197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0" name="Equation" r:id="rId6" imgW="1307880" imgH="266400" progId="Equation.3">
                  <p:embed/>
                </p:oleObj>
              </mc:Choice>
              <mc:Fallback>
                <p:oleObj name="Equation" r:id="rId6" imgW="13078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2927350"/>
                        <a:ext cx="54197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4495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This is equivalent to:                    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67519"/>
              </p:ext>
            </p:extLst>
          </p:nvPr>
        </p:nvGraphicFramePr>
        <p:xfrm>
          <a:off x="1611313" y="5105400"/>
          <a:ext cx="4603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1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105400"/>
                        <a:ext cx="46037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ular Callout 14"/>
          <p:cNvSpPr/>
          <p:nvPr/>
        </p:nvSpPr>
        <p:spPr>
          <a:xfrm>
            <a:off x="3429000" y="6226629"/>
            <a:ext cx="979714" cy="457200"/>
          </a:xfrm>
          <a:prstGeom prst="wedgeRoundRectCallout">
            <a:avLst>
              <a:gd name="adj1" fmla="val 22951"/>
              <a:gd name="adj2" fmla="val -18184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76800" y="2286000"/>
            <a:ext cx="914400" cy="457200"/>
          </a:xfrm>
          <a:prstGeom prst="wedgeRoundRectCallout">
            <a:avLst>
              <a:gd name="adj1" fmla="val -37676"/>
              <a:gd name="adj2" fmla="val 9910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225668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565</Words>
  <Application>Microsoft Office PowerPoint</Application>
  <PresentationFormat>On-screen Show (4:3)</PresentationFormat>
  <Paragraphs>301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Error Analysis</vt:lpstr>
      <vt:lpstr>Penfold-Leiss Cross Section Unfolding</vt:lpstr>
      <vt:lpstr>PowerPoint Presentation</vt:lpstr>
      <vt:lpstr>PowerPoint Presentation</vt:lpstr>
      <vt:lpstr>Statistical Error Propagation (1)</vt:lpstr>
      <vt:lpstr>PowerPoint Presentation</vt:lpstr>
      <vt:lpstr>Statistical Error Propagation (2)</vt:lpstr>
      <vt:lpstr>Statistical Error Propagation (Wrong)</vt:lpstr>
      <vt:lpstr>PowerPoint Presentation</vt:lpstr>
      <vt:lpstr>Systematic Error Propagation (1)</vt:lpstr>
      <vt:lpstr>PowerPoint Presentation</vt:lpstr>
      <vt:lpstr>PowerPoint Presentation</vt:lpstr>
      <vt:lpstr>Systematic Error Propagation (2)</vt:lpstr>
      <vt:lpstr>Other Systematic Errors</vt:lpstr>
      <vt:lpstr>Results</vt:lpstr>
      <vt:lpstr>PowerPoint Presentation</vt:lpstr>
      <vt:lpstr>PowerPoint Presentation</vt:lpstr>
      <vt:lpstr>PowerPoint Presentation</vt:lpstr>
      <vt:lpstr>12C(α, γ)16O  S-Factor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518</cp:revision>
  <cp:lastPrinted>2013-08-25T16:07:55Z</cp:lastPrinted>
  <dcterms:created xsi:type="dcterms:W3CDTF">2012-09-25T13:23:26Z</dcterms:created>
  <dcterms:modified xsi:type="dcterms:W3CDTF">2013-08-25T16:08:01Z</dcterms:modified>
</cp:coreProperties>
</file>