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25" r:id="rId2"/>
    <p:sldId id="262" r:id="rId3"/>
    <p:sldId id="326" r:id="rId4"/>
    <p:sldId id="334" r:id="rId5"/>
    <p:sldId id="328" r:id="rId6"/>
    <p:sldId id="329" r:id="rId7"/>
    <p:sldId id="335" r:id="rId8"/>
    <p:sldId id="330" r:id="rId9"/>
    <p:sldId id="333" r:id="rId10"/>
    <p:sldId id="336" r:id="rId11"/>
    <p:sldId id="343" r:id="rId12"/>
    <p:sldId id="337" r:id="rId13"/>
    <p:sldId id="331" r:id="rId14"/>
    <p:sldId id="338" r:id="rId15"/>
    <p:sldId id="269" r:id="rId16"/>
    <p:sldId id="340" r:id="rId17"/>
    <p:sldId id="341" r:id="rId18"/>
    <p:sldId id="342" r:id="rId19"/>
    <p:sldId id="327" r:id="rId2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8" autoAdjust="0"/>
    <p:restoredTop sz="99847" autoAdjust="0"/>
  </p:normalViewPr>
  <p:slideViewPr>
    <p:cSldViewPr>
      <p:cViewPr varScale="1">
        <p:scale>
          <a:sx n="86" d="100"/>
          <a:sy n="86" d="100"/>
        </p:scale>
        <p:origin x="-4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AB32B43-9960-4E84-BFF7-CE9D4E4C3390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6069873-D799-419E-A352-0456C9027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36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A9A5F-8EA1-4A41-8D55-F4A57E7DE438}" type="datetime1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BBB6-05B4-4A31-906A-2B03E0C65C7C}" type="datetime1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4841-FB8F-4F3A-82D0-064DF62E5331}" type="datetime1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540-249B-4BF0-8C06-C8F13FDE71F1}" type="datetime1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ABBF-5BEF-4A5A-8C16-61AC396A7B23}" type="datetime1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8EFD-E1DF-419C-9980-D77ABAF1FD55}" type="datetime1">
              <a:rPr lang="en-US" smtClean="0"/>
              <a:pPr/>
              <a:t>9/7/2013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4EE7-8905-4AD4-A52A-33B3EA92D38B}" type="datetime1">
              <a:rPr lang="en-US" smtClean="0"/>
              <a:pPr/>
              <a:t>9/7/2013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2B56-79C2-4651-866A-233D563CBE52}" type="datetime1">
              <a:rPr lang="en-US" smtClean="0"/>
              <a:pPr/>
              <a:t>9/7/2013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7056-2C44-4D5C-9D26-95A3B3A2EE7D}" type="datetime1">
              <a:rPr lang="en-US" smtClean="0"/>
              <a:pPr/>
              <a:t>9/7/2013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EDCF-2092-496F-9B7F-0E153EEF1114}" type="datetime1">
              <a:rPr lang="en-US" smtClean="0"/>
              <a:pPr/>
              <a:t>9/7/2013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C029-756A-432C-BFE8-3DD82FFF2867}" type="datetime1">
              <a:rPr lang="en-US" smtClean="0"/>
              <a:pPr/>
              <a:t>9/7/2013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C7FD9-B32F-45DA-894F-D6DC9B02D96A}" type="datetime1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28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27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Error Analysis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04 September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18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Systematic Error Propagation (1)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56072" y="9144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For absolute beam energy uncertainty of </a:t>
            </a:r>
            <a:r>
              <a:rPr lang="el-GR" sz="2400" i="1" dirty="0" smtClean="0"/>
              <a:t>δ</a:t>
            </a:r>
            <a:r>
              <a:rPr lang="en-US" sz="2400" i="1" dirty="0" smtClean="0"/>
              <a:t>E</a:t>
            </a:r>
            <a:r>
              <a:rPr lang="en-US" sz="2400" dirty="0" smtClean="0"/>
              <a:t> (= </a:t>
            </a:r>
            <a:r>
              <a:rPr lang="en-US" sz="2400" dirty="0"/>
              <a:t>0.1</a:t>
            </a:r>
            <a:r>
              <a:rPr lang="en-US" sz="2400" dirty="0" smtClean="0"/>
              <a:t>%):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882593"/>
              </p:ext>
            </p:extLst>
          </p:nvPr>
        </p:nvGraphicFramePr>
        <p:xfrm>
          <a:off x="4800600" y="1600200"/>
          <a:ext cx="3848559" cy="851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4" name="Equation" r:id="rId4" imgW="1815840" imgH="469800" progId="Equation.3">
                  <p:embed/>
                </p:oleObj>
              </mc:Choice>
              <mc:Fallback>
                <p:oleObj name="Equation" r:id="rId4" imgW="18158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600200"/>
                        <a:ext cx="3848559" cy="8510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863424"/>
              </p:ext>
            </p:extLst>
          </p:nvPr>
        </p:nvGraphicFramePr>
        <p:xfrm>
          <a:off x="190959" y="1600200"/>
          <a:ext cx="3699334" cy="835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5" name="Equation" r:id="rId6" imgW="1625400" imgH="431640" progId="Equation.3">
                  <p:embed/>
                </p:oleObj>
              </mc:Choice>
              <mc:Fallback>
                <p:oleObj name="Equation" r:id="rId6" imgW="1625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59" y="1600200"/>
                        <a:ext cx="3699334" cy="8358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928011"/>
              </p:ext>
            </p:extLst>
          </p:nvPr>
        </p:nvGraphicFramePr>
        <p:xfrm>
          <a:off x="1029159" y="2895600"/>
          <a:ext cx="3276600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2200"/>
                <a:gridCol w="1092200"/>
                <a:gridCol w="1092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E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dirty="0" smtClean="0"/>
                        <a:t> (MeV)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dy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/</a:t>
                      </a:r>
                      <a:r>
                        <a:rPr lang="en-US" i="1" dirty="0" err="1" smtClean="0"/>
                        <a:t>y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d</a:t>
                      </a:r>
                      <a:r>
                        <a:rPr lang="el-GR" i="1" dirty="0" smtClean="0"/>
                        <a:t>σ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/</a:t>
                      </a:r>
                      <a:r>
                        <a:rPr lang="el-GR" i="1" dirty="0" smtClean="0"/>
                        <a:t>σ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 </a:t>
                      </a:r>
                      <a:r>
                        <a:rPr lang="en-US" dirty="0" smtClean="0"/>
                        <a:t>(%)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ounded Rectangular Callout 16"/>
          <p:cNvSpPr/>
          <p:nvPr/>
        </p:nvSpPr>
        <p:spPr>
          <a:xfrm>
            <a:off x="4800600" y="3044328"/>
            <a:ext cx="2514600" cy="762000"/>
          </a:xfrm>
          <a:prstGeom prst="wedgeRoundRectCallout">
            <a:avLst>
              <a:gd name="adj1" fmla="val -66726"/>
              <a:gd name="adj2" fmla="val -35815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is the cross section dependence on energy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42371" y="61722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Accounted for </a:t>
            </a:r>
            <a:r>
              <a:rPr lang="en-US" sz="2400" i="1" dirty="0" err="1" smtClean="0"/>
              <a:t>dN</a:t>
            </a:r>
            <a:r>
              <a:rPr lang="en-US" sz="2400" i="1" baseline="-25000" dirty="0" err="1" smtClean="0"/>
              <a:t>ij</a:t>
            </a:r>
            <a:r>
              <a:rPr lang="en-US" sz="2400" dirty="0" smtClean="0"/>
              <a:t> due to energy error when calculating </a:t>
            </a:r>
            <a:r>
              <a:rPr lang="en-US" sz="2400" i="1" dirty="0" err="1" smtClean="0"/>
              <a:t>dy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1081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61257" y="3124200"/>
            <a:ext cx="82296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With:                                            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9372099"/>
              </p:ext>
            </p:extLst>
          </p:nvPr>
        </p:nvGraphicFramePr>
        <p:xfrm>
          <a:off x="1696635" y="3429000"/>
          <a:ext cx="2646765" cy="808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4" name="Equation" r:id="rId4" imgW="672840" imgH="241200" progId="Equation.3">
                  <p:embed/>
                </p:oleObj>
              </mc:Choice>
              <mc:Fallback>
                <p:oleObj name="Equation" r:id="rId4" imgW="6728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6635" y="3429000"/>
                        <a:ext cx="2646765" cy="808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743288"/>
              </p:ext>
            </p:extLst>
          </p:nvPr>
        </p:nvGraphicFramePr>
        <p:xfrm>
          <a:off x="1752600" y="4385355"/>
          <a:ext cx="34734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5" name="Equation" r:id="rId6" imgW="838080" imgH="215640" progId="Equation.3">
                  <p:embed/>
                </p:oleObj>
              </mc:Choice>
              <mc:Fallback>
                <p:oleObj name="Equation" r:id="rId6" imgW="838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385355"/>
                        <a:ext cx="347345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228600" y="5181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Then:                                            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815076"/>
              </p:ext>
            </p:extLst>
          </p:nvPr>
        </p:nvGraphicFramePr>
        <p:xfrm>
          <a:off x="609600" y="5657385"/>
          <a:ext cx="815316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6" name="Equation" r:id="rId8" imgW="2361960" imgH="241200" progId="Equation.3">
                  <p:embed/>
                </p:oleObj>
              </mc:Choice>
              <mc:Fallback>
                <p:oleObj name="Equation" r:id="rId8" imgW="2361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657385"/>
                        <a:ext cx="815316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05494"/>
              </p:ext>
            </p:extLst>
          </p:nvPr>
        </p:nvGraphicFramePr>
        <p:xfrm>
          <a:off x="1066800" y="381000"/>
          <a:ext cx="7770813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7" name="Equation" r:id="rId10" imgW="2286000" imgH="761760" progId="Equation.3">
                  <p:embed/>
                </p:oleObj>
              </mc:Choice>
              <mc:Fallback>
                <p:oleObj name="Equation" r:id="rId10" imgW="2286000" imgH="7617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1000"/>
                        <a:ext cx="7770813" cy="260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ounded Rectangular Callout 16"/>
          <p:cNvSpPr/>
          <p:nvPr/>
        </p:nvSpPr>
        <p:spPr>
          <a:xfrm>
            <a:off x="286209" y="152400"/>
            <a:ext cx="1029618" cy="990600"/>
          </a:xfrm>
          <a:prstGeom prst="wedgeRoundRectCallout">
            <a:avLst>
              <a:gd name="adj1" fmla="val -4116"/>
              <a:gd name="adj2" fmla="val 75822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47165"/>
              </p:ext>
            </p:extLst>
          </p:nvPr>
        </p:nvGraphicFramePr>
        <p:xfrm>
          <a:off x="381000" y="223837"/>
          <a:ext cx="859507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8" name="Equation" r:id="rId12" imgW="355320" imgH="393480" progId="Equation.3">
                  <p:embed/>
                </p:oleObj>
              </mc:Choice>
              <mc:Fallback>
                <p:oleObj name="Equation" r:id="rId12" imgW="35532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3837"/>
                        <a:ext cx="859507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4194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374013"/>
              </p:ext>
            </p:extLst>
          </p:nvPr>
        </p:nvGraphicFramePr>
        <p:xfrm>
          <a:off x="1069975" y="885825"/>
          <a:ext cx="5807075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86" name="Equation" r:id="rId4" imgW="2565360" imgH="965160" progId="Equation.3">
                  <p:embed/>
                </p:oleObj>
              </mc:Choice>
              <mc:Fallback>
                <p:oleObj name="Equation" r:id="rId4" imgW="25653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885825"/>
                        <a:ext cx="5807075" cy="227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Where: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139465"/>
              </p:ext>
            </p:extLst>
          </p:nvPr>
        </p:nvGraphicFramePr>
        <p:xfrm>
          <a:off x="5435600" y="3810000"/>
          <a:ext cx="3708400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87" name="Equation" r:id="rId6" imgW="1638000" imgH="939600" progId="Equation.3">
                  <p:embed/>
                </p:oleObj>
              </mc:Choice>
              <mc:Fallback>
                <p:oleObj name="Equation" r:id="rId6" imgW="16380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3810000"/>
                        <a:ext cx="3708400" cy="221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312414"/>
              </p:ext>
            </p:extLst>
          </p:nvPr>
        </p:nvGraphicFramePr>
        <p:xfrm>
          <a:off x="76200" y="3810000"/>
          <a:ext cx="5173663" cy="227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88" name="Equation" r:id="rId8" imgW="2286000" imgH="965160" progId="Equation.3">
                  <p:embed/>
                </p:oleObj>
              </mc:Choice>
              <mc:Fallback>
                <p:oleObj name="Equation" r:id="rId8" imgW="2286000" imgH="9651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810000"/>
                        <a:ext cx="5173663" cy="227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5316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Systematic Error Propagation (2)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390727"/>
              </p:ext>
            </p:extLst>
          </p:nvPr>
        </p:nvGraphicFramePr>
        <p:xfrm>
          <a:off x="620713" y="1219200"/>
          <a:ext cx="8043862" cy="203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52" name="Equation" r:id="rId4" imgW="3593880" imgH="990360" progId="Equation.3">
                  <p:embed/>
                </p:oleObj>
              </mc:Choice>
              <mc:Fallback>
                <p:oleObj name="Equation" r:id="rId4" imgW="359388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1219200"/>
                        <a:ext cx="8043862" cy="203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3821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Other Systematic Errors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136357"/>
              </p:ext>
            </p:extLst>
          </p:nvPr>
        </p:nvGraphicFramePr>
        <p:xfrm>
          <a:off x="533400" y="4045027"/>
          <a:ext cx="8077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40" name="Equation" r:id="rId4" imgW="3238200" imgH="533160" progId="Equation.3">
                  <p:embed/>
                </p:oleObj>
              </mc:Choice>
              <mc:Fallback>
                <p:oleObj name="Equation" r:id="rId4" imgW="323820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45027"/>
                        <a:ext cx="80772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348467"/>
              </p:ext>
            </p:extLst>
          </p:nvPr>
        </p:nvGraphicFramePr>
        <p:xfrm>
          <a:off x="838200" y="1066800"/>
          <a:ext cx="5562600" cy="2159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882020"/>
                <a:gridCol w="1680580"/>
              </a:tblGrid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Beam</a:t>
                      </a:r>
                      <a:r>
                        <a:rPr lang="en-US" sz="2000" b="0" baseline="0" dirty="0" smtClean="0"/>
                        <a:t> Current, </a:t>
                      </a:r>
                      <a:r>
                        <a:rPr lang="el-GR" sz="2000" b="0" i="1" baseline="0" dirty="0" smtClean="0"/>
                        <a:t>δ</a:t>
                      </a:r>
                      <a:r>
                        <a:rPr lang="en-US" sz="2000" b="0" i="1" baseline="0" dirty="0" smtClean="0"/>
                        <a:t>I/I</a:t>
                      </a:r>
                      <a:endParaRPr lang="en-US" sz="2000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3%</a:t>
                      </a:r>
                      <a:endParaRPr lang="en-US" sz="2000" b="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Photon</a:t>
                      </a:r>
                      <a:r>
                        <a:rPr lang="en-US" sz="2000" b="0" baseline="0" dirty="0" smtClean="0"/>
                        <a:t> Flux, </a:t>
                      </a:r>
                      <a:r>
                        <a:rPr lang="el-GR" sz="2000" b="0" i="1" baseline="0" dirty="0" smtClean="0"/>
                        <a:t>δ</a:t>
                      </a:r>
                      <a:r>
                        <a:rPr lang="en-US" sz="2000" b="0" i="1" baseline="0" dirty="0" smtClean="0"/>
                        <a:t>φ/</a:t>
                      </a:r>
                      <a:r>
                        <a:rPr lang="el-GR" sz="2000" b="0" i="1" baseline="0" dirty="0" smtClean="0"/>
                        <a:t>φ</a:t>
                      </a:r>
                      <a:endParaRPr lang="en-US" sz="2000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Radiator</a:t>
                      </a:r>
                      <a:r>
                        <a:rPr lang="en-US" sz="2000" baseline="0" dirty="0" smtClean="0"/>
                        <a:t> Thickness, </a:t>
                      </a:r>
                      <a:r>
                        <a:rPr lang="el-GR" sz="2000" i="1" baseline="0" dirty="0" smtClean="0"/>
                        <a:t>δ</a:t>
                      </a:r>
                      <a:r>
                        <a:rPr lang="en-US" sz="2000" i="1" baseline="0" dirty="0" smtClean="0"/>
                        <a:t>R/R</a:t>
                      </a:r>
                      <a:endParaRPr lang="en-US" sz="20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Bubble</a:t>
                      </a:r>
                      <a:r>
                        <a:rPr lang="en-US" sz="2000" baseline="0" dirty="0" smtClean="0"/>
                        <a:t> Chamber Thickness, </a:t>
                      </a:r>
                      <a:r>
                        <a:rPr lang="el-GR" sz="2000" i="1" baseline="0" dirty="0" smtClean="0"/>
                        <a:t>δ</a:t>
                      </a:r>
                      <a:r>
                        <a:rPr lang="en-US" sz="2000" i="1" baseline="0" dirty="0" smtClean="0"/>
                        <a:t>T/T</a:t>
                      </a:r>
                      <a:endParaRPr lang="en-US" sz="20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Bubble</a:t>
                      </a:r>
                      <a:r>
                        <a:rPr lang="en-US" sz="2000" baseline="0" dirty="0" smtClean="0"/>
                        <a:t> Chamber Efficiency, </a:t>
                      </a:r>
                      <a:r>
                        <a:rPr lang="el-GR" sz="2000" i="1" baseline="0" dirty="0" smtClean="0"/>
                        <a:t>ε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Content Placeholder 2"/>
          <p:cNvSpPr txBox="1">
            <a:spLocks/>
          </p:cNvSpPr>
          <p:nvPr/>
        </p:nvSpPr>
        <p:spPr>
          <a:xfrm>
            <a:off x="76200" y="35814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Then:                                           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855670"/>
              </p:ext>
            </p:extLst>
          </p:nvPr>
        </p:nvGraphicFramePr>
        <p:xfrm>
          <a:off x="533400" y="5181600"/>
          <a:ext cx="27765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41" name="Equation" r:id="rId6" imgW="1180800" imgH="495000" progId="Equation.3">
                  <p:embed/>
                </p:oleObj>
              </mc:Choice>
              <mc:Fallback>
                <p:oleObj name="Equation" r:id="rId6" imgW="1180800" imgH="4950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181600"/>
                        <a:ext cx="27765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ounded Rectangular Callout 21"/>
          <p:cNvSpPr/>
          <p:nvPr/>
        </p:nvSpPr>
        <p:spPr>
          <a:xfrm>
            <a:off x="6781800" y="1524000"/>
            <a:ext cx="1295400" cy="445119"/>
          </a:xfrm>
          <a:prstGeom prst="wedgeRoundRectCallout">
            <a:avLst>
              <a:gd name="adj1" fmla="val -72152"/>
              <a:gd name="adj2" fmla="val -620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Simulation</a:t>
            </a:r>
          </a:p>
        </p:txBody>
      </p:sp>
    </p:spTree>
    <p:extLst>
      <p:ext uri="{BB962C8B-B14F-4D97-AF65-F5344CB8AC3E}">
        <p14:creationId xmlns:p14="http://schemas.microsoft.com/office/powerpoint/2010/main" val="3182365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7391400" cy="3276600"/>
          </a:xfrm>
        </p:spPr>
        <p:txBody>
          <a:bodyPr>
            <a:normAutofit/>
          </a:bodyPr>
          <a:lstStyle/>
          <a:p>
            <a:pPr marL="571500" indent="-571500" algn="l">
              <a:buFont typeface="+mj-lt"/>
              <a:buAutoNum type="romanUcPeriod"/>
            </a:pPr>
            <a:r>
              <a:rPr lang="en-US" dirty="0" smtClean="0"/>
              <a:t>Radiator Thickness = 0.02 mm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 smtClean="0"/>
              <a:t>Bubble Chamber Thickness = 3.0 cm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 smtClean="0"/>
              <a:t>Number of </a:t>
            </a:r>
            <a:r>
              <a:rPr lang="en-US" baseline="30000" dirty="0" smtClean="0"/>
              <a:t>16</a:t>
            </a:r>
            <a:r>
              <a:rPr lang="en-US" dirty="0" smtClean="0"/>
              <a:t>O nuclei = 3.474e22 /cm</a:t>
            </a:r>
            <a:r>
              <a:rPr lang="en-US" baseline="30000" dirty="0" smtClean="0"/>
              <a:t>2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 smtClean="0"/>
              <a:t>Background subtraction of </a:t>
            </a:r>
            <a:r>
              <a:rPr lang="en-US" baseline="30000" dirty="0" smtClean="0"/>
              <a:t>18</a:t>
            </a:r>
            <a:r>
              <a:rPr lang="en-US" dirty="0" smtClean="0"/>
              <a:t>O(</a:t>
            </a:r>
            <a:r>
              <a:rPr lang="el-GR" dirty="0"/>
              <a:t>γ</a:t>
            </a:r>
            <a:r>
              <a:rPr lang="en-US" dirty="0" smtClean="0"/>
              <a:t>,</a:t>
            </a:r>
            <a:r>
              <a:rPr lang="el-GR" dirty="0" smtClean="0"/>
              <a:t>α</a:t>
            </a:r>
            <a:r>
              <a:rPr lang="en-US" dirty="0" smtClean="0"/>
              <a:t>)</a:t>
            </a:r>
            <a:r>
              <a:rPr lang="en-US" baseline="30000" dirty="0" smtClean="0"/>
              <a:t>14</a:t>
            </a:r>
            <a:r>
              <a:rPr lang="en-US" dirty="0"/>
              <a:t>C</a:t>
            </a:r>
            <a:r>
              <a:rPr lang="en-US" dirty="0" smtClean="0"/>
              <a:t> 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baseline="30000" dirty="0"/>
              <a:t>17</a:t>
            </a:r>
            <a:r>
              <a:rPr lang="en-US" dirty="0"/>
              <a:t>O(</a:t>
            </a:r>
            <a:r>
              <a:rPr lang="el-GR" dirty="0"/>
              <a:t>γ</a:t>
            </a:r>
            <a:r>
              <a:rPr lang="en-US" dirty="0" smtClean="0"/>
              <a:t>,n)</a:t>
            </a:r>
            <a:r>
              <a:rPr lang="en-US" baseline="30000" dirty="0" smtClean="0"/>
              <a:t>16</a:t>
            </a:r>
            <a:r>
              <a:rPr lang="en-US" dirty="0" smtClean="0"/>
              <a:t>O: Still to do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4002962"/>
              </p:ext>
            </p:extLst>
          </p:nvPr>
        </p:nvGraphicFramePr>
        <p:xfrm>
          <a:off x="381000" y="152400"/>
          <a:ext cx="792480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296"/>
                <a:gridCol w="1103296"/>
                <a:gridCol w="1103296"/>
                <a:gridCol w="652512"/>
                <a:gridCol w="914400"/>
                <a:gridCol w="9144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Electron</a:t>
                      </a:r>
                    </a:p>
                    <a:p>
                      <a:pPr algn="ctr"/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K. E.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Beam</a:t>
                      </a:r>
                    </a:p>
                    <a:p>
                      <a:pPr algn="ctr"/>
                      <a:r>
                        <a:rPr lang="en-US" b="1" dirty="0" smtClean="0"/>
                        <a:t>Current (µA)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Time</a:t>
                      </a:r>
                    </a:p>
                    <a:p>
                      <a:pPr algn="ctr"/>
                      <a:r>
                        <a:rPr lang="en-US" b="1" dirty="0" smtClean="0"/>
                        <a:t>(hour)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 err="1" smtClean="0"/>
                        <a:t>y</a:t>
                      </a:r>
                      <a:r>
                        <a:rPr lang="en-US" b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d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</a:p>
                    <a:p>
                      <a:pPr algn="ctr"/>
                      <a:r>
                        <a:rPr lang="en-US" b="1" dirty="0" smtClean="0"/>
                        <a:t>(no </a:t>
                      </a:r>
                      <a:r>
                        <a:rPr lang="en-US" b="1" dirty="0" err="1" smtClean="0"/>
                        <a:t>bg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d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i="1" baseline="0" dirty="0" smtClean="0"/>
                        <a:t>/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(no </a:t>
                      </a:r>
                      <a:r>
                        <a:rPr lang="en-US" b="1" dirty="0" err="1" smtClean="0"/>
                        <a:t>bg</a:t>
                      </a:r>
                      <a:r>
                        <a:rPr lang="en-US" b="1" dirty="0" smtClean="0"/>
                        <a:t>, %)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d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</a:p>
                    <a:p>
                      <a:pPr algn="ctr"/>
                      <a:r>
                        <a:rPr lang="en-US" b="1" dirty="0" smtClean="0"/>
                        <a:t>(with </a:t>
                      </a:r>
                      <a:r>
                        <a:rPr lang="en-US" b="1" dirty="0" err="1" smtClean="0"/>
                        <a:t>bg</a:t>
                      </a:r>
                      <a:r>
                        <a:rPr lang="en-US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d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i="1" baseline="0" dirty="0" smtClean="0"/>
                        <a:t>/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(with </a:t>
                      </a:r>
                      <a:r>
                        <a:rPr lang="en-US" b="1" dirty="0" err="1" smtClean="0"/>
                        <a:t>bg</a:t>
                      </a:r>
                      <a:r>
                        <a:rPr lang="en-US" b="1" dirty="0" smtClean="0"/>
                        <a:t>, %)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789632"/>
              </p:ext>
            </p:extLst>
          </p:nvPr>
        </p:nvGraphicFramePr>
        <p:xfrm>
          <a:off x="0" y="3886200"/>
          <a:ext cx="9144000" cy="259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1" name="Equation" r:id="rId3" imgW="2577960" imgH="761760" progId="Equation.3">
                  <p:embed/>
                </p:oleObj>
              </mc:Choice>
              <mc:Fallback>
                <p:oleObj name="Equation" r:id="rId3" imgW="2577960" imgH="76176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886200"/>
                        <a:ext cx="9144000" cy="259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1796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948021"/>
              </p:ext>
            </p:extLst>
          </p:nvPr>
        </p:nvGraphicFramePr>
        <p:xfrm>
          <a:off x="381000" y="76200"/>
          <a:ext cx="5486400" cy="3235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</a:t>
                      </a:r>
                    </a:p>
                    <a:p>
                      <a:pPr algn="ctr"/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Section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(no </a:t>
                      </a:r>
                      <a:r>
                        <a:rPr lang="en-US" dirty="0" err="1" smtClean="0"/>
                        <a:t>bg</a:t>
                      </a:r>
                      <a:r>
                        <a:rPr lang="en-US" dirty="0" smtClean="0"/>
                        <a:t>, %)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(with </a:t>
                      </a:r>
                      <a:r>
                        <a:rPr lang="en-US" dirty="0" err="1" smtClean="0"/>
                        <a:t>bg</a:t>
                      </a:r>
                      <a:r>
                        <a:rPr lang="en-US" dirty="0" smtClean="0"/>
                        <a:t>, %)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6571815"/>
              </p:ext>
            </p:extLst>
          </p:nvPr>
        </p:nvGraphicFramePr>
        <p:xfrm>
          <a:off x="2514600" y="3505200"/>
          <a:ext cx="5486400" cy="3235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</a:t>
                      </a:r>
                    </a:p>
                    <a:p>
                      <a:pPr algn="ctr"/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Section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Sys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(Energy, %)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Sys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(Total, %)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539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029519"/>
              </p:ext>
            </p:extLst>
          </p:nvPr>
        </p:nvGraphicFramePr>
        <p:xfrm>
          <a:off x="457200" y="1752600"/>
          <a:ext cx="8382003" cy="3510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97429"/>
                <a:gridCol w="1197429"/>
                <a:gridCol w="1197429"/>
                <a:gridCol w="1197429"/>
                <a:gridCol w="1197429"/>
                <a:gridCol w="1197429"/>
                <a:gridCol w="11974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</a:t>
                      </a:r>
                    </a:p>
                    <a:p>
                      <a:pPr algn="ctr"/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Gamma</a:t>
                      </a:r>
                    </a:p>
                    <a:p>
                      <a:pPr algn="ctr"/>
                      <a:r>
                        <a:rPr lang="en-US" b="0" dirty="0" smtClean="0"/>
                        <a:t>Energy</a:t>
                      </a:r>
                      <a:r>
                        <a:rPr lang="en-US" b="0" baseline="0" dirty="0" smtClean="0"/>
                        <a:t> (MeV)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/>
                        <a:t>E</a:t>
                      </a:r>
                      <a:r>
                        <a:rPr lang="en-US" i="1" baseline="-25000" dirty="0" smtClean="0"/>
                        <a:t>CM</a:t>
                      </a:r>
                    </a:p>
                    <a:p>
                      <a:pPr algn="ctr"/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(MeV)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Section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S</a:t>
                      </a:r>
                      <a:r>
                        <a:rPr lang="en-US" i="1" baseline="-25000" dirty="0" smtClean="0"/>
                        <a:t>E1</a:t>
                      </a:r>
                      <a:r>
                        <a:rPr lang="en-US" baseline="0" dirty="0" smtClean="0"/>
                        <a:t> Factor</a:t>
                      </a:r>
                    </a:p>
                    <a:p>
                      <a:pPr algn="ctr"/>
                      <a:r>
                        <a:rPr lang="en-US" baseline="0" dirty="0" smtClean="0"/>
                        <a:t>(keV b)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(%)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Sys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(%)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146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" y="2352675"/>
            <a:ext cx="7581900" cy="4495800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aseline="30000" dirty="0" smtClean="0"/>
              <a:t>12</a:t>
            </a:r>
            <a:r>
              <a:rPr lang="en-US" dirty="0" smtClean="0"/>
              <a:t>C(</a:t>
            </a:r>
            <a:r>
              <a:rPr lang="el-GR" dirty="0" smtClean="0"/>
              <a:t>α</a:t>
            </a:r>
            <a:r>
              <a:rPr lang="en-US" dirty="0" smtClean="0"/>
              <a:t>,</a:t>
            </a:r>
            <a:r>
              <a:rPr lang="el-GR" dirty="0"/>
              <a:t> γ</a:t>
            </a:r>
            <a:r>
              <a:rPr lang="en-US" dirty="0" smtClean="0"/>
              <a:t>)</a:t>
            </a:r>
            <a:r>
              <a:rPr lang="en-US" baseline="30000" dirty="0" smtClean="0"/>
              <a:t>16</a:t>
            </a:r>
            <a:r>
              <a:rPr lang="en-US" dirty="0" smtClean="0"/>
              <a:t>O  S-Factor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9144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Statistical Error: dominated by background subtraction from</a:t>
            </a:r>
            <a:r>
              <a:rPr lang="en-US" sz="2400" baseline="30000" dirty="0" smtClean="0"/>
              <a:t> </a:t>
            </a:r>
            <a:r>
              <a:rPr lang="en-US" sz="2400" baseline="30000" dirty="0">
                <a:solidFill>
                  <a:srgbClr val="FF0000"/>
                </a:solidFill>
              </a:rPr>
              <a:t>18</a:t>
            </a:r>
            <a:r>
              <a:rPr lang="en-US" sz="2400" dirty="0">
                <a:solidFill>
                  <a:srgbClr val="FF0000"/>
                </a:solidFill>
              </a:rPr>
              <a:t>O(</a:t>
            </a:r>
            <a:r>
              <a:rPr lang="el-GR" sz="2400" dirty="0">
                <a:solidFill>
                  <a:srgbClr val="FF0000"/>
                </a:solidFill>
              </a:rPr>
              <a:t>γ</a:t>
            </a:r>
            <a:r>
              <a:rPr lang="en-US" sz="2400" dirty="0">
                <a:solidFill>
                  <a:srgbClr val="FF0000"/>
                </a:solidFill>
              </a:rPr>
              <a:t>,</a:t>
            </a:r>
            <a:r>
              <a:rPr lang="el-GR" sz="2400" dirty="0">
                <a:solidFill>
                  <a:srgbClr val="FF0000"/>
                </a:solidFill>
              </a:rPr>
              <a:t>α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r>
              <a:rPr lang="en-US" sz="2400" baseline="30000" dirty="0">
                <a:solidFill>
                  <a:srgbClr val="FF0000"/>
                </a:solidFill>
              </a:rPr>
              <a:t>14</a:t>
            </a:r>
            <a:r>
              <a:rPr lang="en-US" sz="2400" dirty="0">
                <a:solidFill>
                  <a:srgbClr val="FF0000"/>
                </a:solidFill>
              </a:rPr>
              <a:t>C</a:t>
            </a:r>
            <a:r>
              <a:rPr lang="en-US" sz="2400" dirty="0" smtClean="0">
                <a:solidFill>
                  <a:srgbClr val="FF0000"/>
                </a:solidFill>
              </a:rPr>
              <a:t> (depletion = 5,000)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Systematic Error: dominated by </a:t>
            </a:r>
            <a:r>
              <a:rPr lang="en-US" sz="2400" dirty="0">
                <a:solidFill>
                  <a:srgbClr val="0070C0"/>
                </a:solidFill>
              </a:rPr>
              <a:t>a</a:t>
            </a:r>
            <a:r>
              <a:rPr lang="en-US" sz="2400" dirty="0" smtClean="0">
                <a:solidFill>
                  <a:srgbClr val="0070C0"/>
                </a:solidFill>
              </a:rPr>
              <a:t>bsolute </a:t>
            </a:r>
            <a:r>
              <a:rPr lang="en-US" sz="2400" dirty="0">
                <a:solidFill>
                  <a:srgbClr val="0070C0"/>
                </a:solidFill>
              </a:rPr>
              <a:t>beam </a:t>
            </a:r>
            <a:r>
              <a:rPr lang="en-US" sz="2400" dirty="0" smtClean="0">
                <a:solidFill>
                  <a:srgbClr val="0070C0"/>
                </a:solidFill>
              </a:rPr>
              <a:t>energy (</a:t>
            </a:r>
            <a:r>
              <a:rPr lang="el-GR" sz="2400" i="1" dirty="0">
                <a:solidFill>
                  <a:srgbClr val="0070C0"/>
                </a:solidFill>
              </a:rPr>
              <a:t>δ</a:t>
            </a:r>
            <a:r>
              <a:rPr lang="en-US" sz="2400" i="1" dirty="0">
                <a:solidFill>
                  <a:srgbClr val="0070C0"/>
                </a:solidFill>
              </a:rPr>
              <a:t>E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= 0.1%)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19</a:t>
            </a:fld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685800" y="6400800"/>
            <a:ext cx="3124200" cy="304800"/>
          </a:xfrm>
          <a:prstGeom prst="wedgeRoundRectCallout">
            <a:avLst>
              <a:gd name="adj1" fmla="val 30616"/>
              <a:gd name="adj2" fmla="val -156899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S</a:t>
            </a:r>
            <a:r>
              <a:rPr lang="en-US" i="1" baseline="-25000" dirty="0" smtClean="0"/>
              <a:t>E1</a:t>
            </a:r>
            <a:r>
              <a:rPr lang="en-US" dirty="0" smtClean="0"/>
              <a:t>(300 keV) = 74±21 keV b</a:t>
            </a:r>
          </a:p>
        </p:txBody>
      </p:sp>
    </p:spTree>
    <p:extLst>
      <p:ext uri="{BB962C8B-B14F-4D97-AF65-F5344CB8AC3E}">
        <p14:creationId xmlns:p14="http://schemas.microsoft.com/office/powerpoint/2010/main" val="554002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Penfold-Leiss Cross Section Unfolding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Measure Yields at:                                                    where,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solution can be written in two forms: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90913" y="1385888"/>
          <a:ext cx="29210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" name="Equation" r:id="rId4" imgW="1066680" imgH="228600" progId="Equation.3">
                  <p:embed/>
                </p:oleObj>
              </mc:Choice>
              <mc:Fallback>
                <p:oleObj name="Equation" r:id="rId4" imgW="10666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913" y="1385888"/>
                        <a:ext cx="2921000" cy="53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914400" y="1828800"/>
          <a:ext cx="34448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" name="Equation" r:id="rId6" imgW="1257120" imgH="228600" progId="Equation.3">
                  <p:embed/>
                </p:oleObj>
              </mc:Choice>
              <mc:Fallback>
                <p:oleObj name="Equation" r:id="rId6" imgW="12571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28800"/>
                        <a:ext cx="34448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121741"/>
              </p:ext>
            </p:extLst>
          </p:nvPr>
        </p:nvGraphicFramePr>
        <p:xfrm>
          <a:off x="990600" y="2590800"/>
          <a:ext cx="723995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" name="Equation" r:id="rId8" imgW="3225600" imgH="444240" progId="Equation.3">
                  <p:embed/>
                </p:oleObj>
              </mc:Choice>
              <mc:Fallback>
                <p:oleObj name="Equation" r:id="rId8" imgW="3225600" imgH="4442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90800"/>
                        <a:ext cx="7239953" cy="838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41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975346"/>
              </p:ext>
            </p:extLst>
          </p:nvPr>
        </p:nvGraphicFramePr>
        <p:xfrm>
          <a:off x="1066800" y="4724400"/>
          <a:ext cx="31877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" name="Equation" r:id="rId10" imgW="1562040" imgH="482400" progId="Equation.3">
                  <p:embed/>
                </p:oleObj>
              </mc:Choice>
              <mc:Fallback>
                <p:oleObj name="Equation" r:id="rId10" imgW="1562040" imgH="4824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724400"/>
                        <a:ext cx="3187700" cy="82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979981"/>
              </p:ext>
            </p:extLst>
          </p:nvPr>
        </p:nvGraphicFramePr>
        <p:xfrm>
          <a:off x="2351088" y="4495800"/>
          <a:ext cx="35274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05" name="Equation" r:id="rId4" imgW="850680" imgH="215640" progId="Equation.3">
                  <p:embed/>
                </p:oleObj>
              </mc:Choice>
              <mc:Fallback>
                <p:oleObj name="Equation" r:id="rId4" imgW="850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4495800"/>
                        <a:ext cx="35274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136104"/>
              </p:ext>
            </p:extLst>
          </p:nvPr>
        </p:nvGraphicFramePr>
        <p:xfrm>
          <a:off x="1676400" y="1981200"/>
          <a:ext cx="5376863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06" name="Equation" r:id="rId6" imgW="2374560" imgH="939600" progId="Equation.3">
                  <p:embed/>
                </p:oleObj>
              </mc:Choice>
              <mc:Fallback>
                <p:oleObj name="Equation" r:id="rId6" imgW="23745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981200"/>
                        <a:ext cx="5376863" cy="221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Or, Matrix form: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60639"/>
              </p:ext>
            </p:extLst>
          </p:nvPr>
        </p:nvGraphicFramePr>
        <p:xfrm>
          <a:off x="2362200" y="5486400"/>
          <a:ext cx="40005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07" name="Equation" r:id="rId8" imgW="965160" imgH="241200" progId="Equation.3">
                  <p:embed/>
                </p:oleObj>
              </mc:Choice>
              <mc:Fallback>
                <p:oleObj name="Equation" r:id="rId8" imgW="96516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486400"/>
                        <a:ext cx="40005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768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Statistical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36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Statistical Error Propagation (1)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61257" y="3124200"/>
            <a:ext cx="82296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With:                                            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791657"/>
              </p:ext>
            </p:extLst>
          </p:nvPr>
        </p:nvGraphicFramePr>
        <p:xfrm>
          <a:off x="1696635" y="3429000"/>
          <a:ext cx="2646765" cy="808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8" name="Equation" r:id="rId4" imgW="672840" imgH="241200" progId="Equation.3">
                  <p:embed/>
                </p:oleObj>
              </mc:Choice>
              <mc:Fallback>
                <p:oleObj name="Equation" r:id="rId4" imgW="672840" imgH="24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6635" y="3429000"/>
                        <a:ext cx="2646765" cy="808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956938"/>
              </p:ext>
            </p:extLst>
          </p:nvPr>
        </p:nvGraphicFramePr>
        <p:xfrm>
          <a:off x="1752600" y="4385355"/>
          <a:ext cx="34734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9" name="Equation" r:id="rId6" imgW="838080" imgH="215640" progId="Equation.3">
                  <p:embed/>
                </p:oleObj>
              </mc:Choice>
              <mc:Fallback>
                <p:oleObj name="Equation" r:id="rId6" imgW="83808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385355"/>
                        <a:ext cx="347345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228600" y="5181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Then:                                            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646359"/>
              </p:ext>
            </p:extLst>
          </p:nvPr>
        </p:nvGraphicFramePr>
        <p:xfrm>
          <a:off x="1752600" y="5638800"/>
          <a:ext cx="610393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0" name="Equation" r:id="rId8" imgW="1473120" imgH="241200" progId="Equation.3">
                  <p:embed/>
                </p:oleObj>
              </mc:Choice>
              <mc:Fallback>
                <p:oleObj name="Equation" r:id="rId8" imgW="147312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638800"/>
                        <a:ext cx="6103938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 txBox="1">
            <a:spLocks/>
          </p:cNvSpPr>
          <p:nvPr/>
        </p:nvSpPr>
        <p:spPr>
          <a:xfrm>
            <a:off x="228600" y="8382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Note:                                             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68602"/>
              </p:ext>
            </p:extLst>
          </p:nvPr>
        </p:nvGraphicFramePr>
        <p:xfrm>
          <a:off x="1524000" y="762000"/>
          <a:ext cx="1879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1" name="Equation" r:id="rId10" imgW="685800" imgH="457200" progId="Equation.3">
                  <p:embed/>
                </p:oleObj>
              </mc:Choice>
              <mc:Fallback>
                <p:oleObj name="Equation" r:id="rId10" imgW="685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762000"/>
                        <a:ext cx="18796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585945"/>
              </p:ext>
            </p:extLst>
          </p:nvPr>
        </p:nvGraphicFramePr>
        <p:xfrm>
          <a:off x="4191000" y="2062162"/>
          <a:ext cx="2887662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2" name="Equation" r:id="rId12" imgW="1054080" imgH="291960" progId="Equation.3">
                  <p:embed/>
                </p:oleObj>
              </mc:Choice>
              <mc:Fallback>
                <p:oleObj name="Equation" r:id="rId12" imgW="10540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062162"/>
                        <a:ext cx="2887662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ounded Rectangular Callout 18"/>
          <p:cNvSpPr/>
          <p:nvPr/>
        </p:nvSpPr>
        <p:spPr>
          <a:xfrm>
            <a:off x="7239000" y="2209800"/>
            <a:ext cx="1562100" cy="1066800"/>
          </a:xfrm>
          <a:prstGeom prst="wedgeRoundRectCallout">
            <a:avLst>
              <a:gd name="adj1" fmla="val -64746"/>
              <a:gd name="adj2" fmla="val -19144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case of background Subtraction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071853"/>
              </p:ext>
            </p:extLst>
          </p:nvPr>
        </p:nvGraphicFramePr>
        <p:xfrm>
          <a:off x="4257675" y="769938"/>
          <a:ext cx="2852738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3" name="Equation" r:id="rId14" imgW="1041120" imgH="495000" progId="Equation.3">
                  <p:embed/>
                </p:oleObj>
              </mc:Choice>
              <mc:Fallback>
                <p:oleObj name="Equation" r:id="rId14" imgW="104112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675" y="769938"/>
                        <a:ext cx="2852738" cy="115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1441"/>
              </p:ext>
            </p:extLst>
          </p:nvPr>
        </p:nvGraphicFramePr>
        <p:xfrm>
          <a:off x="1563688" y="2090738"/>
          <a:ext cx="1739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4" name="Equation" r:id="rId16" imgW="634680" imgH="266400" progId="Equation.3">
                  <p:embed/>
                </p:oleObj>
              </mc:Choice>
              <mc:Fallback>
                <p:oleObj name="Equation" r:id="rId16" imgW="634680" imgH="2664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8" y="2090738"/>
                        <a:ext cx="17399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7831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7922844"/>
              </p:ext>
            </p:extLst>
          </p:nvPr>
        </p:nvGraphicFramePr>
        <p:xfrm>
          <a:off x="2133600" y="914400"/>
          <a:ext cx="3679825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93" name="Equation" r:id="rId4" imgW="1625400" imgH="939600" progId="Equation.3">
                  <p:embed/>
                </p:oleObj>
              </mc:Choice>
              <mc:Fallback>
                <p:oleObj name="Equation" r:id="rId4" imgW="16254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914400"/>
                        <a:ext cx="3679825" cy="221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Where: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172200" y="1371600"/>
            <a:ext cx="2666999" cy="1219200"/>
          </a:xfrm>
          <a:prstGeom prst="wedgeRoundRectCallout">
            <a:avLst>
              <a:gd name="adj1" fmla="val -64297"/>
              <a:gd name="adj2" fmla="val -2577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953306"/>
              </p:ext>
            </p:extLst>
          </p:nvPr>
        </p:nvGraphicFramePr>
        <p:xfrm>
          <a:off x="6229350" y="1370013"/>
          <a:ext cx="2540000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94" name="Equation" r:id="rId6" imgW="927000" imgH="457200" progId="Equation.3">
                  <p:embed/>
                </p:oleObj>
              </mc:Choice>
              <mc:Fallback>
                <p:oleObj name="Equation" r:id="rId6" imgW="9270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350" y="1370013"/>
                        <a:ext cx="2540000" cy="1068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272705"/>
              </p:ext>
            </p:extLst>
          </p:nvPr>
        </p:nvGraphicFramePr>
        <p:xfrm>
          <a:off x="838200" y="3657600"/>
          <a:ext cx="7388225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95" name="Equation" r:id="rId8" imgW="3263760" imgH="939600" progId="Equation.3">
                  <p:embed/>
                </p:oleObj>
              </mc:Choice>
              <mc:Fallback>
                <p:oleObj name="Equation" r:id="rId8" imgW="3263760" imgH="939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657600"/>
                        <a:ext cx="7388225" cy="221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2148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Statistical Error Propagation (2)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482767"/>
              </p:ext>
            </p:extLst>
          </p:nvPr>
        </p:nvGraphicFramePr>
        <p:xfrm>
          <a:off x="3048000" y="5334000"/>
          <a:ext cx="360838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8" name="Equation" r:id="rId4" imgW="1396800" imgH="507960" progId="Equation.3">
                  <p:embed/>
                </p:oleObj>
              </mc:Choice>
              <mc:Fallback>
                <p:oleObj name="Equation" r:id="rId4" imgW="13968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334000"/>
                        <a:ext cx="3608388" cy="10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470551"/>
              </p:ext>
            </p:extLst>
          </p:nvPr>
        </p:nvGraphicFramePr>
        <p:xfrm>
          <a:off x="530225" y="1752600"/>
          <a:ext cx="82137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9" name="Equation" r:id="rId6" imgW="3670200" imgH="482400" progId="Equation.3">
                  <p:embed/>
                </p:oleObj>
              </mc:Choice>
              <mc:Fallback>
                <p:oleObj name="Equation" r:id="rId6" imgW="36702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1752600"/>
                        <a:ext cx="82137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ounded Rectangular Callout 6"/>
          <p:cNvSpPr/>
          <p:nvPr/>
        </p:nvSpPr>
        <p:spPr>
          <a:xfrm>
            <a:off x="838200" y="5334000"/>
            <a:ext cx="1562100" cy="1066800"/>
          </a:xfrm>
          <a:prstGeom prst="wedgeRoundRectCallout">
            <a:avLst>
              <a:gd name="adj1" fmla="val 89849"/>
              <a:gd name="adj2" fmla="val 942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 mono-chromatic beam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6019800" y="2982686"/>
            <a:ext cx="2971800" cy="1513114"/>
          </a:xfrm>
          <a:prstGeom prst="wedgeRoundRectCallout">
            <a:avLst>
              <a:gd name="adj1" fmla="val -26976"/>
              <a:gd name="adj2" fmla="val -85746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Although,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144842"/>
              </p:ext>
            </p:extLst>
          </p:nvPr>
        </p:nvGraphicFramePr>
        <p:xfrm>
          <a:off x="6183313" y="3398838"/>
          <a:ext cx="2644775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0" name="Equation" r:id="rId8" imgW="965160" imgH="482400" progId="Equation.3">
                  <p:embed/>
                </p:oleObj>
              </mc:Choice>
              <mc:Fallback>
                <p:oleObj name="Equation" r:id="rId8" imgW="965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313" y="3398838"/>
                        <a:ext cx="2644775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9298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Statistical Error Propagation (Wrong)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096688"/>
              </p:ext>
            </p:extLst>
          </p:nvPr>
        </p:nvGraphicFramePr>
        <p:xfrm>
          <a:off x="1703614" y="990600"/>
          <a:ext cx="40005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84" name="Equation" r:id="rId4" imgW="965160" imgH="241200" progId="Equation.3">
                  <p:embed/>
                </p:oleObj>
              </mc:Choice>
              <mc:Fallback>
                <p:oleObj name="Equation" r:id="rId4" imgW="965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614" y="990600"/>
                        <a:ext cx="40005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381000" y="22860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Then:                                            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306691"/>
              </p:ext>
            </p:extLst>
          </p:nvPr>
        </p:nvGraphicFramePr>
        <p:xfrm>
          <a:off x="1560513" y="2927350"/>
          <a:ext cx="5419725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85" name="Equation" r:id="rId6" imgW="1307880" imgH="266400" progId="Equation.3">
                  <p:embed/>
                </p:oleObj>
              </mc:Choice>
              <mc:Fallback>
                <p:oleObj name="Equation" r:id="rId6" imgW="13078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0513" y="2927350"/>
                        <a:ext cx="5419725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>
          <a:xfrm>
            <a:off x="381000" y="44958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This is equivalent to:                                           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967519"/>
              </p:ext>
            </p:extLst>
          </p:nvPr>
        </p:nvGraphicFramePr>
        <p:xfrm>
          <a:off x="1611313" y="5105400"/>
          <a:ext cx="46037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86" name="Equation" r:id="rId8" imgW="2057400" imgH="482400" progId="Equation.3">
                  <p:embed/>
                </p:oleObj>
              </mc:Choice>
              <mc:Fallback>
                <p:oleObj name="Equation" r:id="rId8" imgW="205740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313" y="5105400"/>
                        <a:ext cx="460375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ounded Rectangular Callout 14"/>
          <p:cNvSpPr/>
          <p:nvPr/>
        </p:nvSpPr>
        <p:spPr>
          <a:xfrm>
            <a:off x="3429000" y="6226629"/>
            <a:ext cx="979714" cy="457200"/>
          </a:xfrm>
          <a:prstGeom prst="wedgeRoundRectCallout">
            <a:avLst>
              <a:gd name="adj1" fmla="val 22951"/>
              <a:gd name="adj2" fmla="val -181843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Wrong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4876800" y="2286000"/>
            <a:ext cx="914400" cy="457200"/>
          </a:xfrm>
          <a:prstGeom prst="wedgeRoundRectCallout">
            <a:avLst>
              <a:gd name="adj1" fmla="val -37676"/>
              <a:gd name="adj2" fmla="val 99109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Wrong</a:t>
            </a:r>
          </a:p>
        </p:txBody>
      </p:sp>
    </p:spTree>
    <p:extLst>
      <p:ext uri="{BB962C8B-B14F-4D97-AF65-F5344CB8AC3E}">
        <p14:creationId xmlns:p14="http://schemas.microsoft.com/office/powerpoint/2010/main" val="2256681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Systematic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69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6485</TotalTime>
  <Words>592</Words>
  <Application>Microsoft Office PowerPoint</Application>
  <PresentationFormat>On-screen Show (4:3)</PresentationFormat>
  <Paragraphs>319</Paragraphs>
  <Slides>19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Error Analysis I</vt:lpstr>
      <vt:lpstr>Penfold-Leiss Cross Section Unfolding</vt:lpstr>
      <vt:lpstr>PowerPoint Presentation</vt:lpstr>
      <vt:lpstr>PowerPoint Presentation</vt:lpstr>
      <vt:lpstr>Statistical Error Propagation (1)</vt:lpstr>
      <vt:lpstr>PowerPoint Presentation</vt:lpstr>
      <vt:lpstr>Statistical Error Propagation (2)</vt:lpstr>
      <vt:lpstr>Statistical Error Propagation (Wrong)</vt:lpstr>
      <vt:lpstr>PowerPoint Presentation</vt:lpstr>
      <vt:lpstr>Systematic Error Propagation (1)</vt:lpstr>
      <vt:lpstr>PowerPoint Presentation</vt:lpstr>
      <vt:lpstr>PowerPoint Presentation</vt:lpstr>
      <vt:lpstr>Systematic Error Propagation (2)</vt:lpstr>
      <vt:lpstr>Other Systematic Errors</vt:lpstr>
      <vt:lpstr>Results</vt:lpstr>
      <vt:lpstr>PowerPoint Presentation</vt:lpstr>
      <vt:lpstr>PowerPoint Presentation</vt:lpstr>
      <vt:lpstr>PowerPoint Presentation</vt:lpstr>
      <vt:lpstr>12C(α, γ)16O  S-Factor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Measure Photo-nuclear Cross Sections Using Bremsstrahlung Beam</dc:title>
  <dc:creator>suleiman</dc:creator>
  <cp:lastModifiedBy>suleiman</cp:lastModifiedBy>
  <cp:revision>522</cp:revision>
  <cp:lastPrinted>2013-08-25T16:07:55Z</cp:lastPrinted>
  <dcterms:created xsi:type="dcterms:W3CDTF">2012-09-25T13:23:26Z</dcterms:created>
  <dcterms:modified xsi:type="dcterms:W3CDTF">2013-09-07T13:56:12Z</dcterms:modified>
</cp:coreProperties>
</file>