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</p:sldMasterIdLst>
  <p:notesMasterIdLst>
    <p:notesMasterId r:id="rId8"/>
  </p:notesMasterIdLst>
  <p:sldIdLst>
    <p:sldId id="265" r:id="rId3"/>
    <p:sldId id="270" r:id="rId4"/>
    <p:sldId id="256" r:id="rId5"/>
    <p:sldId id="269" r:id="rId6"/>
    <p:sldId id="271" r:id="rId7"/>
  </p:sldIdLst>
  <p:sldSz cx="9144000" cy="6858000" type="screen4x3"/>
  <p:notesSz cx="6934200" cy="9232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018A"/>
    <a:srgbClr val="A80891"/>
    <a:srgbClr val="8E227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5" autoAdjust="0"/>
    <p:restoredTop sz="86461" autoAdjust="0"/>
  </p:normalViewPr>
  <p:slideViewPr>
    <p:cSldViewPr>
      <p:cViewPr varScale="1">
        <p:scale>
          <a:sx n="80" d="100"/>
          <a:sy n="80" d="100"/>
        </p:scale>
        <p:origin x="-4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6EC46D-D4AE-4966-8B03-CD737D2C976F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BDF2CD-7FFB-4872-B1B1-0AC59B864257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Gain-switched Diode Laser and Fiber Amplifier</a:t>
          </a:r>
        </a:p>
      </dgm:t>
    </dgm:pt>
    <dgm:pt modelId="{F414C2E7-AF81-4EA4-A3E5-5C1382DE3442}" type="parTrans" cxnId="{BF26EF3C-1474-42EA-9FC3-13052DC0EDE1}">
      <dgm:prSet/>
      <dgm:spPr/>
      <dgm:t>
        <a:bodyPr/>
        <a:lstStyle/>
        <a:p>
          <a:endParaRPr lang="en-US"/>
        </a:p>
      </dgm:t>
    </dgm:pt>
    <dgm:pt modelId="{AA22994D-109F-421E-97A9-A20A2228F7FC}" type="sibTrans" cxnId="{BF26EF3C-1474-42EA-9FC3-13052DC0EDE1}">
      <dgm:prSet/>
      <dgm:spPr/>
      <dgm:t>
        <a:bodyPr/>
        <a:lstStyle/>
        <a:p>
          <a:endParaRPr lang="en-US"/>
        </a:p>
      </dgm:t>
    </dgm:pt>
    <dgm:pt modelId="{DAE0D0CC-DA1C-4021-A3A3-1345495715C0}" type="pres">
      <dgm:prSet presAssocID="{C16EC46D-D4AE-4966-8B03-CD737D2C976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8757F1-1E43-4CC6-AE02-46796F8AB611}" type="pres">
      <dgm:prSet presAssocID="{DDBDF2CD-7FFB-4872-B1B1-0AC59B864257}" presName="node" presStyleLbl="node1" presStyleIdx="0" presStyleCnt="1" custLinFactNeighborX="35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90E663-1A53-444B-8244-E35A2F59C658}" type="presOf" srcId="{C16EC46D-D4AE-4966-8B03-CD737D2C976F}" destId="{DAE0D0CC-DA1C-4021-A3A3-1345495715C0}" srcOrd="0" destOrd="0" presId="urn:microsoft.com/office/officeart/2005/8/layout/default#1"/>
    <dgm:cxn modelId="{BF26EF3C-1474-42EA-9FC3-13052DC0EDE1}" srcId="{C16EC46D-D4AE-4966-8B03-CD737D2C976F}" destId="{DDBDF2CD-7FFB-4872-B1B1-0AC59B864257}" srcOrd="0" destOrd="0" parTransId="{F414C2E7-AF81-4EA4-A3E5-5C1382DE3442}" sibTransId="{AA22994D-109F-421E-97A9-A20A2228F7FC}"/>
    <dgm:cxn modelId="{DD38A210-1A5F-4BE3-8821-88BBACB926C8}" type="presOf" srcId="{DDBDF2CD-7FFB-4872-B1B1-0AC59B864257}" destId="{CC8757F1-1E43-4CC6-AE02-46796F8AB611}" srcOrd="0" destOrd="0" presId="urn:microsoft.com/office/officeart/2005/8/layout/default#1"/>
    <dgm:cxn modelId="{95780731-2D99-4259-B14C-0A8C348D8B31}" type="presParOf" srcId="{DAE0D0CC-DA1C-4021-A3A3-1345495715C0}" destId="{CC8757F1-1E43-4CC6-AE02-46796F8AB611}" srcOrd="0" destOrd="0" presId="urn:microsoft.com/office/officeart/2005/8/layout/default#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8757F1-1E43-4CC6-AE02-46796F8AB611}">
      <dsp:nvSpPr>
        <dsp:cNvPr id="0" name=""/>
        <dsp:cNvSpPr/>
      </dsp:nvSpPr>
      <dsp:spPr>
        <a:xfrm>
          <a:off x="115415" y="71"/>
          <a:ext cx="1523745" cy="914247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Gain-switched Diode Laser and Fiber Amplifier</a:t>
          </a:r>
        </a:p>
      </dsp:txBody>
      <dsp:txXfrm>
        <a:off x="115415" y="71"/>
        <a:ext cx="1523745" cy="9142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610" cy="461013"/>
          </a:xfrm>
          <a:prstGeom prst="rect">
            <a:avLst/>
          </a:prstGeom>
        </p:spPr>
        <p:txBody>
          <a:bodyPr vert="horz" lIns="90789" tIns="45395" rIns="90789" bIns="4539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8018" y="0"/>
            <a:ext cx="3004610" cy="461013"/>
          </a:xfrm>
          <a:prstGeom prst="rect">
            <a:avLst/>
          </a:prstGeom>
        </p:spPr>
        <p:txBody>
          <a:bodyPr vert="horz" lIns="90789" tIns="45395" rIns="90789" bIns="45395" rtlCol="0"/>
          <a:lstStyle>
            <a:lvl1pPr algn="r">
              <a:defRPr sz="1200"/>
            </a:lvl1pPr>
          </a:lstStyle>
          <a:p>
            <a:fld id="{738905A3-B2B2-4BFE-831F-F6DEF575DAFA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3738"/>
            <a:ext cx="46164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9" tIns="45395" rIns="90789" bIns="4539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5" y="4385944"/>
            <a:ext cx="5546731" cy="4153859"/>
          </a:xfrm>
          <a:prstGeom prst="rect">
            <a:avLst/>
          </a:prstGeom>
        </p:spPr>
        <p:txBody>
          <a:bodyPr vert="horz" lIns="90789" tIns="45395" rIns="90789" bIns="4539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0309"/>
            <a:ext cx="3004610" cy="461013"/>
          </a:xfrm>
          <a:prstGeom prst="rect">
            <a:avLst/>
          </a:prstGeom>
        </p:spPr>
        <p:txBody>
          <a:bodyPr vert="horz" lIns="90789" tIns="45395" rIns="90789" bIns="4539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8018" y="8770309"/>
            <a:ext cx="3004610" cy="461013"/>
          </a:xfrm>
          <a:prstGeom prst="rect">
            <a:avLst/>
          </a:prstGeom>
        </p:spPr>
        <p:txBody>
          <a:bodyPr vert="horz" lIns="90789" tIns="45395" rIns="90789" bIns="45395" rtlCol="0" anchor="b"/>
          <a:lstStyle>
            <a:lvl1pPr algn="r">
              <a:defRPr sz="1200"/>
            </a:lvl1pPr>
          </a:lstStyle>
          <a:p>
            <a:fld id="{77956DCB-2E64-4D82-A038-6C24758C97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13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DF14-3D1E-4386-AE5B-DA0DCF80350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7E07-A087-4AB8-A71E-150763CBA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DF14-3D1E-4386-AE5B-DA0DCF80350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7E07-A087-4AB8-A71E-150763CBA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DF14-3D1E-4386-AE5B-DA0DCF80350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7E07-A087-4AB8-A71E-150763CBA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355E9-F950-4FAD-B091-26841D1610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5F0A8-7477-47BE-9F52-3C63B0E87E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B32D1-45B0-4BBA-A58D-8DC8B7D0A48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C0C3E-48AC-4D82-A768-991C694962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55844-78D9-4A6E-AED9-FB292D08A4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9AF75-2E98-4B2B-973E-C7319B5201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9614F-0BB8-4FC8-8875-EA7B5E61CE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51490-95C6-46D7-A58D-4137D93652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DF14-3D1E-4386-AE5B-DA0DCF80350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7E07-A087-4AB8-A71E-150763CBA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43267-CC39-411A-B863-9DCF6A91A6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688E1-A31F-4EE4-B836-53E750FD7F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4AEB7-3E4B-43E8-B24A-E536C6054C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DF14-3D1E-4386-AE5B-DA0DCF80350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7E07-A087-4AB8-A71E-150763CBA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DF14-3D1E-4386-AE5B-DA0DCF80350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7E07-A087-4AB8-A71E-150763CBA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DF14-3D1E-4386-AE5B-DA0DCF80350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7E07-A087-4AB8-A71E-150763CBA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DF14-3D1E-4386-AE5B-DA0DCF80350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7E07-A087-4AB8-A71E-150763CBA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DF14-3D1E-4386-AE5B-DA0DCF80350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7E07-A087-4AB8-A71E-150763CBA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DF14-3D1E-4386-AE5B-DA0DCF80350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7E07-A087-4AB8-A71E-150763CBA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DF14-3D1E-4386-AE5B-DA0DCF80350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7E07-A087-4AB8-A71E-150763CBA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DF14-3D1E-4386-AE5B-DA0DCF80350F}" type="datetimeFigureOut">
              <a:rPr lang="en-US" smtClean="0"/>
              <a:pPr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37E07-A087-4AB8-A71E-150763CBA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4B8CF-D484-4C3E-B5B9-09BE265700E8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850" y="298450"/>
            <a:ext cx="7772400" cy="2841625"/>
          </a:xfrm>
        </p:spPr>
        <p:txBody>
          <a:bodyPr/>
          <a:lstStyle/>
          <a:p>
            <a:r>
              <a:rPr lang="en-US" b="1" dirty="0" smtClean="0" bmk="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Parity Experiments and</a:t>
            </a:r>
            <a:r>
              <a:rPr lang="en-US" b="1" dirty="0" smtClean="0" bmk="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 JLab Injector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Riad </a:t>
            </a:r>
            <a:r>
              <a:rPr lang="en-US" sz="2400" dirty="0" smtClean="0"/>
              <a:t>Suleiman</a:t>
            </a:r>
          </a:p>
          <a:p>
            <a:endParaRPr lang="en-US" sz="2400" dirty="0"/>
          </a:p>
          <a:p>
            <a:r>
              <a:rPr lang="en-US" sz="2400" dirty="0" smtClean="0"/>
              <a:t>February 5, 2016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421450"/>
              </p:ext>
            </p:extLst>
          </p:nvPr>
        </p:nvGraphicFramePr>
        <p:xfrm>
          <a:off x="182927" y="137196"/>
          <a:ext cx="8778147" cy="6570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723"/>
                <a:gridCol w="820494"/>
                <a:gridCol w="528262"/>
                <a:gridCol w="528262"/>
                <a:gridCol w="887930"/>
                <a:gridCol w="955369"/>
                <a:gridCol w="977848"/>
                <a:gridCol w="1000327"/>
                <a:gridCol w="977847"/>
                <a:gridCol w="989085"/>
              </a:tblGrid>
              <a:tr h="84232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Experiment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Energy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(GeV)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Pol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(%)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(µA)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Target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200" b="1" baseline="-25000" dirty="0" smtClean="0">
                          <a:solidFill>
                            <a:schemeClr val="tx1"/>
                          </a:solidFill>
                        </a:rPr>
                        <a:t>pv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(ppb)</a:t>
                      </a:r>
                      <a:endParaRPr lang="en-US" sz="1200" b="1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Charge Asym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(ppb)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Position Diff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(nm)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Angle Diff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(nrad)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Size Diff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(δ</a:t>
                      </a:r>
                      <a:r>
                        <a:rPr lang="el-GR" sz="1200" b="1" dirty="0" smtClean="0">
                          <a:solidFill>
                            <a:schemeClr val="tx1"/>
                          </a:solidFill>
                        </a:rPr>
                        <a:t>σ/σ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404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b="1" dirty="0">
                          <a:latin typeface="+mn-lt"/>
                          <a:ea typeface="Times New Roman"/>
                          <a:cs typeface="Times New Roman"/>
                        </a:rPr>
                        <a:t>HAPPEx-I (Achieved)</a:t>
                      </a: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3.3</a:t>
                      </a: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38.8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68.8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40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baseline="30000" dirty="0" smtClean="0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H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(15 </a:t>
                      </a: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cm)</a:t>
                      </a: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15,050</a:t>
                      </a: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200</a:t>
                      </a: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</a:tr>
              <a:tr h="5404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b="1" dirty="0">
                          <a:latin typeface="+mn-lt"/>
                          <a:ea typeface="Times New Roman"/>
                          <a:cs typeface="Times New Roman"/>
                        </a:rPr>
                        <a:t>G0-Forward (Achieved)</a:t>
                      </a: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3.0</a:t>
                      </a: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73.7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baseline="30000" dirty="0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H </a:t>
                      </a:r>
                      <a:endParaRPr lang="en-US" sz="12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20 cm)</a:t>
                      </a: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>
                          <a:latin typeface="+mn-lt"/>
                          <a:ea typeface="Times New Roman"/>
                          <a:cs typeface="Times New Roman"/>
                        </a:rPr>
                        <a:t>3,000-40,000</a:t>
                      </a: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>
                          <a:latin typeface="+mn-lt"/>
                          <a:ea typeface="Times New Roman"/>
                          <a:cs typeface="Times New Roman"/>
                        </a:rPr>
                        <a:t>300±300</a:t>
                      </a: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>
                          <a:latin typeface="+mn-lt"/>
                          <a:ea typeface="Times New Roman"/>
                          <a:cs typeface="Times New Roman"/>
                        </a:rPr>
                        <a:t>7±4</a:t>
                      </a: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>
                          <a:latin typeface="+mn-lt"/>
                          <a:ea typeface="Times New Roman"/>
                          <a:cs typeface="Times New Roman"/>
                        </a:rPr>
                        <a:t>3±1</a:t>
                      </a: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solidFill>
                      <a:srgbClr val="E0FFD1"/>
                    </a:solidFill>
                  </a:tcPr>
                </a:tc>
              </a:tr>
              <a:tr h="570610">
                <a:tc>
                  <a:txBody>
                    <a:bodyPr/>
                    <a:lstStyle/>
                    <a:p>
                      <a:pPr algn="ctr"/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HAPPEx-II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(Achieved)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3.0</a:t>
                      </a:r>
                      <a:endParaRPr lang="en-US" sz="1200" dirty="0"/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87.1</a:t>
                      </a:r>
                      <a:endParaRPr lang="en-US" sz="1200" dirty="0"/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55</a:t>
                      </a:r>
                      <a:endParaRPr lang="en-US" sz="1200" dirty="0"/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baseline="30000" dirty="0" smtClean="0"/>
                        <a:t>1</a:t>
                      </a:r>
                      <a:r>
                        <a:rPr lang="en-US" sz="1200" dirty="0" smtClean="0"/>
                        <a:t>H</a:t>
                      </a:r>
                    </a:p>
                    <a:p>
                      <a:pPr algn="ctr"/>
                      <a:r>
                        <a:rPr lang="en-US" sz="1200" dirty="0" smtClean="0"/>
                        <a:t> (20 cm)</a:t>
                      </a:r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1,580</a:t>
                      </a:r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ym typeface="Wingdings"/>
                      </a:endParaRPr>
                    </a:p>
                    <a:p>
                      <a:pPr algn="ctr"/>
                      <a:r>
                        <a:rPr lang="en-US" sz="1200" dirty="0" smtClean="0">
                          <a:sym typeface="Wingdings"/>
                        </a:rPr>
                        <a:t>400</a:t>
                      </a:r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0.2</a:t>
                      </a:r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0" dirty="0" smtClean="0"/>
                    </a:p>
                  </a:txBody>
                  <a:tcPr>
                    <a:solidFill>
                      <a:srgbClr val="E0FFD1"/>
                    </a:solidFill>
                  </a:tcPr>
                </a:tc>
              </a:tr>
              <a:tr h="570610">
                <a:tc>
                  <a:txBody>
                    <a:bodyPr/>
                    <a:lstStyle/>
                    <a:p>
                      <a:pPr algn="ctr"/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HAPPEx-III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(Achieved)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3.484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89.4</a:t>
                      </a:r>
                      <a:endParaRPr lang="en-US" sz="1200" dirty="0"/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100</a:t>
                      </a:r>
                      <a:endParaRPr lang="en-US" sz="1200" dirty="0"/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baseline="30000" dirty="0" smtClean="0"/>
                        <a:t>1</a:t>
                      </a:r>
                      <a:r>
                        <a:rPr lang="en-US" sz="1200" dirty="0" smtClean="0"/>
                        <a:t>H</a:t>
                      </a:r>
                    </a:p>
                    <a:p>
                      <a:pPr algn="ctr"/>
                      <a:r>
                        <a:rPr lang="en-US" sz="1200" dirty="0" smtClean="0"/>
                        <a:t> (25 cm)</a:t>
                      </a:r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23,800</a:t>
                      </a:r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ym typeface="Wingdings"/>
                      </a:endParaRPr>
                    </a:p>
                    <a:p>
                      <a:pPr algn="ctr"/>
                      <a:r>
                        <a:rPr lang="en-US" sz="1200" dirty="0" smtClean="0">
                          <a:sym typeface="Wingdings"/>
                        </a:rPr>
                        <a:t>200±10</a:t>
                      </a:r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ym typeface="Wingdings"/>
                        </a:rPr>
                        <a:t>3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ym typeface="Wingdings"/>
                        </a:rPr>
                        <a:t>0.5±0.1</a:t>
                      </a:r>
                      <a:endParaRPr lang="en-US" sz="1200" dirty="0" smtClean="0"/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</a:t>
                      </a:r>
                      <a:r>
                        <a:rPr lang="en-US" sz="1200" baseline="30000" dirty="0" smtClean="0"/>
                        <a:t>-3</a:t>
                      </a:r>
                    </a:p>
                  </a:txBody>
                  <a:tcPr>
                    <a:solidFill>
                      <a:srgbClr val="E0FFD1"/>
                    </a:solidFill>
                  </a:tcPr>
                </a:tc>
              </a:tr>
              <a:tr h="526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b="1" dirty="0">
                          <a:latin typeface="+mn-lt"/>
                          <a:ea typeface="Times New Roman"/>
                          <a:cs typeface="Times New Roman"/>
                        </a:rPr>
                        <a:t>PREx-I (Achieved)</a:t>
                      </a:r>
                    </a:p>
                  </a:txBody>
                  <a:tcPr marL="75259" marR="75259" marT="37630" marB="37630"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1.056</a:t>
                      </a:r>
                    </a:p>
                  </a:txBody>
                  <a:tcPr marL="75259" marR="75259" marT="37630" marB="37630"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89.2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5259" marR="75259" marT="37630" marB="37630"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5259" marR="75259" marT="37630" marB="37630"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baseline="30000" dirty="0" smtClean="0">
                          <a:latin typeface="+mn-lt"/>
                          <a:ea typeface="Times New Roman"/>
                          <a:cs typeface="Times New Roman"/>
                        </a:rPr>
                        <a:t>208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Pb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(0.5 </a:t>
                      </a: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mm)</a:t>
                      </a:r>
                    </a:p>
                  </a:txBody>
                  <a:tcPr marL="75259" marR="75259" marT="37630" marB="37630"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657±60</a:t>
                      </a:r>
                    </a:p>
                  </a:txBody>
                  <a:tcPr marL="75259" marR="75259" marT="37630" marB="37630"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85±1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5259" marR="75259" marT="37630" marB="37630"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5259" marR="75259" marT="37630" marB="37630"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75259" marR="75259" marT="37630" marB="37630" anchor="ctr"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US" sz="1200" baseline="30000" dirty="0">
                          <a:latin typeface="+mn-lt"/>
                          <a:ea typeface="Times New Roman"/>
                          <a:cs typeface="Times New Roman"/>
                        </a:rPr>
                        <a:t>-4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5259" marR="75259" marT="37630" marB="37630" anchor="ctr">
                    <a:solidFill>
                      <a:srgbClr val="E0FFD1"/>
                    </a:solidFill>
                  </a:tcPr>
                </a:tc>
              </a:tr>
              <a:tr h="570610">
                <a:tc>
                  <a:txBody>
                    <a:bodyPr/>
                    <a:lstStyle/>
                    <a:p>
                      <a:pPr algn="ctr"/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QWeak-I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(Achieved)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1.155</a:t>
                      </a:r>
                      <a:endParaRPr lang="en-US" sz="1200" dirty="0"/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89.0</a:t>
                      </a:r>
                      <a:endParaRPr lang="en-US" sz="1200" dirty="0"/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180</a:t>
                      </a:r>
                      <a:endParaRPr lang="en-US" sz="1200" dirty="0"/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baseline="30000" dirty="0" smtClean="0"/>
                        <a:t>1</a:t>
                      </a:r>
                      <a:r>
                        <a:rPr lang="en-US" sz="1200" dirty="0" smtClean="0"/>
                        <a:t>H</a:t>
                      </a:r>
                    </a:p>
                    <a:p>
                      <a:pPr algn="ctr"/>
                      <a:r>
                        <a:rPr lang="en-US" sz="1200" dirty="0" smtClean="0"/>
                        <a:t>(35 cm)</a:t>
                      </a:r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281±46</a:t>
                      </a:r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8±15</a:t>
                      </a:r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>
                          <a:sym typeface="Wingdings"/>
                        </a:rPr>
                        <a:t>5±1</a:t>
                      </a:r>
                      <a:endParaRPr lang="en-US" sz="1200" dirty="0"/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0.1±0.02</a:t>
                      </a:r>
                    </a:p>
                  </a:txBody>
                  <a:tcPr>
                    <a:solidFill>
                      <a:srgbClr val="E0FF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10</a:t>
                      </a:r>
                      <a:r>
                        <a:rPr lang="en-US" sz="1200" baseline="30000" dirty="0" smtClean="0"/>
                        <a:t>-4</a:t>
                      </a:r>
                    </a:p>
                  </a:txBody>
                  <a:tcPr>
                    <a:solidFill>
                      <a:srgbClr val="E0FFD1"/>
                    </a:solidFill>
                  </a:tcPr>
                </a:tc>
              </a:tr>
              <a:tr h="570610">
                <a:tc>
                  <a:txBody>
                    <a:bodyPr/>
                    <a:lstStyle/>
                    <a:p>
                      <a:pPr algn="ctr"/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QWeak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1.162</a:t>
                      </a:r>
                      <a:endParaRPr lang="en-US" sz="1200" dirty="0"/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90</a:t>
                      </a:r>
                      <a:endParaRPr lang="en-US" sz="1200" dirty="0"/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180</a:t>
                      </a:r>
                      <a:endParaRPr lang="en-US" sz="1200" dirty="0"/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baseline="30000" dirty="0" smtClean="0"/>
                        <a:t>1</a:t>
                      </a:r>
                      <a:r>
                        <a:rPr lang="en-US" sz="1200" dirty="0" smtClean="0"/>
                        <a:t>H</a:t>
                      </a:r>
                    </a:p>
                    <a:p>
                      <a:pPr algn="ctr"/>
                      <a:r>
                        <a:rPr lang="en-US" sz="1200" dirty="0" smtClean="0"/>
                        <a:t>(35 cm)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234±5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&lt;100±10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&lt;2</a:t>
                      </a:r>
                      <a:r>
                        <a:rPr lang="en-US" sz="1200" dirty="0" smtClean="0">
                          <a:sym typeface="Wingdings"/>
                        </a:rPr>
                        <a:t>±1</a:t>
                      </a:r>
                      <a:endParaRPr lang="en-US" sz="1200" dirty="0"/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&lt;30±3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&lt;10</a:t>
                      </a:r>
                      <a:r>
                        <a:rPr lang="en-US" sz="1200" baseline="30000" dirty="0" smtClean="0"/>
                        <a:t>-4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526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b="1" dirty="0">
                          <a:latin typeface="+mn-lt"/>
                          <a:ea typeface="Times New Roman"/>
                          <a:cs typeface="Times New Roman"/>
                        </a:rPr>
                        <a:t>PREx-II</a:t>
                      </a:r>
                    </a:p>
                  </a:txBody>
                  <a:tcPr marL="75259" marR="75259" marT="37630" marB="3763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1.0</a:t>
                      </a:r>
                    </a:p>
                  </a:txBody>
                  <a:tcPr marL="75259" marR="75259" marT="37630" marB="3763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90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5259" marR="75259" marT="37630" marB="3763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75259" marR="75259" marT="37630" marB="3763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baseline="30000" dirty="0">
                          <a:latin typeface="+mn-lt"/>
                          <a:ea typeface="Times New Roman"/>
                          <a:cs typeface="Times New Roman"/>
                        </a:rPr>
                        <a:t>208</a:t>
                      </a: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Pb (0.5mm)</a:t>
                      </a:r>
                    </a:p>
                  </a:txBody>
                  <a:tcPr marL="75259" marR="75259" marT="37630" marB="3763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500±15</a:t>
                      </a:r>
                    </a:p>
                  </a:txBody>
                  <a:tcPr marL="75259" marR="75259" marT="37630" marB="3763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 smtClean="0"/>
                        <a:t>&lt;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100±10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5259" marR="75259" marT="37630" marB="3763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 smtClean="0"/>
                        <a:t>&lt;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1±1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5259" marR="75259" marT="37630" marB="3763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 smtClean="0"/>
                        <a:t>&lt;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0.3±0.1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5259" marR="75259" marT="37630" marB="3763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</a:pPr>
                      <a:r>
                        <a:rPr lang="en-US" sz="1200" dirty="0" smtClean="0"/>
                        <a:t>&lt;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US" sz="1200" baseline="30000" dirty="0" smtClean="0">
                          <a:latin typeface="+mn-lt"/>
                          <a:ea typeface="Times New Roman"/>
                          <a:cs typeface="Times New Roman"/>
                        </a:rPr>
                        <a:t>-4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5259" marR="75259" marT="37630" marB="37630" anchor="ctr">
                    <a:solidFill>
                      <a:srgbClr val="FFCCCC"/>
                    </a:solidFill>
                  </a:tcPr>
                </a:tc>
              </a:tr>
              <a:tr h="570610">
                <a:tc>
                  <a:txBody>
                    <a:bodyPr/>
                    <a:lstStyle/>
                    <a:p>
                      <a:pPr algn="ctr"/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MOLLER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11.0</a:t>
                      </a:r>
                      <a:endParaRPr lang="en-US" sz="1200" dirty="0"/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90</a:t>
                      </a:r>
                      <a:endParaRPr lang="en-US" sz="1200" dirty="0"/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85</a:t>
                      </a:r>
                      <a:endParaRPr lang="en-US" sz="1200" dirty="0"/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baseline="30000" dirty="0" smtClean="0"/>
                        <a:t>1</a:t>
                      </a:r>
                      <a:r>
                        <a:rPr lang="en-US" sz="1200" dirty="0" smtClean="0"/>
                        <a:t>H</a:t>
                      </a:r>
                    </a:p>
                    <a:p>
                      <a:pPr algn="ctr"/>
                      <a:r>
                        <a:rPr lang="en-US" sz="1200" dirty="0" smtClean="0"/>
                        <a:t>(150 cm)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35.6±0.74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&lt;10±10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&lt;</a:t>
                      </a:r>
                      <a:r>
                        <a:rPr lang="en-US" sz="1200" dirty="0" smtClean="0">
                          <a:sym typeface="Wingdings"/>
                        </a:rPr>
                        <a:t>0.5±0.5</a:t>
                      </a:r>
                      <a:endParaRPr lang="en-US" sz="1200" dirty="0"/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&lt;</a:t>
                      </a:r>
                      <a:r>
                        <a:rPr lang="en-US" sz="1200" dirty="0" smtClean="0">
                          <a:sym typeface="Wingdings"/>
                        </a:rPr>
                        <a:t>0.05±0.05</a:t>
                      </a:r>
                      <a:endParaRPr lang="en-US" sz="1200" dirty="0"/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&lt;</a:t>
                      </a:r>
                      <a:r>
                        <a:rPr lang="en-US" sz="1200" dirty="0" smtClean="0">
                          <a:sym typeface="Wingdings"/>
                        </a:rPr>
                        <a:t>10</a:t>
                      </a:r>
                      <a:r>
                        <a:rPr lang="en-US" sz="1200" baseline="30000" dirty="0" smtClean="0">
                          <a:sym typeface="Wingdings"/>
                        </a:rPr>
                        <a:t>-4</a:t>
                      </a:r>
                      <a:endParaRPr lang="en-US" sz="1200" baseline="30000" dirty="0"/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28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2377464" y="960147"/>
            <a:ext cx="40233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3799358" y="3561569"/>
            <a:ext cx="520284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4389120" y="2688312"/>
            <a:ext cx="5486343" cy="14630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Diagram 6"/>
          <p:cNvGraphicFramePr/>
          <p:nvPr/>
        </p:nvGraphicFramePr>
        <p:xfrm>
          <a:off x="731562" y="502952"/>
          <a:ext cx="1645902" cy="914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6" name="Rectangle 45"/>
          <p:cNvSpPr/>
          <p:nvPr/>
        </p:nvSpPr>
        <p:spPr>
          <a:xfrm>
            <a:off x="3840488" y="685831"/>
            <a:ext cx="182878" cy="548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200415" y="228635"/>
            <a:ext cx="8931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Attenuator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486390" y="685831"/>
            <a:ext cx="182878" cy="548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4297683" y="1234464"/>
            <a:ext cx="1523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    PC          WP  LP</a:t>
            </a:r>
          </a:p>
        </p:txBody>
      </p:sp>
      <p:cxnSp>
        <p:nvCxnSpPr>
          <p:cNvPr id="56" name="Straight Connector 55"/>
          <p:cNvCxnSpPr/>
          <p:nvPr/>
        </p:nvCxnSpPr>
        <p:spPr>
          <a:xfrm rot="10800000" flipH="1" flipV="1">
            <a:off x="6217902" y="777269"/>
            <a:ext cx="365756" cy="36575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 rot="16200000">
            <a:off x="6263622" y="1463061"/>
            <a:ext cx="274317" cy="548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6675097" y="160022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Shutter</a:t>
            </a:r>
          </a:p>
        </p:txBody>
      </p:sp>
      <p:cxnSp>
        <p:nvCxnSpPr>
          <p:cNvPr id="60" name="Straight Connector 59"/>
          <p:cNvCxnSpPr/>
          <p:nvPr/>
        </p:nvCxnSpPr>
        <p:spPr>
          <a:xfrm rot="5400000" flipH="1" flipV="1">
            <a:off x="6812256" y="1371622"/>
            <a:ext cx="1828781" cy="457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680926" y="137196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Rotatable GaAs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Photocathode</a:t>
            </a:r>
          </a:p>
        </p:txBody>
      </p:sp>
      <p:cxnSp>
        <p:nvCxnSpPr>
          <p:cNvPr id="62" name="Straight Connector 61"/>
          <p:cNvCxnSpPr/>
          <p:nvPr/>
        </p:nvCxnSpPr>
        <p:spPr>
          <a:xfrm rot="5400000">
            <a:off x="5436081" y="4567399"/>
            <a:ext cx="412393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492219" y="2697488"/>
            <a:ext cx="735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Vacuum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Window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680926" y="2231115"/>
            <a:ext cx="89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15° Dipole</a:t>
            </a:r>
          </a:p>
        </p:txBody>
      </p:sp>
      <p:cxnSp>
        <p:nvCxnSpPr>
          <p:cNvPr id="82" name="Straight Connector 81"/>
          <p:cNvCxnSpPr/>
          <p:nvPr/>
        </p:nvCxnSpPr>
        <p:spPr>
          <a:xfrm>
            <a:off x="6126463" y="6071553"/>
            <a:ext cx="548634" cy="182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900000">
            <a:off x="6941625" y="3213848"/>
            <a:ext cx="4571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7589487" y="594391"/>
            <a:ext cx="640073" cy="182878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5669268" y="5989292"/>
            <a:ext cx="58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PZT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Mirror</a:t>
            </a:r>
          </a:p>
        </p:txBody>
      </p:sp>
      <p:cxnSp>
        <p:nvCxnSpPr>
          <p:cNvPr id="89" name="Straight Connector 88"/>
          <p:cNvCxnSpPr/>
          <p:nvPr/>
        </p:nvCxnSpPr>
        <p:spPr>
          <a:xfrm rot="900000">
            <a:off x="6575869" y="5764963"/>
            <a:ext cx="45719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6711232" y="5888675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IHWP</a:t>
            </a:r>
          </a:p>
        </p:txBody>
      </p:sp>
      <p:cxnSp>
        <p:nvCxnSpPr>
          <p:cNvPr id="93" name="Straight Connector 92"/>
          <p:cNvCxnSpPr/>
          <p:nvPr/>
        </p:nvCxnSpPr>
        <p:spPr>
          <a:xfrm rot="900000">
            <a:off x="6758747" y="3936183"/>
            <a:ext cx="45719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6400780" y="360270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RHWP</a:t>
            </a:r>
          </a:p>
        </p:txBody>
      </p:sp>
      <p:sp>
        <p:nvSpPr>
          <p:cNvPr id="95" name="Rounded Rectangle 94"/>
          <p:cNvSpPr/>
          <p:nvPr/>
        </p:nvSpPr>
        <p:spPr>
          <a:xfrm rot="900000">
            <a:off x="6638150" y="4544801"/>
            <a:ext cx="274317" cy="45719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6669554" y="4974285"/>
            <a:ext cx="9589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Pockels </a:t>
            </a:r>
          </a:p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Cell</a:t>
            </a:r>
          </a:p>
        </p:txBody>
      </p:sp>
      <p:cxnSp>
        <p:nvCxnSpPr>
          <p:cNvPr id="100" name="Straight Arrow Connector 99"/>
          <p:cNvCxnSpPr/>
          <p:nvPr/>
        </p:nvCxnSpPr>
        <p:spPr>
          <a:xfrm rot="900000">
            <a:off x="6577632" y="5661664"/>
            <a:ext cx="365756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2011708" y="6629365"/>
            <a:ext cx="54863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4754878" y="2148854"/>
            <a:ext cx="182878" cy="274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5394951" y="4800585"/>
            <a:ext cx="182878" cy="274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1463074" y="2788927"/>
            <a:ext cx="1071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Delayed </a:t>
            </a:r>
          </a:p>
          <a:p>
            <a:pPr algn="ctr"/>
            <a:r>
              <a:rPr lang="en-US" sz="1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Helicity Fiber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926603" y="5074902"/>
            <a:ext cx="1114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HV Supply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(0 – ±4000 V)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4937756" y="2240293"/>
            <a:ext cx="909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HV Supply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(0 – 90 V)</a:t>
            </a:r>
          </a:p>
        </p:txBody>
      </p:sp>
      <p:cxnSp>
        <p:nvCxnSpPr>
          <p:cNvPr id="128" name="Straight Connector 127"/>
          <p:cNvCxnSpPr/>
          <p:nvPr/>
        </p:nvCxnSpPr>
        <p:spPr>
          <a:xfrm rot="5400000" flipH="1" flipV="1">
            <a:off x="6087281" y="4382572"/>
            <a:ext cx="0" cy="10189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ounded Rectangle 130"/>
          <p:cNvSpPr/>
          <p:nvPr/>
        </p:nvSpPr>
        <p:spPr>
          <a:xfrm>
            <a:off x="548684" y="5623536"/>
            <a:ext cx="1645902" cy="100582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Arc 131"/>
          <p:cNvSpPr/>
          <p:nvPr/>
        </p:nvSpPr>
        <p:spPr>
          <a:xfrm>
            <a:off x="1828830" y="5166340"/>
            <a:ext cx="365756" cy="1005829"/>
          </a:xfrm>
          <a:prstGeom prst="arc">
            <a:avLst>
              <a:gd name="adj1" fmla="val 16739944"/>
              <a:gd name="adj2" fmla="val 299497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457245" y="3611878"/>
            <a:ext cx="1828779" cy="18287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TextBox 133"/>
          <p:cNvSpPr txBox="1"/>
          <p:nvPr/>
        </p:nvSpPr>
        <p:spPr>
          <a:xfrm>
            <a:off x="731562" y="5897853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CEBAF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182928" y="3429000"/>
            <a:ext cx="716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Hall</a:t>
            </a:r>
          </a:p>
        </p:txBody>
      </p:sp>
      <p:cxnSp>
        <p:nvCxnSpPr>
          <p:cNvPr id="137" name="Straight Arrow Connector 136"/>
          <p:cNvCxnSpPr/>
          <p:nvPr/>
        </p:nvCxnSpPr>
        <p:spPr>
          <a:xfrm rot="16200000" flipH="1">
            <a:off x="1783109" y="3474720"/>
            <a:ext cx="1737344" cy="1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 rot="5400000">
            <a:off x="1600232" y="3474720"/>
            <a:ext cx="1737343" cy="1588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560342" y="3198167"/>
            <a:ext cx="714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T-Settle</a:t>
            </a:r>
          </a:p>
          <a:p>
            <a:pPr algn="ctr"/>
            <a:r>
              <a:rPr lang="en-US" sz="1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Fiber</a:t>
            </a:r>
          </a:p>
        </p:txBody>
      </p:sp>
      <p:cxnSp>
        <p:nvCxnSpPr>
          <p:cNvPr id="142" name="Straight Arrow Connector 141"/>
          <p:cNvCxnSpPr/>
          <p:nvPr/>
        </p:nvCxnSpPr>
        <p:spPr>
          <a:xfrm>
            <a:off x="2926098" y="2331732"/>
            <a:ext cx="1828780" cy="1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Elbow Connector 145"/>
          <p:cNvCxnSpPr>
            <a:endCxn id="119" idx="0"/>
          </p:cNvCxnSpPr>
          <p:nvPr/>
        </p:nvCxnSpPr>
        <p:spPr>
          <a:xfrm rot="16200000" flipH="1">
            <a:off x="3703332" y="3017526"/>
            <a:ext cx="2468851" cy="1097266"/>
          </a:xfrm>
          <a:prstGeom prst="bentConnector3">
            <a:avLst>
              <a:gd name="adj1" fmla="val 50000"/>
            </a:avLst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3291854" y="4617707"/>
            <a:ext cx="1880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Charge Feedback (PITA)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7498048" y="6080731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Electron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Beam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3055345" y="2057415"/>
            <a:ext cx="13612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Helicity Flip Fiber</a:t>
            </a:r>
          </a:p>
        </p:txBody>
      </p:sp>
      <p:cxnSp>
        <p:nvCxnSpPr>
          <p:cNvPr id="218" name="Elbow Connector 217"/>
          <p:cNvCxnSpPr>
            <a:stCxn id="136" idx="0"/>
            <a:endCxn id="119" idx="1"/>
          </p:cNvCxnSpPr>
          <p:nvPr/>
        </p:nvCxnSpPr>
        <p:spPr>
          <a:xfrm>
            <a:off x="2834659" y="4571993"/>
            <a:ext cx="2560292" cy="365751"/>
          </a:xfrm>
          <a:prstGeom prst="bentConnector3">
            <a:avLst>
              <a:gd name="adj1" fmla="val 17033"/>
            </a:avLst>
          </a:prstGeom>
          <a:ln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Elbow Connector 222"/>
          <p:cNvCxnSpPr>
            <a:endCxn id="118" idx="2"/>
          </p:cNvCxnSpPr>
          <p:nvPr/>
        </p:nvCxnSpPr>
        <p:spPr>
          <a:xfrm rot="5400000" flipH="1" flipV="1">
            <a:off x="3017537" y="2697489"/>
            <a:ext cx="2103097" cy="1554463"/>
          </a:xfrm>
          <a:prstGeom prst="bentConnector3">
            <a:avLst>
              <a:gd name="adj1" fmla="val 30490"/>
            </a:avLst>
          </a:prstGeom>
          <a:ln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TextBox 234"/>
          <p:cNvSpPr txBox="1"/>
          <p:nvPr/>
        </p:nvSpPr>
        <p:spPr>
          <a:xfrm>
            <a:off x="3291854" y="3977634"/>
            <a:ext cx="16946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Charge Feedback (IA)</a:t>
            </a:r>
          </a:p>
        </p:txBody>
      </p:sp>
      <p:sp>
        <p:nvSpPr>
          <p:cNvPr id="244" name="Rectangle 243"/>
          <p:cNvSpPr/>
          <p:nvPr/>
        </p:nvSpPr>
        <p:spPr>
          <a:xfrm>
            <a:off x="3291854" y="685831"/>
            <a:ext cx="182878" cy="548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TextBox 251"/>
          <p:cNvSpPr txBox="1"/>
          <p:nvPr/>
        </p:nvSpPr>
        <p:spPr>
          <a:xfrm>
            <a:off x="3108976" y="1234464"/>
            <a:ext cx="1086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LP  HWP  LP</a:t>
            </a:r>
          </a:p>
        </p:txBody>
      </p:sp>
      <p:sp>
        <p:nvSpPr>
          <p:cNvPr id="263" name="Rounded Rectangle 262"/>
          <p:cNvSpPr/>
          <p:nvPr/>
        </p:nvSpPr>
        <p:spPr>
          <a:xfrm>
            <a:off x="4572000" y="822960"/>
            <a:ext cx="548634" cy="274317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3" name="Straight Connector 272"/>
          <p:cNvCxnSpPr/>
          <p:nvPr/>
        </p:nvCxnSpPr>
        <p:spPr>
          <a:xfrm rot="5400000">
            <a:off x="5303512" y="868708"/>
            <a:ext cx="548634" cy="1828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rot="5400000">
            <a:off x="3657610" y="868708"/>
            <a:ext cx="548634" cy="1828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/>
          <p:nvPr/>
        </p:nvCxnSpPr>
        <p:spPr>
          <a:xfrm rot="5400000">
            <a:off x="3108976" y="868708"/>
            <a:ext cx="548634" cy="1828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>
            <a:stCxn id="263" idx="2"/>
          </p:cNvCxnSpPr>
          <p:nvPr/>
        </p:nvCxnSpPr>
        <p:spPr>
          <a:xfrm rot="16200000" flipH="1">
            <a:off x="4331962" y="1611631"/>
            <a:ext cx="102871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TextBox 288"/>
          <p:cNvSpPr txBox="1"/>
          <p:nvPr/>
        </p:nvSpPr>
        <p:spPr>
          <a:xfrm>
            <a:off x="4937756" y="228635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IA</a:t>
            </a:r>
          </a:p>
        </p:txBody>
      </p:sp>
      <p:cxnSp>
        <p:nvCxnSpPr>
          <p:cNvPr id="296" name="Straight Connector 295"/>
          <p:cNvCxnSpPr/>
          <p:nvPr/>
        </p:nvCxnSpPr>
        <p:spPr>
          <a:xfrm rot="16200000" flipH="1">
            <a:off x="3389934" y="953506"/>
            <a:ext cx="545952" cy="10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/>
          <p:nvPr/>
        </p:nvCxnSpPr>
        <p:spPr>
          <a:xfrm rot="5400000">
            <a:off x="5029195" y="960148"/>
            <a:ext cx="548636" cy="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7" name="Left Brace 306"/>
          <p:cNvSpPr/>
          <p:nvPr/>
        </p:nvSpPr>
        <p:spPr>
          <a:xfrm rot="5400000">
            <a:off x="3579891" y="123476"/>
            <a:ext cx="155448" cy="914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Left Brace 308"/>
          <p:cNvSpPr>
            <a:spLocks noChangeAspect="1"/>
          </p:cNvSpPr>
          <p:nvPr/>
        </p:nvSpPr>
        <p:spPr>
          <a:xfrm rot="5400000">
            <a:off x="5065318" y="9633"/>
            <a:ext cx="202083" cy="118872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ounded Rectangle 76"/>
          <p:cNvSpPr/>
          <p:nvPr/>
        </p:nvSpPr>
        <p:spPr>
          <a:xfrm>
            <a:off x="7315170" y="2057415"/>
            <a:ext cx="365756" cy="73151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>
            <a:stCxn id="132" idx="0"/>
            <a:endCxn id="133" idx="1"/>
          </p:cNvCxnSpPr>
          <p:nvPr/>
        </p:nvCxnSpPr>
        <p:spPr>
          <a:xfrm rot="10800000">
            <a:off x="725065" y="3879698"/>
            <a:ext cx="1359665" cy="13284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1554513" y="4709146"/>
            <a:ext cx="274317" cy="27431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457245" y="4343390"/>
            <a:ext cx="611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Target</a:t>
            </a:r>
          </a:p>
        </p:txBody>
      </p:sp>
      <p:sp>
        <p:nvSpPr>
          <p:cNvPr id="113" name="Can 112"/>
          <p:cNvSpPr/>
          <p:nvPr/>
        </p:nvSpPr>
        <p:spPr>
          <a:xfrm rot="18900000">
            <a:off x="908454" y="4049365"/>
            <a:ext cx="365756" cy="393201"/>
          </a:xfrm>
          <a:prstGeom prst="can">
            <a:avLst>
              <a:gd name="adj" fmla="val 2811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823001" y="4617707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BCM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097318" y="4892024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BPMs</a:t>
            </a:r>
          </a:p>
        </p:txBody>
      </p:sp>
      <p:sp>
        <p:nvSpPr>
          <p:cNvPr id="116" name="Isosceles Triangle 115"/>
          <p:cNvSpPr/>
          <p:nvPr/>
        </p:nvSpPr>
        <p:spPr>
          <a:xfrm>
            <a:off x="3108976" y="6355048"/>
            <a:ext cx="365756" cy="36575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Isosceles Triangle 116"/>
          <p:cNvSpPr/>
          <p:nvPr/>
        </p:nvSpPr>
        <p:spPr>
          <a:xfrm flipV="1">
            <a:off x="2926098" y="6355048"/>
            <a:ext cx="365756" cy="36575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/>
          <p:cNvSpPr txBox="1"/>
          <p:nvPr/>
        </p:nvSpPr>
        <p:spPr>
          <a:xfrm>
            <a:off x="3383293" y="5989292"/>
            <a:ext cx="1309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5 MeV </a:t>
            </a: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Helicity Magnets</a:t>
            </a:r>
          </a:p>
        </p:txBody>
      </p:sp>
      <p:sp>
        <p:nvSpPr>
          <p:cNvPr id="130" name="Oval 129"/>
          <p:cNvSpPr/>
          <p:nvPr/>
        </p:nvSpPr>
        <p:spPr>
          <a:xfrm>
            <a:off x="1280196" y="4434829"/>
            <a:ext cx="274317" cy="27431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Hexagon 135"/>
          <p:cNvSpPr/>
          <p:nvPr/>
        </p:nvSpPr>
        <p:spPr>
          <a:xfrm>
            <a:off x="2286025" y="4343390"/>
            <a:ext cx="548634" cy="457205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TextBox 143"/>
          <p:cNvSpPr txBox="1"/>
          <p:nvPr/>
        </p:nvSpPr>
        <p:spPr>
          <a:xfrm>
            <a:off x="2320489" y="4434829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DAQ</a:t>
            </a:r>
          </a:p>
        </p:txBody>
      </p:sp>
      <p:cxnSp>
        <p:nvCxnSpPr>
          <p:cNvPr id="163" name="Elbow Connector 162"/>
          <p:cNvCxnSpPr/>
          <p:nvPr/>
        </p:nvCxnSpPr>
        <p:spPr>
          <a:xfrm rot="5400000">
            <a:off x="1280990" y="4434035"/>
            <a:ext cx="3840438" cy="1588"/>
          </a:xfrm>
          <a:prstGeom prst="bentConnector3">
            <a:avLst>
              <a:gd name="adj1" fmla="val 50000"/>
            </a:avLst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3191598" y="2606049"/>
            <a:ext cx="824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nHelicity </a:t>
            </a:r>
          </a:p>
          <a:p>
            <a:pPr algn="ctr"/>
            <a:r>
              <a:rPr lang="en-US" sz="1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Flip Fiber</a:t>
            </a:r>
          </a:p>
        </p:txBody>
      </p:sp>
      <p:cxnSp>
        <p:nvCxnSpPr>
          <p:cNvPr id="168" name="Straight Connector 167"/>
          <p:cNvCxnSpPr>
            <a:endCxn id="136" idx="3"/>
          </p:cNvCxnSpPr>
          <p:nvPr/>
        </p:nvCxnSpPr>
        <p:spPr>
          <a:xfrm flipV="1">
            <a:off x="1828830" y="4571993"/>
            <a:ext cx="457195" cy="2285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endCxn id="136" idx="3"/>
          </p:cNvCxnSpPr>
          <p:nvPr/>
        </p:nvCxnSpPr>
        <p:spPr>
          <a:xfrm>
            <a:off x="1554513" y="4571982"/>
            <a:ext cx="731512" cy="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2926098" y="2514610"/>
            <a:ext cx="274317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Elbow Connector 180"/>
          <p:cNvCxnSpPr/>
          <p:nvPr/>
        </p:nvCxnSpPr>
        <p:spPr>
          <a:xfrm>
            <a:off x="3017537" y="4572000"/>
            <a:ext cx="18943" cy="1781711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TextBox 202"/>
          <p:cNvSpPr txBox="1"/>
          <p:nvPr/>
        </p:nvSpPr>
        <p:spPr>
          <a:xfrm>
            <a:off x="2216226" y="4892024"/>
            <a:ext cx="857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Position</a:t>
            </a:r>
          </a:p>
          <a:p>
            <a:pPr algn="ctr"/>
            <a:r>
              <a:rPr lang="en-US" sz="1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Feedback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1280196" y="2011680"/>
            <a:ext cx="1647755" cy="58477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Helicity Control Board </a:t>
            </a:r>
            <a:endParaRPr lang="en-US" sz="16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 rot="16200000">
            <a:off x="7450034" y="3934209"/>
            <a:ext cx="96029" cy="5486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7863804" y="4069073"/>
            <a:ext cx="1064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V-Wien Filter</a:t>
            </a:r>
          </a:p>
        </p:txBody>
      </p:sp>
      <p:sp>
        <p:nvSpPr>
          <p:cNvPr id="92" name="Rectangle 91"/>
          <p:cNvSpPr/>
          <p:nvPr/>
        </p:nvSpPr>
        <p:spPr>
          <a:xfrm rot="16200000">
            <a:off x="7450034" y="4482843"/>
            <a:ext cx="96029" cy="5486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7863804" y="4617707"/>
            <a:ext cx="108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H-Wien Filter</a:t>
            </a:r>
          </a:p>
        </p:txBody>
      </p:sp>
      <p:sp>
        <p:nvSpPr>
          <p:cNvPr id="101" name="Rectangle 100"/>
          <p:cNvSpPr/>
          <p:nvPr/>
        </p:nvSpPr>
        <p:spPr>
          <a:xfrm rot="16200000">
            <a:off x="7475189" y="4274810"/>
            <a:ext cx="45719" cy="5486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7772365" y="4343390"/>
            <a:ext cx="1371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Spin Solenoids</a:t>
            </a:r>
          </a:p>
        </p:txBody>
      </p:sp>
      <p:sp>
        <p:nvSpPr>
          <p:cNvPr id="103" name="Rectangle 102"/>
          <p:cNvSpPr/>
          <p:nvPr/>
        </p:nvSpPr>
        <p:spPr>
          <a:xfrm rot="16200000">
            <a:off x="7475189" y="4183371"/>
            <a:ext cx="45719" cy="5486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I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68903" y="960147"/>
            <a:ext cx="6111350" cy="4572000"/>
          </a:xfrm>
          <a:prstGeom prst="rect">
            <a:avLst/>
          </a:prstGeom>
        </p:spPr>
      </p:pic>
      <p:sp>
        <p:nvSpPr>
          <p:cNvPr id="5" name="Rectangle 139"/>
          <p:cNvSpPr>
            <a:spLocks noChangeArrowheads="1"/>
          </p:cNvSpPr>
          <p:nvPr/>
        </p:nvSpPr>
        <p:spPr bwMode="auto">
          <a:xfrm>
            <a:off x="1371635" y="2331732"/>
            <a:ext cx="10058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Helicity Flip</a:t>
            </a:r>
            <a:endParaRPr lang="en-US" sz="1600" b="1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39"/>
          <p:cNvSpPr>
            <a:spLocks noChangeArrowheads="1"/>
          </p:cNvSpPr>
          <p:nvPr/>
        </p:nvSpPr>
        <p:spPr bwMode="auto">
          <a:xfrm>
            <a:off x="1280196" y="3429000"/>
            <a:ext cx="10972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AF018A"/>
                </a:solidFill>
                <a:latin typeface="Arial" pitchFamily="34" charset="0"/>
                <a:cs typeface="Arial" pitchFamily="34" charset="0"/>
              </a:rPr>
              <a:t>nHelicity Flip</a:t>
            </a:r>
            <a:endParaRPr lang="en-US" sz="1600" b="1" dirty="0">
              <a:solidFill>
                <a:srgbClr val="AF018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39"/>
          <p:cNvSpPr>
            <a:spLocks noChangeArrowheads="1"/>
          </p:cNvSpPr>
          <p:nvPr/>
        </p:nvSpPr>
        <p:spPr bwMode="auto">
          <a:xfrm>
            <a:off x="1371635" y="4251951"/>
            <a:ext cx="10058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Delayed Helicity</a:t>
            </a:r>
            <a:endParaRPr lang="en-US" sz="16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39"/>
          <p:cNvSpPr>
            <a:spLocks noChangeArrowheads="1"/>
          </p:cNvSpPr>
          <p:nvPr/>
        </p:nvSpPr>
        <p:spPr bwMode="auto">
          <a:xfrm>
            <a:off x="1371635" y="1325903"/>
            <a:ext cx="100582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T_Settle</a:t>
            </a:r>
            <a:endParaRPr lang="en-US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5029196" y="2423170"/>
            <a:ext cx="1737338" cy="155446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Rectangle 139"/>
          <p:cNvSpPr>
            <a:spLocks noChangeArrowheads="1"/>
          </p:cNvSpPr>
          <p:nvPr/>
        </p:nvSpPr>
        <p:spPr bwMode="auto">
          <a:xfrm>
            <a:off x="5120634" y="3090446"/>
            <a:ext cx="146302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8– flips delay</a:t>
            </a:r>
            <a:endParaRPr lang="en-US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120634" y="3429000"/>
            <a:ext cx="1463024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492219" y="3429000"/>
            <a:ext cx="18287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5029195" y="3429000"/>
            <a:ext cx="18287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936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How to carry out a parity violation experiment: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Scatter longitudinally polarized electrons off un-polarized target (i.e., Hydrogen, Deuterium, Helium, Lead)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Reverse the beam helicity (±) with Pockels Cell, measure detected signals (D</a:t>
            </a:r>
            <a:r>
              <a:rPr lang="en-US" sz="2400" baseline="30000" dirty="0" smtClean="0"/>
              <a:t>±</a:t>
            </a:r>
            <a:r>
              <a:rPr lang="en-US" sz="2400" dirty="0" smtClean="0"/>
              <a:t>) and currents (I</a:t>
            </a:r>
            <a:r>
              <a:rPr lang="en-US" sz="2400" baseline="30000" dirty="0" smtClean="0"/>
              <a:t>±</a:t>
            </a:r>
            <a:r>
              <a:rPr lang="en-US" sz="2400" dirty="0" smtClean="0"/>
              <a:t>), calculate physics asymmetry (A </a:t>
            </a:r>
            <a:r>
              <a:rPr lang="en-US" sz="2400" baseline="-25000" dirty="0" smtClean="0"/>
              <a:t>physics</a:t>
            </a:r>
            <a:r>
              <a:rPr lang="en-US" sz="2400" dirty="0" smtClean="0"/>
              <a:t>):</a:t>
            </a:r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 lvl="1">
              <a:lnSpc>
                <a:spcPct val="80000"/>
              </a:lnSpc>
              <a:buFont typeface="Arial" pitchFamily="34" charset="0"/>
              <a:buNone/>
            </a:pP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Repeat the whole experiment: Millions of measurements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Statistical distribution of these measurements is Gaussian: Mean is average asymmetry and error is width of Gaussian divided by square root of number of asymmetry measurements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Average asymmetry is very small (1-50 ppm)</a:t>
            </a:r>
            <a:endParaRPr lang="en-US" dirty="0" smtClean="0"/>
          </a:p>
          <a:p>
            <a:pPr marL="342900" lvl="1" indent="-342900"/>
            <a:endParaRPr lang="en-US" dirty="0" smtClean="0">
              <a:solidFill>
                <a:srgbClr val="0000FF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27193"/>
              </p:ext>
            </p:extLst>
          </p:nvPr>
        </p:nvGraphicFramePr>
        <p:xfrm>
          <a:off x="1371635" y="2617265"/>
          <a:ext cx="4176467" cy="1477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1752480" imgH="812520" progId="Equation.3">
                  <p:embed/>
                </p:oleObj>
              </mc:Choice>
              <mc:Fallback>
                <p:oleObj name="Equation" r:id="rId3" imgW="175248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35" y="2617265"/>
                        <a:ext cx="4176467" cy="147710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ight Brace 3"/>
          <p:cNvSpPr/>
          <p:nvPr/>
        </p:nvSpPr>
        <p:spPr bwMode="auto">
          <a:xfrm>
            <a:off x="5699079" y="2647327"/>
            <a:ext cx="492369" cy="145366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6309341" y="3218518"/>
            <a:ext cx="1969476" cy="311278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1200" b="1" kern="0" dirty="0" smtClean="0">
                <a:latin typeface="+mn-lt"/>
              </a:rPr>
              <a:t>1/15</a:t>
            </a:r>
            <a:r>
              <a:rPr lang="en-US" sz="1200" b="1" kern="0" baseline="30000" dirty="0" smtClean="0">
                <a:latin typeface="+mn-lt"/>
              </a:rPr>
              <a:t>th</a:t>
            </a:r>
            <a:r>
              <a:rPr lang="en-US" sz="1200" b="1" kern="0" dirty="0" smtClean="0">
                <a:latin typeface="+mn-lt"/>
              </a:rPr>
              <a:t> of a second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endParaRPr lang="en-US" sz="1400" b="1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6066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2643</TotalTime>
  <Words>408</Words>
  <Application>Microsoft Office PowerPoint</Application>
  <PresentationFormat>On-screen Show (4:3)</PresentationFormat>
  <Paragraphs>235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Default Design</vt:lpstr>
      <vt:lpstr>Equation</vt:lpstr>
      <vt:lpstr>Parity Experiments and JLab Injector</vt:lpstr>
      <vt:lpstr>PowerPoint Presentation</vt:lpstr>
      <vt:lpstr>PowerPoint Presentation</vt:lpstr>
      <vt:lpstr>PowerPoint Presentation</vt:lpstr>
      <vt:lpstr>PowerPoint Presentation</vt:lpstr>
    </vt:vector>
  </TitlesOfParts>
  <Company>Jefferson Science Associates,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Jefferson Lab</dc:creator>
  <cp:lastModifiedBy>suleiman</cp:lastModifiedBy>
  <cp:revision>194</cp:revision>
  <dcterms:created xsi:type="dcterms:W3CDTF">2010-11-15T19:55:20Z</dcterms:created>
  <dcterms:modified xsi:type="dcterms:W3CDTF">2016-02-04T18:37:54Z</dcterms:modified>
</cp:coreProperties>
</file>