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3"/>
  </p:notesMasterIdLst>
  <p:sldIdLst>
    <p:sldId id="265" r:id="rId3"/>
    <p:sldId id="270" r:id="rId4"/>
    <p:sldId id="256" r:id="rId5"/>
    <p:sldId id="269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18A"/>
    <a:srgbClr val="A80891"/>
    <a:srgbClr val="8E227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15" autoAdjust="0"/>
    <p:restoredTop sz="86461" autoAdjust="0"/>
  </p:normalViewPr>
  <p:slideViewPr>
    <p:cSldViewPr>
      <p:cViewPr varScale="1">
        <p:scale>
          <a:sx n="80" d="100"/>
          <a:sy n="80" d="100"/>
        </p:scale>
        <p:origin x="-4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0E663-1A53-444B-8244-E35A2F59C658}" type="presOf" srcId="{C16EC46D-D4AE-4966-8B03-CD737D2C976F}" destId="{DAE0D0CC-DA1C-4021-A3A3-1345495715C0}" srcOrd="0" destOrd="0" presId="urn:microsoft.com/office/officeart/2005/8/layout/default#1"/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DD38A210-1A5F-4BE3-8821-88BBACB926C8}" type="presOf" srcId="{DDBDF2CD-7FFB-4872-B1B1-0AC59B864257}" destId="{CC8757F1-1E43-4CC6-AE02-46796F8AB611}" srcOrd="0" destOrd="0" presId="urn:microsoft.com/office/officeart/2005/8/layout/default#1"/>
    <dgm:cxn modelId="{95780731-2D99-4259-B14C-0A8C348D8B31}" type="presParOf" srcId="{DAE0D0CC-DA1C-4021-A3A3-1345495715C0}" destId="{CC8757F1-1E43-4CC6-AE02-46796F8AB611}" srcOrd="0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57F1-1E43-4CC6-AE02-46796F8AB611}">
      <dsp:nvSpPr>
        <dsp:cNvPr id="0" name=""/>
        <dsp:cNvSpPr/>
      </dsp:nvSpPr>
      <dsp:spPr>
        <a:xfrm>
          <a:off x="115415" y="71"/>
          <a:ext cx="1523745" cy="9142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sp:txBody>
      <dsp:txXfrm>
        <a:off x="115415" y="71"/>
        <a:ext cx="1523745" cy="91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610" cy="461013"/>
          </a:xfrm>
          <a:prstGeom prst="rect">
            <a:avLst/>
          </a:prstGeom>
        </p:spPr>
        <p:txBody>
          <a:bodyPr vert="horz" lIns="90789" tIns="45395" rIns="90789" bIns="453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8018" y="0"/>
            <a:ext cx="3004610" cy="461013"/>
          </a:xfrm>
          <a:prstGeom prst="rect">
            <a:avLst/>
          </a:prstGeom>
        </p:spPr>
        <p:txBody>
          <a:bodyPr vert="horz" lIns="90789" tIns="45395" rIns="90789" bIns="45395" rtlCol="0"/>
          <a:lstStyle>
            <a:lvl1pPr algn="r">
              <a:defRPr sz="1200"/>
            </a:lvl1pPr>
          </a:lstStyle>
          <a:p>
            <a:fld id="{738905A3-B2B2-4BFE-831F-F6DEF575DAF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9" tIns="45395" rIns="90789" bIns="453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5" y="4385944"/>
            <a:ext cx="5546731" cy="4153859"/>
          </a:xfrm>
          <a:prstGeom prst="rect">
            <a:avLst/>
          </a:prstGeom>
        </p:spPr>
        <p:txBody>
          <a:bodyPr vert="horz" lIns="90789" tIns="45395" rIns="90789" bIns="453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0309"/>
            <a:ext cx="3004610" cy="461013"/>
          </a:xfrm>
          <a:prstGeom prst="rect">
            <a:avLst/>
          </a:prstGeom>
        </p:spPr>
        <p:txBody>
          <a:bodyPr vert="horz" lIns="90789" tIns="45395" rIns="90789" bIns="453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8018" y="8770309"/>
            <a:ext cx="3004610" cy="461013"/>
          </a:xfrm>
          <a:prstGeom prst="rect">
            <a:avLst/>
          </a:prstGeom>
        </p:spPr>
        <p:txBody>
          <a:bodyPr vert="horz" lIns="90789" tIns="45395" rIns="90789" bIns="45395" rtlCol="0" anchor="b"/>
          <a:lstStyle>
            <a:lvl1pPr algn="r">
              <a:defRPr sz="1200"/>
            </a:lvl1pPr>
          </a:lstStyle>
          <a:p>
            <a:fld id="{77956DCB-2E64-4D82-A038-6C24758C9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1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55E9-F950-4FAD-B091-26841D161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F0A8-7477-47BE-9F52-3C63B0E87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32D1-45B0-4BBA-A58D-8DC8B7D0A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0C3E-48AC-4D82-A768-991C694962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5844-78D9-4A6E-AED9-FB292D08A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AF75-2E98-4B2B-973E-C7319B5201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614F-0BB8-4FC8-8875-EA7B5E61C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1490-95C6-46D7-A58D-4137D93652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3267-CC39-411A-B863-9DCF6A91A6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688E1-A31F-4EE4-B836-53E750FD7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AEB7-3E4B-43E8-B24A-E536C6054C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DF14-3D1E-4386-AE5B-DA0DCF80350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4B8CF-D484-4C3E-B5B9-09BE265700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298450"/>
            <a:ext cx="7772400" cy="2841625"/>
          </a:xfrm>
        </p:spPr>
        <p:txBody>
          <a:bodyPr/>
          <a:lstStyle/>
          <a:p>
            <a:r>
              <a:rPr lang="en-US" b="1" dirty="0" smtClean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Parity Experiments and JLab Injector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Riad Suleiman</a:t>
            </a:r>
          </a:p>
          <a:p>
            <a:endParaRPr lang="en-US" sz="2400" dirty="0"/>
          </a:p>
          <a:p>
            <a:r>
              <a:rPr lang="en-US" sz="2400" dirty="0" smtClean="0"/>
              <a:t>February 5,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219075"/>
            <a:ext cx="76009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421450"/>
              </p:ext>
            </p:extLst>
          </p:nvPr>
        </p:nvGraphicFramePr>
        <p:xfrm>
          <a:off x="182927" y="137196"/>
          <a:ext cx="8778147" cy="65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23"/>
                <a:gridCol w="820494"/>
                <a:gridCol w="528262"/>
                <a:gridCol w="528262"/>
                <a:gridCol w="887930"/>
                <a:gridCol w="955369"/>
                <a:gridCol w="977848"/>
                <a:gridCol w="1000327"/>
                <a:gridCol w="977847"/>
                <a:gridCol w="989085"/>
              </a:tblGrid>
              <a:tr h="8423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Charge Asym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HAPPEx-I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68.8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15,050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G0-Forward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 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3,000-40,000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300±300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7±4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3±1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87.1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1,580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3.484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89.4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23,800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200±10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0.5±0.1</a:t>
                      </a:r>
                      <a:endParaRPr lang="en-US" sz="12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 (Achieved)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1.056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(0.5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mm)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657±60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85±1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QWeak-I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281±46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8±15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5±1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0.1±0.02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1.162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234±5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&lt;2</a:t>
                      </a:r>
                      <a:r>
                        <a:rPr lang="en-US" sz="1200" dirty="0" smtClean="0">
                          <a:sym typeface="Wingdings"/>
                        </a:rPr>
                        <a:t>±1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&lt;30±3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PREx-II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Pb (0.5mm)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500±15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100±10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0.3±0.1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MOLLER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11.0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35.6±0.74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0.5±0.5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0.05±0.05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10</a:t>
                      </a:r>
                      <a:r>
                        <a:rPr lang="en-US" sz="1200" baseline="30000" dirty="0" smtClean="0">
                          <a:sym typeface="Wingdings"/>
                        </a:rPr>
                        <a:t>-4</a:t>
                      </a:r>
                      <a:endParaRPr lang="en-US" sz="12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2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377464" y="960147"/>
            <a:ext cx="40233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99358" y="3561569"/>
            <a:ext cx="5202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389120" y="2688312"/>
            <a:ext cx="5486343" cy="146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731562" y="502952"/>
          <a:ext cx="1645902" cy="91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angle 45"/>
          <p:cNvSpPr/>
          <p:nvPr/>
        </p:nvSpPr>
        <p:spPr>
          <a:xfrm>
            <a:off x="3840488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00415" y="228635"/>
            <a:ext cx="89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Attenuator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390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97683" y="1234464"/>
            <a:ext cx="1523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    PC          WP  LP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0800000" flipH="1" flipV="1">
            <a:off x="6217902" y="777269"/>
            <a:ext cx="365756" cy="3657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6263622" y="1463061"/>
            <a:ext cx="274317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75097" y="1600220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Shutter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6812256" y="1371622"/>
            <a:ext cx="1828781" cy="45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680926" y="13719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Rotatable GaAs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Photocathode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5436081" y="4567399"/>
            <a:ext cx="41239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92219" y="2697488"/>
            <a:ext cx="73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Vacuum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80926" y="223111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15° Dipole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126463" y="6071553"/>
            <a:ext cx="548634" cy="18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900000">
            <a:off x="6941625" y="3213848"/>
            <a:ext cx="457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89487" y="594391"/>
            <a:ext cx="640073" cy="18287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69268" y="598929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PZT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Mirror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900000">
            <a:off x="6575869" y="576496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711232" y="588867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IHWP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900000">
            <a:off x="6758747" y="393618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00780" y="36027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RHWP</a:t>
            </a:r>
          </a:p>
        </p:txBody>
      </p:sp>
      <p:sp>
        <p:nvSpPr>
          <p:cNvPr id="95" name="Rounded Rectangle 94"/>
          <p:cNvSpPr/>
          <p:nvPr/>
        </p:nvSpPr>
        <p:spPr>
          <a:xfrm rot="900000">
            <a:off x="6638150" y="4544801"/>
            <a:ext cx="274317" cy="4571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669554" y="497428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Pockels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Cell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rot="900000">
            <a:off x="6577632" y="5661664"/>
            <a:ext cx="3657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11708" y="6629365"/>
            <a:ext cx="5486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754878" y="2148854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394951" y="4800585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463074" y="2788927"/>
            <a:ext cx="107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Delayed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Fiber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26603" y="5074902"/>
            <a:ext cx="111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±4000 V)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37756" y="224029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90 V)</a:t>
            </a:r>
          </a:p>
        </p:txBody>
      </p:sp>
      <p:cxnSp>
        <p:nvCxnSpPr>
          <p:cNvPr id="128" name="Straight Connector 127"/>
          <p:cNvCxnSpPr/>
          <p:nvPr/>
        </p:nvCxnSpPr>
        <p:spPr>
          <a:xfrm rot="5400000" flipH="1" flipV="1">
            <a:off x="6087281" y="4382572"/>
            <a:ext cx="0" cy="10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548684" y="5623536"/>
            <a:ext cx="1645902" cy="10058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>
            <a:off x="1828830" y="5166340"/>
            <a:ext cx="365756" cy="1005829"/>
          </a:xfrm>
          <a:prstGeom prst="arc">
            <a:avLst>
              <a:gd name="adj1" fmla="val 16739944"/>
              <a:gd name="adj2" fmla="val 2994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57245" y="3611878"/>
            <a:ext cx="1828779" cy="18287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31562" y="589785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CEBAF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82928" y="3429000"/>
            <a:ext cx="71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Hall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16200000" flipH="1">
            <a:off x="1783109" y="3474720"/>
            <a:ext cx="1737344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>
            <a:off x="1600232" y="3474720"/>
            <a:ext cx="1737343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560342" y="3198167"/>
            <a:ext cx="7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T-Settle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926098" y="2331732"/>
            <a:ext cx="1828780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endCxn id="119" idx="0"/>
          </p:cNvCxnSpPr>
          <p:nvPr/>
        </p:nvCxnSpPr>
        <p:spPr>
          <a:xfrm rot="16200000" flipH="1">
            <a:off x="3703332" y="3017526"/>
            <a:ext cx="2468851" cy="1097266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291854" y="4617707"/>
            <a:ext cx="188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(PITA)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498048" y="6080731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Electron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Beam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55345" y="2057415"/>
            <a:ext cx="1361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Flip Fiber</a:t>
            </a:r>
          </a:p>
        </p:txBody>
      </p:sp>
      <p:cxnSp>
        <p:nvCxnSpPr>
          <p:cNvPr id="218" name="Elbow Connector 217"/>
          <p:cNvCxnSpPr>
            <a:stCxn id="136" idx="0"/>
            <a:endCxn id="119" idx="1"/>
          </p:cNvCxnSpPr>
          <p:nvPr/>
        </p:nvCxnSpPr>
        <p:spPr>
          <a:xfrm>
            <a:off x="2834659" y="4571993"/>
            <a:ext cx="2560292" cy="365751"/>
          </a:xfrm>
          <a:prstGeom prst="bentConnector3">
            <a:avLst>
              <a:gd name="adj1" fmla="val 17033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18" idx="2"/>
          </p:cNvCxnSpPr>
          <p:nvPr/>
        </p:nvCxnSpPr>
        <p:spPr>
          <a:xfrm rot="5400000" flipH="1" flipV="1">
            <a:off x="3017537" y="2697489"/>
            <a:ext cx="2103097" cy="1554463"/>
          </a:xfrm>
          <a:prstGeom prst="bentConnector3">
            <a:avLst>
              <a:gd name="adj1" fmla="val 30490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3291854" y="3977634"/>
            <a:ext cx="1694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(IA)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3291854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3108976" y="1234464"/>
            <a:ext cx="1086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LP  HWP  LP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4572000" y="822960"/>
            <a:ext cx="548634" cy="27431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Straight Connector 272"/>
          <p:cNvCxnSpPr/>
          <p:nvPr/>
        </p:nvCxnSpPr>
        <p:spPr>
          <a:xfrm rot="5400000">
            <a:off x="5303512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>
            <a:off x="3657610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>
            <a:off x="3108976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3" idx="2"/>
          </p:cNvCxnSpPr>
          <p:nvPr/>
        </p:nvCxnSpPr>
        <p:spPr>
          <a:xfrm rot="16200000" flipH="1">
            <a:off x="4331962" y="1611631"/>
            <a:ext cx="102871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4937756" y="2286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IA</a:t>
            </a:r>
          </a:p>
        </p:txBody>
      </p:sp>
      <p:cxnSp>
        <p:nvCxnSpPr>
          <p:cNvPr id="296" name="Straight Connector 295"/>
          <p:cNvCxnSpPr/>
          <p:nvPr/>
        </p:nvCxnSpPr>
        <p:spPr>
          <a:xfrm rot="16200000" flipH="1">
            <a:off x="3389934" y="953506"/>
            <a:ext cx="545952" cy="1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>
            <a:off x="5029195" y="960148"/>
            <a:ext cx="54863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" name="Left Brace 306"/>
          <p:cNvSpPr/>
          <p:nvPr/>
        </p:nvSpPr>
        <p:spPr>
          <a:xfrm rot="5400000">
            <a:off x="3579891" y="123476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Left Brace 308"/>
          <p:cNvSpPr>
            <a:spLocks noChangeAspect="1"/>
          </p:cNvSpPr>
          <p:nvPr/>
        </p:nvSpPr>
        <p:spPr>
          <a:xfrm rot="5400000">
            <a:off x="5065318" y="9633"/>
            <a:ext cx="202083" cy="11887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315170" y="2057415"/>
            <a:ext cx="365756" cy="731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132" idx="0"/>
            <a:endCxn id="133" idx="1"/>
          </p:cNvCxnSpPr>
          <p:nvPr/>
        </p:nvCxnSpPr>
        <p:spPr>
          <a:xfrm rot="10800000">
            <a:off x="725065" y="3879698"/>
            <a:ext cx="1359665" cy="132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554513" y="4709146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457245" y="4343390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113" name="Can 112"/>
          <p:cNvSpPr/>
          <p:nvPr/>
        </p:nvSpPr>
        <p:spPr>
          <a:xfrm rot="18900000">
            <a:off x="908454" y="4049365"/>
            <a:ext cx="365756" cy="393201"/>
          </a:xfrm>
          <a:prstGeom prst="can">
            <a:avLst>
              <a:gd name="adj" fmla="val 281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3001" y="461770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BCM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97318" y="489202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BPMs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3108976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2926098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383293" y="598929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 MeV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Magnets</a:t>
            </a:r>
          </a:p>
        </p:txBody>
      </p:sp>
      <p:sp>
        <p:nvSpPr>
          <p:cNvPr id="130" name="Oval 129"/>
          <p:cNvSpPr/>
          <p:nvPr/>
        </p:nvSpPr>
        <p:spPr>
          <a:xfrm>
            <a:off x="1280196" y="4434829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Hexagon 135"/>
          <p:cNvSpPr/>
          <p:nvPr/>
        </p:nvSpPr>
        <p:spPr>
          <a:xfrm>
            <a:off x="2286025" y="4343390"/>
            <a:ext cx="548634" cy="45720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320489" y="4434829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DAQ</a:t>
            </a:r>
          </a:p>
        </p:txBody>
      </p:sp>
      <p:cxnSp>
        <p:nvCxnSpPr>
          <p:cNvPr id="163" name="Elbow Connector 162"/>
          <p:cNvCxnSpPr/>
          <p:nvPr/>
        </p:nvCxnSpPr>
        <p:spPr>
          <a:xfrm rot="5400000">
            <a:off x="1280990" y="4434035"/>
            <a:ext cx="3840438" cy="158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191598" y="2606049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nHelicity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Flip Fiber</a:t>
            </a:r>
          </a:p>
        </p:txBody>
      </p:sp>
      <p:cxnSp>
        <p:nvCxnSpPr>
          <p:cNvPr id="168" name="Straight Connector 167"/>
          <p:cNvCxnSpPr>
            <a:endCxn id="136" idx="3"/>
          </p:cNvCxnSpPr>
          <p:nvPr/>
        </p:nvCxnSpPr>
        <p:spPr>
          <a:xfrm flipV="1">
            <a:off x="1828830" y="4571993"/>
            <a:ext cx="457195" cy="2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136" idx="3"/>
          </p:cNvCxnSpPr>
          <p:nvPr/>
        </p:nvCxnSpPr>
        <p:spPr>
          <a:xfrm>
            <a:off x="1554513" y="4571982"/>
            <a:ext cx="731512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926098" y="2514610"/>
            <a:ext cx="27431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>
            <a:off x="3017537" y="4572000"/>
            <a:ext cx="18943" cy="178171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216226" y="489202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Position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Feedback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280196" y="2011680"/>
            <a:ext cx="1647755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Helicity Control Board </a:t>
            </a:r>
            <a:endParaRPr lang="en-US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450034" y="3934209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863804" y="4069073"/>
            <a:ext cx="106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V-Wien Filter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7450034" y="4482843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63804" y="4617707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H-Wien Filter</a:t>
            </a:r>
          </a:p>
        </p:txBody>
      </p:sp>
      <p:sp>
        <p:nvSpPr>
          <p:cNvPr id="101" name="Rectangle 100"/>
          <p:cNvSpPr/>
          <p:nvPr/>
        </p:nvSpPr>
        <p:spPr>
          <a:xfrm rot="16200000">
            <a:off x="7475189" y="4274810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7772365" y="4343390"/>
            <a:ext cx="137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Spin Solenoids</a:t>
            </a:r>
          </a:p>
        </p:txBody>
      </p:sp>
      <p:sp>
        <p:nvSpPr>
          <p:cNvPr id="103" name="Rectangle 102"/>
          <p:cNvSpPr/>
          <p:nvPr/>
        </p:nvSpPr>
        <p:spPr>
          <a:xfrm rot="16200000">
            <a:off x="7475189" y="4183371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903" y="960147"/>
            <a:ext cx="6111350" cy="4572000"/>
          </a:xfrm>
          <a:prstGeom prst="rect">
            <a:avLst/>
          </a:prstGeom>
        </p:spPr>
      </p:pic>
      <p:sp>
        <p:nvSpPr>
          <p:cNvPr id="5" name="Rectangle 139"/>
          <p:cNvSpPr>
            <a:spLocks noChangeArrowheads="1"/>
          </p:cNvSpPr>
          <p:nvPr/>
        </p:nvSpPr>
        <p:spPr bwMode="auto">
          <a:xfrm>
            <a:off x="1371635" y="23317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Helicity Flip</a:t>
            </a:r>
            <a:endParaRPr lang="en-US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9"/>
          <p:cNvSpPr>
            <a:spLocks noChangeArrowheads="1"/>
          </p:cNvSpPr>
          <p:nvPr/>
        </p:nvSpPr>
        <p:spPr bwMode="auto">
          <a:xfrm>
            <a:off x="1280196" y="3429000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nHelicity Flip</a:t>
            </a:r>
            <a:endParaRPr lang="en-US" sz="1600" b="1" dirty="0">
              <a:solidFill>
                <a:srgbClr val="AF01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1371635" y="4251951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Delayed Helicity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9"/>
          <p:cNvSpPr>
            <a:spLocks noChangeArrowheads="1"/>
          </p:cNvSpPr>
          <p:nvPr/>
        </p:nvSpPr>
        <p:spPr bwMode="auto">
          <a:xfrm>
            <a:off x="1371635" y="1325903"/>
            <a:ext cx="1005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T_Settle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029196" y="2423170"/>
            <a:ext cx="1737338" cy="15544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39"/>
          <p:cNvSpPr>
            <a:spLocks noChangeArrowheads="1"/>
          </p:cNvSpPr>
          <p:nvPr/>
        </p:nvSpPr>
        <p:spPr bwMode="auto">
          <a:xfrm>
            <a:off x="5120634" y="3090446"/>
            <a:ext cx="146302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8– flips delay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0634" y="3429000"/>
            <a:ext cx="14630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2219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29195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93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to carry out a parity violation experiment: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Scatter longitudinally polarized electrons off un-polarized target (i.e., Hydrogen, Deuterium, Helium, Lead)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Reverse the beam helicity (±) with Pockels Cell, measure detected signals (D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) and currents (I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), calculate physics asymmetry (A </a:t>
            </a:r>
            <a:r>
              <a:rPr lang="en-US" sz="2400" baseline="-25000" dirty="0" smtClean="0"/>
              <a:t>physics</a:t>
            </a:r>
            <a:r>
              <a:rPr lang="en-US" sz="2400" dirty="0" smtClean="0"/>
              <a:t>):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Repeat the whole experiment: Millions of measurements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Statistical distribution of these measurements is Gaussian: Mean is average asymmetry and error is width of Gaussian divided by square root of number of asymmetry measurements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Average asymmetry is very small (1-50 ppm)</a:t>
            </a:r>
            <a:endParaRPr lang="en-US" dirty="0" smtClean="0"/>
          </a:p>
          <a:p>
            <a:pPr marL="342900" lvl="1" indent="-342900"/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7193"/>
              </p:ext>
            </p:extLst>
          </p:nvPr>
        </p:nvGraphicFramePr>
        <p:xfrm>
          <a:off x="1371635" y="2617265"/>
          <a:ext cx="4176467" cy="147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752480" imgH="812520" progId="Equation.3">
                  <p:embed/>
                </p:oleObj>
              </mc:Choice>
              <mc:Fallback>
                <p:oleObj name="Equation" r:id="rId3" imgW="17524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35" y="2617265"/>
                        <a:ext cx="4176467" cy="147710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Brace 3"/>
          <p:cNvSpPr/>
          <p:nvPr/>
        </p:nvSpPr>
        <p:spPr bwMode="auto">
          <a:xfrm>
            <a:off x="5699079" y="2647327"/>
            <a:ext cx="492369" cy="145366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309341" y="3218518"/>
            <a:ext cx="1969476" cy="31127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1/15</a:t>
            </a:r>
            <a:r>
              <a:rPr lang="en-US" sz="1200" b="1" kern="0" baseline="30000" dirty="0" smtClean="0">
                <a:latin typeface="+mn-lt"/>
              </a:rPr>
              <a:t>th</a:t>
            </a:r>
            <a:r>
              <a:rPr lang="en-US" sz="1200" b="1" kern="0" dirty="0" smtClean="0">
                <a:latin typeface="+mn-lt"/>
              </a:rPr>
              <a:t> of a second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06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3" y="296731"/>
            <a:ext cx="8237082" cy="61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5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76" y="2240293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14" y="0"/>
            <a:ext cx="561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4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14" y="0"/>
            <a:ext cx="561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7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408</Words>
  <Application>Microsoft Office PowerPoint</Application>
  <PresentationFormat>On-screen Show (4:3)</PresentationFormat>
  <Paragraphs>235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Default Design</vt:lpstr>
      <vt:lpstr>Equation</vt:lpstr>
      <vt:lpstr>Parity Experiments and JLab Injector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Jefferson Lab</dc:creator>
  <cp:lastModifiedBy>suleiman</cp:lastModifiedBy>
  <cp:revision>197</cp:revision>
  <dcterms:created xsi:type="dcterms:W3CDTF">2010-11-15T19:55:20Z</dcterms:created>
  <dcterms:modified xsi:type="dcterms:W3CDTF">2016-02-04T23:13:26Z</dcterms:modified>
</cp:coreProperties>
</file>