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1148000" cy="32918400"/>
  <p:notesSz cx="7023100" cy="9309100"/>
  <p:defaultTextStyle>
    <a:defPPr>
      <a:defRPr lang="en-US"/>
    </a:defPPr>
    <a:lvl1pPr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1pPr>
    <a:lvl2pPr marL="2114550" indent="-1657350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2pPr>
    <a:lvl3pPr marL="4230688" indent="-3316288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3pPr>
    <a:lvl4pPr marL="6346825" indent="-4975225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4pPr>
    <a:lvl5pPr marL="8462963" indent="-6634163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8D2"/>
    <a:srgbClr val="D6D1FB"/>
    <a:srgbClr val="BAB2F8"/>
    <a:srgbClr val="DCD8FC"/>
    <a:srgbClr val="3333CC"/>
    <a:srgbClr val="CCC6FA"/>
    <a:srgbClr val="B1A7F7"/>
    <a:srgbClr val="B3E21C"/>
    <a:srgbClr val="7D7DED"/>
    <a:srgbClr val="899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7351" autoAdjust="0"/>
  </p:normalViewPr>
  <p:slideViewPr>
    <p:cSldViewPr>
      <p:cViewPr>
        <p:scale>
          <a:sx n="60" d="100"/>
          <a:sy n="60" d="100"/>
        </p:scale>
        <p:origin x="4614" y="-72"/>
      </p:cViewPr>
      <p:guideLst>
        <p:guide orient="horz" pos="10368"/>
        <p:guide pos="129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E03ACB5-87A8-41F7-A7FB-9449A86E4D78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0325" y="698500"/>
            <a:ext cx="43624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8D95D5C-8AAF-4831-B20D-35DF24E9E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0325" y="698500"/>
            <a:ext cx="43624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95D5C-8AAF-4831-B20D-35DF24E9E4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4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10226043"/>
            <a:ext cx="3497580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8653760"/>
            <a:ext cx="2880360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16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3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34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46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A4F41-7352-4776-AA80-B65CCD8681DD}" type="datetimeFigureOut">
              <a:rPr lang="en-US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C6FA7-EFF1-4607-A396-E987FF061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8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10A9-52FD-448E-AC92-372F0CD43F82}" type="datetimeFigureOut">
              <a:rPr lang="en-US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5A18-8050-4D6C-BB69-2C973897C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9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245350" y="6324600"/>
            <a:ext cx="4166235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8300" y="6324600"/>
            <a:ext cx="12430125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2ED9-E06E-4043-AE95-611F0812E1BB}" type="datetimeFigureOut">
              <a:rPr lang="en-US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16E4-C3EC-44AE-B854-DDF997F5E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8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7F99-6066-44F9-8726-C1227C01FF5A}" type="datetimeFigureOut">
              <a:rPr lang="en-US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B192-987E-440B-B3E0-77C457763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8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408" y="21153122"/>
            <a:ext cx="34975800" cy="6537960"/>
          </a:xfrm>
        </p:spPr>
        <p:txBody>
          <a:bodyPr anchor="t"/>
          <a:lstStyle>
            <a:lvl1pPr algn="l">
              <a:defRPr sz="18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0408" y="13952225"/>
            <a:ext cx="34975800" cy="7200898"/>
          </a:xfrm>
        </p:spPr>
        <p:txBody>
          <a:bodyPr anchor="b"/>
          <a:lstStyle>
            <a:lvl1pPr marL="0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1pPr>
            <a:lvl2pPr marL="2116015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232029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34804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46406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5098-2715-4E84-B52D-C08E7B327181}" type="datetimeFigureOut">
              <a:rPr lang="en-US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CB48-AC08-4613-848B-36E75F2CE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1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3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259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64CDE-378E-4CEC-9C77-95EF682F94DC}" type="datetimeFigureOut">
              <a:rPr lang="en-US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A5B9-B598-4C90-B5E4-38CAD5567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318262"/>
            <a:ext cx="3703320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7368542"/>
            <a:ext cx="18180847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10439400"/>
            <a:ext cx="18180847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902616" y="7368542"/>
            <a:ext cx="18187989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902616" y="10439400"/>
            <a:ext cx="18187989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B59D-C750-404C-8885-C2F5FDF3A22B}" type="datetimeFigureOut">
              <a:rPr lang="en-US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B54C-57BD-4576-A6D0-CF04A037C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F3EA-28E7-4465-88B3-BDE8B3EC043E}" type="datetimeFigureOut">
              <a:rPr lang="en-US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42DD0-2064-4448-A18C-005E067BC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9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9490-9886-4115-95BB-28D2CF432A87}" type="datetimeFigureOut">
              <a:rPr lang="en-US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638E-85F5-4715-AA6E-482706886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3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3" y="1310640"/>
            <a:ext cx="13537408" cy="5577840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7729" y="1310643"/>
            <a:ext cx="23002875" cy="28094942"/>
          </a:xfrm>
        </p:spPr>
        <p:txBody>
          <a:bodyPr/>
          <a:lstStyle>
            <a:lvl1pPr>
              <a:defRPr sz="14800"/>
            </a:lvl1pPr>
            <a:lvl2pPr>
              <a:defRPr sz="13000"/>
            </a:lvl2pPr>
            <a:lvl3pPr>
              <a:defRPr sz="112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3" y="6888483"/>
            <a:ext cx="13537408" cy="22517102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8B53B-0866-4C89-B1F5-920E3B08EAC8}" type="datetimeFigureOut">
              <a:rPr lang="en-US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59E5E-5E29-40FE-9F76-EC2EAD9D4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297" y="23042880"/>
            <a:ext cx="24688800" cy="2720342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65297" y="2941320"/>
            <a:ext cx="2468880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800"/>
            </a:lvl1pPr>
            <a:lvl2pPr marL="2116015" indent="0">
              <a:buNone/>
              <a:defRPr sz="13000"/>
            </a:lvl2pPr>
            <a:lvl3pPr marL="4232029" indent="0">
              <a:buNone/>
              <a:defRPr sz="11200"/>
            </a:lvl3pPr>
            <a:lvl4pPr marL="6348046" indent="0">
              <a:buNone/>
              <a:defRPr sz="9300"/>
            </a:lvl4pPr>
            <a:lvl5pPr marL="8464061" indent="0">
              <a:buNone/>
              <a:defRPr sz="9300"/>
            </a:lvl5pPr>
            <a:lvl6pPr marL="10580075" indent="0">
              <a:buNone/>
              <a:defRPr sz="9300"/>
            </a:lvl6pPr>
            <a:lvl7pPr marL="12696090" indent="0">
              <a:buNone/>
              <a:defRPr sz="9300"/>
            </a:lvl7pPr>
            <a:lvl8pPr marL="14812105" indent="0">
              <a:buNone/>
              <a:defRPr sz="9300"/>
            </a:lvl8pPr>
            <a:lvl9pPr marL="16928120" indent="0">
              <a:buNone/>
              <a:defRPr sz="9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5297" y="25763222"/>
            <a:ext cx="24688800" cy="3863338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32C5-674A-49FC-AADB-90954AC53A57}" type="datetimeFigureOut">
              <a:rPr lang="en-US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5D8C-1E7D-401F-8BBD-EE705C0C2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57400" y="1317625"/>
            <a:ext cx="37033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57400" y="7680325"/>
            <a:ext cx="37033200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l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1707D5-6053-47C3-ADD7-6062A7F2848A}" type="datetimeFigureOut">
              <a:rPr lang="en-US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58900" y="30510163"/>
            <a:ext cx="13030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ct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89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D1387E-F41B-4182-8532-C80346BFE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30688" rtl="0" eaLnBrk="0" fontAlgn="base" hangingPunct="0">
        <a:spcBef>
          <a:spcPct val="0"/>
        </a:spcBef>
        <a:spcAft>
          <a:spcPct val="0"/>
        </a:spcAft>
        <a:defRPr sz="20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2pPr>
      <a:lvl3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3pPr>
      <a:lvl4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4pPr>
      <a:lvl5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5pPr>
      <a:lvl6pPr marL="4572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6pPr>
      <a:lvl7pPr marL="9144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7pPr>
      <a:lvl8pPr marL="13716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8pPr>
      <a:lvl9pPr marL="18288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9pPr>
    </p:titleStyle>
    <p:bodyStyle>
      <a:lvl1pPr marL="1585913" indent="-1585913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800" kern="1200">
          <a:solidFill>
            <a:schemeClr val="tx1"/>
          </a:solidFill>
          <a:latin typeface="+mn-lt"/>
          <a:ea typeface="+mn-ea"/>
          <a:cs typeface="+mn-cs"/>
        </a:defRPr>
      </a:lvl1pPr>
      <a:lvl2pPr marL="3436938" indent="-1322388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9550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05688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521825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63808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3754097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587011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7986129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11601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232029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348046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061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58007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69609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81210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92812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0.jpeg"/><Relationship Id="rId26" Type="http://schemas.openxmlformats.org/officeDocument/2006/relationships/image" Target="../media/image13.jpeg"/><Relationship Id="rId3" Type="http://schemas.openxmlformats.org/officeDocument/2006/relationships/notesSlide" Target="../notesSlides/notesSlide1.xml"/><Relationship Id="rId34" Type="http://schemas.openxmlformats.org/officeDocument/2006/relationships/image" Target="../media/image22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3.wmf"/><Relationship Id="rId17" Type="http://schemas.openxmlformats.org/officeDocument/2006/relationships/image" Target="../media/image5.wmf"/><Relationship Id="rId25" Type="http://schemas.openxmlformats.org/officeDocument/2006/relationships/image" Target="../media/image12.jpg"/><Relationship Id="rId33" Type="http://schemas.openxmlformats.org/officeDocument/2006/relationships/image" Target="../media/image19.jpeg"/><Relationship Id="rId38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5.bin"/><Relationship Id="rId29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g"/><Relationship Id="rId11" Type="http://schemas.openxmlformats.org/officeDocument/2006/relationships/oleObject" Target="../embeddings/oleObject3.bin"/><Relationship Id="rId24" Type="http://schemas.openxmlformats.org/officeDocument/2006/relationships/image" Target="../media/image11.jpeg"/><Relationship Id="rId32" Type="http://schemas.openxmlformats.org/officeDocument/2006/relationships/image" Target="../media/image6.wmf"/><Relationship Id="rId37" Type="http://schemas.openxmlformats.org/officeDocument/2006/relationships/image" Target="../media/image23.png"/><Relationship Id="rId5" Type="http://schemas.openxmlformats.org/officeDocument/2006/relationships/image" Target="../media/image8.jpe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image" Target="../media/image16.png"/><Relationship Id="rId36" Type="http://schemas.openxmlformats.org/officeDocument/2006/relationships/image" Target="../media/image21.png"/><Relationship Id="rId10" Type="http://schemas.openxmlformats.org/officeDocument/2006/relationships/image" Target="../media/image2.wmf"/><Relationship Id="rId31" Type="http://schemas.openxmlformats.org/officeDocument/2006/relationships/oleObject" Target="../embeddings/oleObject6.bin"/><Relationship Id="rId4" Type="http://schemas.openxmlformats.org/officeDocument/2006/relationships/image" Target="../media/image7.tif"/><Relationship Id="rId9" Type="http://schemas.openxmlformats.org/officeDocument/2006/relationships/oleObject" Target="../embeddings/oleObject2.bin"/><Relationship Id="rId14" Type="http://schemas.openxmlformats.org/officeDocument/2006/relationships/image" Target="../media/image4.wmf"/><Relationship Id="rId22" Type="http://schemas.openxmlformats.org/officeDocument/2006/relationships/image" Target="../media/image15.png"/><Relationship Id="rId27" Type="http://schemas.openxmlformats.org/officeDocument/2006/relationships/image" Target="../media/image14.gif"/><Relationship Id="rId30" Type="http://schemas.openxmlformats.org/officeDocument/2006/relationships/image" Target="../media/image18.emf"/><Relationship Id="rId3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ounded Rectangle 112"/>
          <p:cNvSpPr/>
          <p:nvPr/>
        </p:nvSpPr>
        <p:spPr>
          <a:xfrm>
            <a:off x="629980" y="5394959"/>
            <a:ext cx="11311612" cy="13276589"/>
          </a:xfrm>
          <a:prstGeom prst="roundRect">
            <a:avLst/>
          </a:prstGeom>
          <a:gradFill flip="none" rotWithShape="1">
            <a:gsLst>
              <a:gs pos="5000">
                <a:srgbClr val="D6D1FB"/>
              </a:gs>
              <a:gs pos="5000">
                <a:srgbClr val="BAB2F8">
                  <a:shade val="67500"/>
                  <a:satMod val="115000"/>
                </a:srgbClr>
              </a:gs>
              <a:gs pos="100000">
                <a:srgbClr val="BAB2F8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26432913" y="5394960"/>
            <a:ext cx="14087649" cy="13276590"/>
          </a:xfrm>
          <a:prstGeom prst="roundRect">
            <a:avLst/>
          </a:prstGeom>
          <a:gradFill flip="none" rotWithShape="1">
            <a:gsLst>
              <a:gs pos="0">
                <a:srgbClr val="7D7DED">
                  <a:tint val="66000"/>
                  <a:satMod val="160000"/>
                </a:srgbClr>
              </a:gs>
              <a:gs pos="50000">
                <a:srgbClr val="7D7DED">
                  <a:tint val="44500"/>
                  <a:satMod val="160000"/>
                </a:srgbClr>
              </a:gs>
              <a:gs pos="100000">
                <a:srgbClr val="7D7DED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ounded Rectangle 83"/>
          <p:cNvSpPr/>
          <p:nvPr/>
        </p:nvSpPr>
        <p:spPr>
          <a:xfrm>
            <a:off x="12643019" y="5394959"/>
            <a:ext cx="12998422" cy="13276589"/>
          </a:xfrm>
          <a:prstGeom prst="roundRect">
            <a:avLst/>
          </a:prstGeom>
          <a:gradFill flip="none" rotWithShape="1">
            <a:gsLst>
              <a:gs pos="0">
                <a:srgbClr val="7D7DED">
                  <a:tint val="66000"/>
                  <a:satMod val="160000"/>
                </a:srgbClr>
              </a:gs>
              <a:gs pos="50000">
                <a:srgbClr val="7D7DED">
                  <a:tint val="44500"/>
                  <a:satMod val="160000"/>
                </a:srgbClr>
              </a:gs>
              <a:gs pos="100000">
                <a:srgbClr val="7D7DED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9" name="Rounded Rectangle 88"/>
          <p:cNvSpPr/>
          <p:nvPr/>
        </p:nvSpPr>
        <p:spPr>
          <a:xfrm>
            <a:off x="649171" y="19592794"/>
            <a:ext cx="12533429" cy="10787190"/>
          </a:xfrm>
          <a:prstGeom prst="roundRect">
            <a:avLst>
              <a:gd name="adj" fmla="val 14566"/>
            </a:avLst>
          </a:prstGeom>
          <a:gradFill flip="none" rotWithShape="1">
            <a:gsLst>
              <a:gs pos="0">
                <a:srgbClr val="7D7DED">
                  <a:tint val="66000"/>
                  <a:satMod val="160000"/>
                </a:srgbClr>
              </a:gs>
              <a:gs pos="50000">
                <a:srgbClr val="7D7DED">
                  <a:tint val="44500"/>
                  <a:satMod val="160000"/>
                </a:srgbClr>
              </a:gs>
              <a:gs pos="100000">
                <a:srgbClr val="7D7DED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49171" y="846138"/>
            <a:ext cx="39871392" cy="3886200"/>
          </a:xfrm>
          <a:prstGeom prst="roundRect">
            <a:avLst/>
          </a:prstGeom>
          <a:solidFill>
            <a:srgbClr val="7D7DED">
              <a:alpha val="31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TextBox 48"/>
          <p:cNvSpPr txBox="1">
            <a:spLocks noChangeArrowheads="1"/>
          </p:cNvSpPr>
          <p:nvPr/>
        </p:nvSpPr>
        <p:spPr bwMode="auto">
          <a:xfrm>
            <a:off x="649171" y="1454773"/>
            <a:ext cx="39838987" cy="193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000" b="1" dirty="0" smtClean="0"/>
              <a:t>Generation </a:t>
            </a:r>
            <a:r>
              <a:rPr lang="en-US" sz="6000" b="1" dirty="0"/>
              <a:t>and Characterization of Magnetized Bunched Electron Beam from a DC High Voltage </a:t>
            </a:r>
            <a:r>
              <a:rPr lang="en-US" sz="6000" b="1" dirty="0" smtClean="0"/>
              <a:t>Photogun</a:t>
            </a:r>
            <a:endParaRPr lang="en-US" sz="6000" b="1" dirty="0" smtClean="0">
              <a:latin typeface="Calibri" pitchFamily="34" charset="0"/>
            </a:endParaRPr>
          </a:p>
          <a:p>
            <a:pPr algn="ctr" eaLnBrk="1" hangingPunct="1"/>
            <a:r>
              <a:rPr lang="en-US" sz="6000" dirty="0" smtClean="0">
                <a:latin typeface="Calibri" pitchFamily="34" charset="0"/>
              </a:rPr>
              <a:t>R. Suleiman, M. Poelker</a:t>
            </a:r>
            <a:r>
              <a:rPr lang="en-US" sz="6000" dirty="0">
                <a:latin typeface="Calibri" pitchFamily="34" charset="0"/>
              </a:rPr>
              <a:t>, </a:t>
            </a:r>
            <a:r>
              <a:rPr lang="en-US" sz="6000" dirty="0" smtClean="0">
                <a:latin typeface="Calibri" pitchFamily="34" charset="0"/>
              </a:rPr>
              <a:t>J. </a:t>
            </a:r>
            <a:r>
              <a:rPr lang="en-US" sz="6000" dirty="0">
                <a:latin typeface="Calibri" pitchFamily="34" charset="0"/>
              </a:rPr>
              <a:t>Benesch, </a:t>
            </a:r>
            <a:r>
              <a:rPr lang="en-US" sz="6000" dirty="0" smtClean="0">
                <a:latin typeface="Calibri" pitchFamily="34" charset="0"/>
              </a:rPr>
              <a:t>F. </a:t>
            </a:r>
            <a:r>
              <a:rPr lang="en-US" sz="6000" dirty="0">
                <a:latin typeface="Calibri" pitchFamily="34" charset="0"/>
              </a:rPr>
              <a:t>Hannon, </a:t>
            </a:r>
            <a:r>
              <a:rPr lang="en-US" sz="6000" dirty="0" smtClean="0">
                <a:latin typeface="Calibri" pitchFamily="34" charset="0"/>
              </a:rPr>
              <a:t>C. </a:t>
            </a:r>
            <a:r>
              <a:rPr lang="en-US" sz="6000" dirty="0">
                <a:latin typeface="Calibri" pitchFamily="34" charset="0"/>
              </a:rPr>
              <a:t>Hernandez-Garcia, </a:t>
            </a:r>
            <a:r>
              <a:rPr lang="en-US" sz="6000" dirty="0" smtClean="0">
                <a:latin typeface="Calibri" pitchFamily="34" charset="0"/>
              </a:rPr>
              <a:t>Y. Wang (Jefferson Lab)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3855" y="6554212"/>
            <a:ext cx="99404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Jefferson Lab Electron Ion Collider (JLEIC) bunched magnetized electron cooler is part of Collider Ring and aims to counteract emittance degradation induced by intra-beam scattering, to maintain ion beam emittance during collisions and extend luminosity lifetime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13041389" y="31089600"/>
            <a:ext cx="17915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Acknowledgement: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This work is supported by the Department of Energy, Laboratory Directed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Research and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Development funding, under contract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DE-AC05-06OR23177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1312607" y="19592794"/>
            <a:ext cx="9207955" cy="10787190"/>
          </a:xfrm>
          <a:prstGeom prst="roundRect">
            <a:avLst/>
          </a:prstGeom>
          <a:gradFill flip="none" rotWithShape="1">
            <a:gsLst>
              <a:gs pos="10000">
                <a:srgbClr val="D6D1FB"/>
              </a:gs>
              <a:gs pos="0">
                <a:srgbClr val="BAB2F8">
                  <a:shade val="67500"/>
                  <a:satMod val="115000"/>
                </a:srgbClr>
              </a:gs>
              <a:gs pos="100000">
                <a:srgbClr val="BAB2F8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magnetized electron beam and measure its 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starting 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2016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impact of cathode solenoid on photogun operation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Simulations and measurements will provide insights on ways to optimize JLEIC electron cooler and help design appropriate source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Jefferson Lab 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have direct experience magnetizing high current electron 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8581" y="5564595"/>
            <a:ext cx="36920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Motivation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4210324" y="5549205"/>
            <a:ext cx="9792676" cy="138499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Electron </a:t>
            </a:r>
            <a:r>
              <a:rPr lang="en-US" sz="2800" dirty="0"/>
              <a:t>beam is being used inside cooling solenoid </a:t>
            </a:r>
            <a:r>
              <a:rPr lang="en-US" sz="2800" dirty="0" smtClean="0"/>
              <a:t>where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it suffers an azimuthal kick when it enters. </a:t>
            </a:r>
            <a:r>
              <a:rPr lang="en-US" sz="2800" dirty="0" smtClean="0"/>
              <a:t>This </a:t>
            </a:r>
            <a:r>
              <a:rPr lang="en-US" sz="2800" dirty="0"/>
              <a:t>kick is </a:t>
            </a:r>
            <a:r>
              <a:rPr lang="en-US" sz="2800" dirty="0" smtClean="0"/>
              <a:t>cancelled </a:t>
            </a:r>
            <a:r>
              <a:rPr lang="en-US" sz="2800" dirty="0"/>
              <a:t>by an earlier kick at exit of cathode </a:t>
            </a:r>
            <a:r>
              <a:rPr lang="en-US" sz="2800" dirty="0" smtClean="0"/>
              <a:t>solenoid.</a:t>
            </a:r>
            <a:endParaRPr lang="en-US" sz="2800" dirty="0"/>
          </a:p>
        </p:txBody>
      </p:sp>
      <p:sp>
        <p:nvSpPr>
          <p:cNvPr id="86" name="TextBox 85"/>
          <p:cNvSpPr txBox="1"/>
          <p:nvPr/>
        </p:nvSpPr>
        <p:spPr>
          <a:xfrm>
            <a:off x="32232601" y="19710737"/>
            <a:ext cx="71128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Plans and Summary</a:t>
            </a:r>
            <a:endParaRPr lang="en-US" sz="6000" dirty="0"/>
          </a:p>
        </p:txBody>
      </p:sp>
      <p:sp>
        <p:nvSpPr>
          <p:cNvPr id="87" name="TextBox 86"/>
          <p:cNvSpPr txBox="1"/>
          <p:nvPr/>
        </p:nvSpPr>
        <p:spPr>
          <a:xfrm>
            <a:off x="1621471" y="19717244"/>
            <a:ext cx="6303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Cathode Solenoid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7716912" y="5562600"/>
            <a:ext cx="80970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Experimental Overview</a:t>
            </a:r>
            <a:endParaRPr lang="en-US" sz="6000" dirty="0"/>
          </a:p>
        </p:txBody>
      </p:sp>
      <p:sp>
        <p:nvSpPr>
          <p:cNvPr id="92" name="Rounded Rectangle 91"/>
          <p:cNvSpPr/>
          <p:nvPr/>
        </p:nvSpPr>
        <p:spPr>
          <a:xfrm>
            <a:off x="14023126" y="19592794"/>
            <a:ext cx="16609274" cy="10802876"/>
          </a:xfrm>
          <a:prstGeom prst="roundRect">
            <a:avLst/>
          </a:prstGeom>
          <a:gradFill>
            <a:gsLst>
              <a:gs pos="0">
                <a:srgbClr val="D6D1FB"/>
              </a:gs>
              <a:gs pos="50000">
                <a:srgbClr val="7D7DED">
                  <a:tint val="44500"/>
                  <a:satMod val="160000"/>
                </a:srgbClr>
              </a:gs>
              <a:gs pos="100000">
                <a:srgbClr val="7D7DED">
                  <a:tint val="23500"/>
                  <a:satMod val="160000"/>
                </a:srgb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15240000" y="19710737"/>
            <a:ext cx="41633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Simulations</a:t>
            </a:r>
          </a:p>
        </p:txBody>
      </p:sp>
      <p:pic>
        <p:nvPicPr>
          <p:cNvPr id="235" name="Picture 2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772" y="31006884"/>
            <a:ext cx="6400800" cy="1073316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0" y="30841122"/>
            <a:ext cx="6400800" cy="1391478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9369" y="3352800"/>
            <a:ext cx="10668000" cy="1270000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2018581" y="9690522"/>
            <a:ext cx="69878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Magnetized Cooling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996832" y="10832925"/>
            <a:ext cx="1066176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Electrons helical motion in strong magnetic field increases electron-ion interaction time, thereby significantly improving cooling efficiency. Electron-ion collisions that occur over many cyclotron oscillations and at distances larger than cyclotron radius are insensitive to electrons transverse velocity.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Cooling rates are determined by electron longitudinal energy spread rather than electron beam transverse emittance as transverse motion of electrons is quenched by magnetic </a:t>
            </a:r>
            <a:r>
              <a:rPr lang="en-US" sz="3200" dirty="0" smtClean="0"/>
              <a:t>field.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This cyclotron motion also provides suppression of electron-ion </a:t>
            </a:r>
            <a:r>
              <a:rPr lang="en-US" sz="3200" dirty="0" smtClean="0"/>
              <a:t>recombination.</a:t>
            </a:r>
            <a:endParaRPr lang="en-US" sz="3200" dirty="0"/>
          </a:p>
        </p:txBody>
      </p:sp>
      <p:graphicFrame>
        <p:nvGraphicFramePr>
          <p:cNvPr id="292" name="Object 2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295484"/>
              </p:ext>
            </p:extLst>
          </p:nvPr>
        </p:nvGraphicFramePr>
        <p:xfrm>
          <a:off x="14210324" y="11327826"/>
          <a:ext cx="1336822" cy="74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" name="Equation" r:id="rId7" imgW="774360" imgH="419040" progId="Equation.3">
                  <p:embed/>
                </p:oleObj>
              </mc:Choice>
              <mc:Fallback>
                <p:oleObj name="Equation" r:id="rId7" imgW="774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10324" y="11327826"/>
                        <a:ext cx="1336822" cy="74646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3" name="Rounded Rectangular Callout 292"/>
          <p:cNvSpPr/>
          <p:nvPr/>
        </p:nvSpPr>
        <p:spPr bwMode="auto">
          <a:xfrm>
            <a:off x="17514807" y="10265156"/>
            <a:ext cx="2339878" cy="814324"/>
          </a:xfrm>
          <a:prstGeom prst="wedgeRoundRectCallout">
            <a:avLst>
              <a:gd name="adj1" fmla="val -25364"/>
              <a:gd name="adj2" fmla="val -116970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94" name="Object 2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096658"/>
              </p:ext>
            </p:extLst>
          </p:nvPr>
        </p:nvGraphicFramePr>
        <p:xfrm>
          <a:off x="17478318" y="11421467"/>
          <a:ext cx="2023875" cy="59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" name="Equation" r:id="rId9" imgW="952200" imgH="279360" progId="Equation.3">
                  <p:embed/>
                </p:oleObj>
              </mc:Choice>
              <mc:Fallback>
                <p:oleObj name="Equation" r:id="rId9" imgW="952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8318" y="11421467"/>
                        <a:ext cx="2023875" cy="5906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" name="Rounded Rectangular Callout 294"/>
          <p:cNvSpPr/>
          <p:nvPr/>
        </p:nvSpPr>
        <p:spPr bwMode="auto">
          <a:xfrm>
            <a:off x="20851539" y="10357428"/>
            <a:ext cx="2295058" cy="814324"/>
          </a:xfrm>
          <a:prstGeom prst="wedgeRoundRectCallout">
            <a:avLst>
              <a:gd name="adj1" fmla="val -39334"/>
              <a:gd name="adj2" fmla="val -94484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22964310" y="11408674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1.4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2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297" name="Object 2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228198"/>
              </p:ext>
            </p:extLst>
          </p:nvPr>
        </p:nvGraphicFramePr>
        <p:xfrm>
          <a:off x="20851538" y="11327826"/>
          <a:ext cx="1493151" cy="73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" name="Equation" r:id="rId11" imgW="876240" imgH="419040" progId="Equation.3">
                  <p:embed/>
                </p:oleObj>
              </mc:Choice>
              <mc:Fallback>
                <p:oleObj name="Equation" r:id="rId11" imgW="876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1538" y="11327826"/>
                        <a:ext cx="1493151" cy="734416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8" name="Object 2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671387"/>
              </p:ext>
            </p:extLst>
          </p:nvPr>
        </p:nvGraphicFramePr>
        <p:xfrm>
          <a:off x="20864165" y="12165260"/>
          <a:ext cx="13938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" name="Equation" r:id="rId13" imgW="672840" imgH="457200" progId="Equation.3">
                  <p:embed/>
                </p:oleObj>
              </mc:Choice>
              <mc:Fallback>
                <p:oleObj name="Equation" r:id="rId13" imgW="672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64165" y="12165260"/>
                        <a:ext cx="1393825" cy="879475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9" name="Rounded Rectangular Callout 298"/>
          <p:cNvSpPr/>
          <p:nvPr/>
        </p:nvSpPr>
        <p:spPr bwMode="auto">
          <a:xfrm>
            <a:off x="14208879" y="10265156"/>
            <a:ext cx="2263001" cy="814324"/>
          </a:xfrm>
          <a:prstGeom prst="wedgeRoundRectCallout">
            <a:avLst>
              <a:gd name="adj1" fmla="val 35615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TextBox 299"/>
              <p:cNvSpPr txBox="1"/>
              <p:nvPr/>
            </p:nvSpPr>
            <p:spPr>
              <a:xfrm>
                <a:off x="14210324" y="12376131"/>
                <a:ext cx="2085581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4.4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2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00" name="TextBox 2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0324" y="12376131"/>
                <a:ext cx="2085581" cy="584775"/>
              </a:xfrm>
              <a:prstGeom prst="rect">
                <a:avLst/>
              </a:prstGeom>
              <a:blipFill rotWithShape="1">
                <a:blip r:embed="rId15"/>
                <a:stretch>
                  <a:fillRect l="-1462" t="-3125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2" name="Group 301"/>
          <p:cNvGrpSpPr/>
          <p:nvPr/>
        </p:nvGrpSpPr>
        <p:grpSpPr>
          <a:xfrm>
            <a:off x="17497363" y="12256407"/>
            <a:ext cx="2303413" cy="824221"/>
            <a:chOff x="2835275" y="5880100"/>
            <a:chExt cx="2303413" cy="824221"/>
          </a:xfrm>
        </p:grpSpPr>
        <p:sp>
          <p:nvSpPr>
            <p:cNvPr id="303" name="TextBox 302"/>
            <p:cNvSpPr txBox="1"/>
            <p:nvPr/>
          </p:nvSpPr>
          <p:spPr>
            <a:xfrm>
              <a:off x="4075789" y="5880408"/>
              <a:ext cx="1062899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284 µm</a:t>
              </a:r>
            </a:p>
          </p:txBody>
        </p:sp>
        <p:graphicFrame>
          <p:nvGraphicFramePr>
            <p:cNvPr id="304" name="Object 30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2608812"/>
                </p:ext>
              </p:extLst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4" name="Equation" r:id="rId16" imgW="723600" imgH="457200" progId="Equation.3">
                    <p:embed/>
                  </p:oleObj>
                </mc:Choice>
                <mc:Fallback>
                  <p:oleObj name="Equation" r:id="rId16" imgW="723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5" name="Group 304"/>
          <p:cNvGrpSpPr/>
          <p:nvPr/>
        </p:nvGrpSpPr>
        <p:grpSpPr>
          <a:xfrm>
            <a:off x="14539360" y="7200415"/>
            <a:ext cx="10497772" cy="2693307"/>
            <a:chOff x="-768555" y="943830"/>
            <a:chExt cx="10497772" cy="2693307"/>
          </a:xfrm>
        </p:grpSpPr>
        <p:grpSp>
          <p:nvGrpSpPr>
            <p:cNvPr id="306" name="Group 305"/>
            <p:cNvGrpSpPr/>
            <p:nvPr/>
          </p:nvGrpSpPr>
          <p:grpSpPr>
            <a:xfrm>
              <a:off x="-768555" y="943830"/>
              <a:ext cx="10497772" cy="2664491"/>
              <a:chOff x="-764120" y="777209"/>
              <a:chExt cx="10497772" cy="2664491"/>
            </a:xfrm>
          </p:grpSpPr>
          <p:sp>
            <p:nvSpPr>
              <p:cNvPr id="312" name="Rectangle 311"/>
              <p:cNvSpPr/>
              <p:nvPr/>
            </p:nvSpPr>
            <p:spPr bwMode="auto">
              <a:xfrm>
                <a:off x="882650" y="2324100"/>
                <a:ext cx="69850" cy="381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 bwMode="auto">
              <a:xfrm>
                <a:off x="596900" y="3289300"/>
                <a:ext cx="5715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14" name="Rounded Rectangular Callout 313"/>
              <p:cNvSpPr/>
              <p:nvPr/>
            </p:nvSpPr>
            <p:spPr bwMode="auto">
              <a:xfrm>
                <a:off x="-764120" y="843368"/>
                <a:ext cx="1168400" cy="700024"/>
              </a:xfrm>
              <a:prstGeom prst="wedgeRoundRectCallout">
                <a:avLst>
                  <a:gd name="adj1" fmla="val 62555"/>
                  <a:gd name="adj2" fmla="val 43376"/>
                  <a:gd name="adj3" fmla="val 16667"/>
                </a:avLst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/>
                  <a:t>Cathode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Solenoid</a:t>
                </a:r>
              </a:p>
            </p:txBody>
          </p:sp>
          <p:grpSp>
            <p:nvGrpSpPr>
              <p:cNvPr id="315" name="Group 314"/>
              <p:cNvGrpSpPr/>
              <p:nvPr/>
            </p:nvGrpSpPr>
            <p:grpSpPr>
              <a:xfrm>
                <a:off x="171450" y="1612900"/>
                <a:ext cx="1562100" cy="1752600"/>
                <a:chOff x="171450" y="1612900"/>
                <a:chExt cx="1562100" cy="1752600"/>
              </a:xfrm>
            </p:grpSpPr>
            <p:cxnSp>
              <p:nvCxnSpPr>
                <p:cNvPr id="333" name="Straight Arrow Connector 332"/>
                <p:cNvCxnSpPr/>
                <p:nvPr/>
              </p:nvCxnSpPr>
              <p:spPr bwMode="auto">
                <a:xfrm>
                  <a:off x="171450" y="2527300"/>
                  <a:ext cx="1485900" cy="0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334" name="Arc 333"/>
                <p:cNvSpPr/>
                <p:nvPr/>
              </p:nvSpPr>
              <p:spPr bwMode="auto">
                <a:xfrm>
                  <a:off x="171450" y="2705100"/>
                  <a:ext cx="1562100" cy="660400"/>
                </a:xfrm>
                <a:prstGeom prst="arc">
                  <a:avLst>
                    <a:gd name="adj1" fmla="val 11270080"/>
                    <a:gd name="adj2" fmla="val 21259627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  <p:sp>
              <p:nvSpPr>
                <p:cNvPr id="335" name="Arc 334"/>
                <p:cNvSpPr/>
                <p:nvPr/>
              </p:nvSpPr>
              <p:spPr bwMode="auto">
                <a:xfrm rot="10800000">
                  <a:off x="171450" y="1612900"/>
                  <a:ext cx="1562100" cy="660400"/>
                </a:xfrm>
                <a:prstGeom prst="arc">
                  <a:avLst>
                    <a:gd name="adj1" fmla="val 11475052"/>
                    <a:gd name="adj2" fmla="val 21259627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</p:grpSp>
          <p:sp>
            <p:nvSpPr>
              <p:cNvPr id="316" name="Rectangle 315"/>
              <p:cNvSpPr/>
              <p:nvPr/>
            </p:nvSpPr>
            <p:spPr bwMode="auto">
              <a:xfrm>
                <a:off x="620465" y="1536700"/>
                <a:ext cx="5715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grpSp>
            <p:nvGrpSpPr>
              <p:cNvPr id="317" name="Group 316"/>
              <p:cNvGrpSpPr/>
              <p:nvPr/>
            </p:nvGrpSpPr>
            <p:grpSpPr>
              <a:xfrm>
                <a:off x="5548058" y="777209"/>
                <a:ext cx="4185594" cy="2664491"/>
                <a:chOff x="6125461" y="812089"/>
                <a:chExt cx="4185594" cy="2664491"/>
              </a:xfrm>
            </p:grpSpPr>
            <p:grpSp>
              <p:nvGrpSpPr>
                <p:cNvPr id="327" name="Group 326"/>
                <p:cNvGrpSpPr/>
                <p:nvPr/>
              </p:nvGrpSpPr>
              <p:grpSpPr>
                <a:xfrm>
                  <a:off x="6125461" y="2527300"/>
                  <a:ext cx="2691281" cy="949280"/>
                  <a:chOff x="84772" y="2527300"/>
                  <a:chExt cx="1572578" cy="949280"/>
                </a:xfrm>
              </p:grpSpPr>
              <p:cxnSp>
                <p:nvCxnSpPr>
                  <p:cNvPr id="331" name="Straight Arrow Connector 330"/>
                  <p:cNvCxnSpPr/>
                  <p:nvPr/>
                </p:nvCxnSpPr>
                <p:spPr bwMode="auto">
                  <a:xfrm>
                    <a:off x="171450" y="2527300"/>
                    <a:ext cx="1485900" cy="0"/>
                  </a:xfrm>
                  <a:prstGeom prst="straightConnector1">
                    <a:avLst/>
                  </a:prstGeom>
                  <a:ln>
                    <a:headEnd type="none" w="med" len="med"/>
                    <a:tailEnd type="arrow"/>
                  </a:ln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2" name="Arc 331"/>
                  <p:cNvSpPr/>
                  <p:nvPr/>
                </p:nvSpPr>
                <p:spPr bwMode="auto">
                  <a:xfrm>
                    <a:off x="84772" y="3070180"/>
                    <a:ext cx="274685" cy="406400"/>
                  </a:xfrm>
                  <a:prstGeom prst="arc">
                    <a:avLst>
                      <a:gd name="adj1" fmla="val 11015129"/>
                      <a:gd name="adj2" fmla="val 17818162"/>
                    </a:avLst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</p:grpSp>
            <p:sp>
              <p:nvSpPr>
                <p:cNvPr id="328" name="Rounded Rectangular Callout 327"/>
                <p:cNvSpPr/>
                <p:nvPr/>
              </p:nvSpPr>
              <p:spPr bwMode="auto">
                <a:xfrm>
                  <a:off x="9142655" y="812089"/>
                  <a:ext cx="1168400" cy="700024"/>
                </a:xfrm>
                <a:prstGeom prst="wedgeRoundRectCallout">
                  <a:avLst>
                    <a:gd name="adj1" fmla="val -69308"/>
                    <a:gd name="adj2" fmla="val 50498"/>
                    <a:gd name="adj3" fmla="val 16667"/>
                  </a:avLst>
                </a:prstGeom>
                <a:noFill/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600" dirty="0" smtClean="0"/>
                    <a:t>Cooling </a:t>
                  </a: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</a:rPr>
                    <a:t>Solenoid</a:t>
                  </a:r>
                </a:p>
              </p:txBody>
            </p:sp>
            <p:sp>
              <p:nvSpPr>
                <p:cNvPr id="329" name="Rectangle 328"/>
                <p:cNvSpPr/>
                <p:nvPr/>
              </p:nvSpPr>
              <p:spPr bwMode="auto">
                <a:xfrm>
                  <a:off x="6273800" y="1536700"/>
                  <a:ext cx="2654300" cy="152400"/>
                </a:xfrm>
                <a:prstGeom prst="rect">
                  <a:avLst/>
                </a:prstGeom>
                <a:pattFill prst="ltDnDiag">
                  <a:fgClr>
                    <a:schemeClr val="accent1"/>
                  </a:fgClr>
                  <a:bgClr>
                    <a:schemeClr val="bg1"/>
                  </a:bgClr>
                </a:patt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  <p:sp>
              <p:nvSpPr>
                <p:cNvPr id="330" name="Rectangle 329"/>
                <p:cNvSpPr/>
                <p:nvPr/>
              </p:nvSpPr>
              <p:spPr bwMode="auto">
                <a:xfrm>
                  <a:off x="6292850" y="3289300"/>
                  <a:ext cx="2654300" cy="152400"/>
                </a:xfrm>
                <a:prstGeom prst="rect">
                  <a:avLst/>
                </a:prstGeom>
                <a:pattFill prst="ltDnDiag">
                  <a:fgClr>
                    <a:schemeClr val="accent1"/>
                  </a:fgClr>
                  <a:bgClr>
                    <a:schemeClr val="bg1"/>
                  </a:bgClr>
                </a:patt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</p:grpSp>
          <p:pic>
            <p:nvPicPr>
              <p:cNvPr id="321" name="Picture 320"/>
              <p:cNvPicPr>
                <a:picLocks noChangeAspect="1" noChangeArrowheads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11" t="37042" r="-3116" b="7975"/>
              <a:stretch/>
            </p:blipFill>
            <p:spPr bwMode="auto">
              <a:xfrm rot="5400000">
                <a:off x="1110091" y="2151813"/>
                <a:ext cx="206331" cy="5215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2" name="Rectangle 321"/>
              <p:cNvSpPr/>
              <p:nvPr/>
            </p:nvSpPr>
            <p:spPr>
              <a:xfrm>
                <a:off x="3493941" y="2368334"/>
                <a:ext cx="381000" cy="29253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3" name="Straight Arrow Connector 322"/>
              <p:cNvCxnSpPr>
                <a:stCxn id="324" idx="2"/>
                <a:endCxn id="322" idx="0"/>
              </p:cNvCxnSpPr>
              <p:nvPr/>
            </p:nvCxnSpPr>
            <p:spPr>
              <a:xfrm>
                <a:off x="3684441" y="1749304"/>
                <a:ext cx="0" cy="61903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4" name="TextBox 323"/>
              <p:cNvSpPr txBox="1"/>
              <p:nvPr/>
            </p:nvSpPr>
            <p:spPr>
              <a:xfrm>
                <a:off x="2947803" y="1349194"/>
                <a:ext cx="1473276" cy="400110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SRF Linac</a:t>
                </a:r>
                <a:endParaRPr lang="en-US" sz="2000" dirty="0"/>
              </a:p>
            </p:txBody>
          </p:sp>
        </p:grpSp>
        <p:sp>
          <p:nvSpPr>
            <p:cNvPr id="307" name="Arc 306"/>
            <p:cNvSpPr/>
            <p:nvPr/>
          </p:nvSpPr>
          <p:spPr bwMode="auto">
            <a:xfrm rot="11007026">
              <a:off x="7945178" y="1617641"/>
              <a:ext cx="470091" cy="406400"/>
            </a:xfrm>
            <a:prstGeom prst="arc">
              <a:avLst>
                <a:gd name="adj1" fmla="val 11015129"/>
                <a:gd name="adj2" fmla="val 1781816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08" name="Arc 307"/>
            <p:cNvSpPr/>
            <p:nvPr/>
          </p:nvSpPr>
          <p:spPr bwMode="auto">
            <a:xfrm rot="10800000">
              <a:off x="5407726" y="1641342"/>
              <a:ext cx="470091" cy="406400"/>
            </a:xfrm>
            <a:prstGeom prst="arc">
              <a:avLst>
                <a:gd name="adj1" fmla="val 11015129"/>
                <a:gd name="adj2" fmla="val 17818162"/>
              </a:avLst>
            </a:prstGeom>
            <a:ln>
              <a:headEnd type="none" w="med" len="med"/>
              <a:tailEnd type="none" w="med" len="med"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309" name="Straight Arrow Connector 308"/>
            <p:cNvCxnSpPr/>
            <p:nvPr/>
          </p:nvCxnSpPr>
          <p:spPr bwMode="auto">
            <a:xfrm>
              <a:off x="5884131" y="3211439"/>
              <a:ext cx="2364593" cy="0"/>
            </a:xfrm>
            <a:prstGeom prst="straightConnector1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/>
            <p:nvPr/>
          </p:nvCxnSpPr>
          <p:spPr bwMode="auto">
            <a:xfrm>
              <a:off x="5815630" y="2024171"/>
              <a:ext cx="2364593" cy="0"/>
            </a:xfrm>
            <a:prstGeom prst="straightConnector1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311" name="Arc 310"/>
            <p:cNvSpPr/>
            <p:nvPr/>
          </p:nvSpPr>
          <p:spPr bwMode="auto">
            <a:xfrm rot="21420577">
              <a:off x="8206752" y="3230737"/>
              <a:ext cx="470091" cy="406400"/>
            </a:xfrm>
            <a:prstGeom prst="arc">
              <a:avLst>
                <a:gd name="adj1" fmla="val 11015129"/>
                <a:gd name="adj2" fmla="val 17818162"/>
              </a:avLst>
            </a:prstGeom>
            <a:ln>
              <a:headEnd type="none" w="med" len="med"/>
              <a:tailEnd type="none" w="med" len="med"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cxnSp>
        <p:nvCxnSpPr>
          <p:cNvPr id="338" name="Straight Arrow Connector 337"/>
          <p:cNvCxnSpPr/>
          <p:nvPr/>
        </p:nvCxnSpPr>
        <p:spPr bwMode="auto">
          <a:xfrm>
            <a:off x="21077371" y="8808479"/>
            <a:ext cx="205557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9" name="TextBox 338"/>
          <p:cNvSpPr txBox="1"/>
          <p:nvPr/>
        </p:nvSpPr>
        <p:spPr>
          <a:xfrm>
            <a:off x="22443550" y="8908237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45" name="TextBox 344"/>
          <p:cNvSpPr txBox="1"/>
          <p:nvPr/>
        </p:nvSpPr>
        <p:spPr>
          <a:xfrm>
            <a:off x="21947820" y="8229600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8D2"/>
                </a:solidFill>
              </a:rPr>
              <a:t>electron</a:t>
            </a:r>
            <a:endParaRPr lang="en-US" sz="2000" b="1" dirty="0">
              <a:solidFill>
                <a:srgbClr val="0078D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2746594"/>
                  </p:ext>
                </p:extLst>
              </p:nvPr>
            </p:nvGraphicFramePr>
            <p:xfrm>
              <a:off x="15226794" y="13639800"/>
              <a:ext cx="7480806" cy="4354208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347206"/>
                    <a:gridCol w="2133600"/>
                  </a:tblGrid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60 ps (2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476.3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7.0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Cathode spot radius </a:t>
                          </a:r>
                          <a:r>
                            <a:rPr lang="en-US" sz="2800" dirty="0" smtClean="0"/>
                            <a:t>– top-hat </a:t>
                          </a:r>
                          <a:r>
                            <a:rPr lang="en-US" sz="2800" baseline="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0" dirty="0" smtClean="0">
                              <a:latin typeface="+mn-lt"/>
                            </a:rPr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4.4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4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2746594"/>
                  </p:ext>
                </p:extLst>
              </p:nvPr>
            </p:nvGraphicFramePr>
            <p:xfrm>
              <a:off x="15226794" y="13639800"/>
              <a:ext cx="7480806" cy="4354208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347206"/>
                    <a:gridCol w="2133600"/>
                  </a:tblGrid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60 ps (2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476.3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7.0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5442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2"/>
                          <a:stretch>
                            <a:fillRect l="-114" t="-612360" r="-39909" b="-126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4.4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544276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Rectangle 346"/>
              <p:cNvSpPr/>
              <p:nvPr/>
            </p:nvSpPr>
            <p:spPr>
              <a:xfrm>
                <a:off x="26968876" y="11408674"/>
                <a:ext cx="5300131" cy="2677656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p:spPr>
            <p:txBody>
              <a:bodyPr wrap="square">
                <a:spAutoFit/>
              </a:bodyPr>
              <a:lstStyle/>
              <a:p>
                <a:pPr marL="457200" lvl="0" indent="-457200">
                  <a:buClrTx/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Generate magnetized beam: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= </a:t>
                </a:r>
                <a:r>
                  <a:rPr lang="en-US" sz="2400" dirty="0" smtClean="0"/>
                  <a:t>1 </a:t>
                </a:r>
                <a:r>
                  <a:rPr lang="en-US" sz="2400" dirty="0"/>
                  <a:t>– </a:t>
                </a:r>
                <a:r>
                  <a:rPr lang="en-US" sz="2400" dirty="0" smtClean="0"/>
                  <a:t>5 mm, </a:t>
                </a:r>
                <a:r>
                  <a:rPr lang="en-US" sz="2400" dirty="0" err="1" smtClean="0"/>
                  <a:t>B</a:t>
                </a:r>
                <a:r>
                  <a:rPr lang="en-US" sz="2400" baseline="-25000" dirty="0" err="1" smtClean="0"/>
                  <a:t>z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= 0 – 2 kG 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Bunch </a:t>
                </a:r>
                <a:r>
                  <a:rPr lang="en-US" sz="2400" dirty="0" smtClean="0"/>
                  <a:t>charge</a:t>
                </a:r>
                <a:r>
                  <a:rPr lang="en-US" sz="2400" dirty="0"/>
                  <a:t>: 1 – 500 </a:t>
                </a:r>
                <a:r>
                  <a:rPr lang="en-US" sz="2400" dirty="0" smtClean="0"/>
                  <a:t>pC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Frequency</a:t>
                </a:r>
                <a:r>
                  <a:rPr lang="en-US" sz="2400" dirty="0"/>
                  <a:t>: </a:t>
                </a:r>
                <a:r>
                  <a:rPr lang="en-US" sz="2400" dirty="0" smtClean="0"/>
                  <a:t>15 Hz </a:t>
                </a:r>
                <a:r>
                  <a:rPr lang="en-US" sz="2400" dirty="0"/>
                  <a:t>– </a:t>
                </a:r>
                <a:r>
                  <a:rPr lang="en-US" sz="2400" dirty="0" smtClean="0"/>
                  <a:t>476.3 MHz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Bunch length: </a:t>
                </a:r>
                <a:r>
                  <a:rPr lang="en-US" sz="2400" dirty="0"/>
                  <a:t>1</a:t>
                </a:r>
                <a:r>
                  <a:rPr lang="en-US" sz="2400" dirty="0" smtClean="0"/>
                  <a:t>0 – 100 ps</a:t>
                </a:r>
                <a:endParaRPr lang="en-US" sz="2400" dirty="0"/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Average currents up </a:t>
                </a:r>
                <a:r>
                  <a:rPr lang="en-US" sz="2400" dirty="0"/>
                  <a:t>to </a:t>
                </a:r>
                <a:r>
                  <a:rPr lang="en-US" sz="2400" dirty="0" smtClean="0"/>
                  <a:t>32 mA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Gun </a:t>
                </a:r>
                <a:r>
                  <a:rPr lang="en-US" sz="2400" dirty="0"/>
                  <a:t>h</a:t>
                </a:r>
                <a:r>
                  <a:rPr lang="en-US" sz="2400" dirty="0" smtClean="0"/>
                  <a:t>igh voltage: 200 </a:t>
                </a:r>
                <a:r>
                  <a:rPr lang="en-US" sz="2400" dirty="0"/>
                  <a:t>– 350 </a:t>
                </a:r>
                <a:r>
                  <a:rPr lang="en-US" sz="2400" dirty="0" smtClean="0"/>
                  <a:t>kV</a:t>
                </a:r>
                <a:endParaRPr lang="en-US" sz="2400" dirty="0"/>
              </a:p>
            </p:txBody>
          </p:sp>
        </mc:Choice>
        <mc:Fallback xmlns="">
          <p:sp>
            <p:nvSpPr>
              <p:cNvPr id="347" name="Rectangle 3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8876" y="11408674"/>
                <a:ext cx="5300131" cy="2677656"/>
              </a:xfrm>
              <a:prstGeom prst="rect">
                <a:avLst/>
              </a:prstGeom>
              <a:blipFill rotWithShape="1">
                <a:blip r:embed="rId23"/>
                <a:stretch>
                  <a:fillRect l="-1496" t="-1595" r="-921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7" name="TextBox 386"/>
          <p:cNvSpPr txBox="1"/>
          <p:nvPr/>
        </p:nvSpPr>
        <p:spPr>
          <a:xfrm>
            <a:off x="27127200" y="14748570"/>
            <a:ext cx="1264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Measure </a:t>
            </a:r>
            <a:r>
              <a:rPr lang="en-US" sz="2800" dirty="0"/>
              <a:t>mechanical angular </a:t>
            </a:r>
            <a:r>
              <a:rPr lang="en-US" sz="2800" dirty="0" smtClean="0"/>
              <a:t>momentum</a:t>
            </a:r>
            <a:endParaRPr lang="en-US" sz="2800" dirty="0"/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sz="2800" dirty="0"/>
              <a:t>Measure photocathode lifetime versus solenoid field at high currents (up to 32 mA) and high voltages (200 – 350 kV) limited by in-house HV </a:t>
            </a:r>
            <a:r>
              <a:rPr lang="en-US" sz="2800" dirty="0" smtClean="0"/>
              <a:t>supplies</a:t>
            </a:r>
            <a:endParaRPr lang="en-US" sz="2800" dirty="0"/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sz="2800" dirty="0"/>
              <a:t>Study beam halo and beam loss versus </a:t>
            </a:r>
            <a:r>
              <a:rPr lang="en-US" sz="2800" dirty="0" smtClean="0"/>
              <a:t>magnetization</a:t>
            </a:r>
            <a:endParaRPr lang="en-US" sz="2800" dirty="0"/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sz="2800" dirty="0"/>
              <a:t>Use skew quads – Round-to-Flat Beam </a:t>
            </a:r>
            <a:r>
              <a:rPr lang="en-US" sz="2800" dirty="0" smtClean="0"/>
              <a:t>(RTFB) </a:t>
            </a:r>
            <a:r>
              <a:rPr lang="en-US" sz="2800" dirty="0"/>
              <a:t>Transformer – to generate flat beam and measure horizontal and vertical emittances using slit </a:t>
            </a:r>
            <a:r>
              <a:rPr lang="en-US" sz="2800" dirty="0" smtClean="0"/>
              <a:t>method</a:t>
            </a:r>
            <a:endParaRPr lang="en-US" sz="2800" dirty="0"/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sz="2800" dirty="0"/>
              <a:t>Generate very high currents magnetized beam and study beam transport and RTFB versus electron bunch </a:t>
            </a:r>
            <a:r>
              <a:rPr lang="en-US" sz="2800" dirty="0" smtClean="0"/>
              <a:t>charge</a:t>
            </a:r>
            <a:endParaRPr lang="en-US" sz="2800" dirty="0"/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456" y="26060400"/>
            <a:ext cx="5266944" cy="39339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7616" y="20843492"/>
            <a:ext cx="44846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Provides </a:t>
            </a:r>
            <a:r>
              <a:rPr lang="en-US" sz="2400" dirty="0"/>
              <a:t>1.4 kG at cathode </a:t>
            </a:r>
            <a:r>
              <a:rPr lang="en-US" sz="2400" dirty="0" smtClean="0"/>
              <a:t>with standard Molybdenum puck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Moly </a:t>
            </a:r>
            <a:r>
              <a:rPr lang="en-US" sz="2400" dirty="0"/>
              <a:t>and carbon steel hybrid </a:t>
            </a:r>
            <a:r>
              <a:rPr lang="en-US" sz="2400" dirty="0" smtClean="0"/>
              <a:t>puck</a:t>
            </a:r>
            <a:r>
              <a:rPr lang="en-US" sz="2400" dirty="0"/>
              <a:t> </a:t>
            </a:r>
            <a:r>
              <a:rPr lang="en-US" sz="2400" dirty="0" smtClean="0"/>
              <a:t>designed </a:t>
            </a:r>
            <a:r>
              <a:rPr lang="en-US" sz="2400" dirty="0"/>
              <a:t>to enhance field to 2.0 kG at </a:t>
            </a:r>
            <a:r>
              <a:rPr lang="en-US" sz="2400" dirty="0" smtClean="0"/>
              <a:t>cathode</a:t>
            </a:r>
            <a:endParaRPr lang="en-US" sz="2400" dirty="0"/>
          </a:p>
        </p:txBody>
      </p:sp>
      <p:grpSp>
        <p:nvGrpSpPr>
          <p:cNvPr id="119" name="Group 118"/>
          <p:cNvGrpSpPr/>
          <p:nvPr/>
        </p:nvGrpSpPr>
        <p:grpSpPr>
          <a:xfrm>
            <a:off x="5181600" y="20726400"/>
            <a:ext cx="7777542" cy="5029200"/>
            <a:chOff x="135597" y="1102179"/>
            <a:chExt cx="7777542" cy="5029200"/>
          </a:xfrm>
        </p:grpSpPr>
        <p:grpSp>
          <p:nvGrpSpPr>
            <p:cNvPr id="122" name="Group 121"/>
            <p:cNvGrpSpPr/>
            <p:nvPr/>
          </p:nvGrpSpPr>
          <p:grpSpPr>
            <a:xfrm>
              <a:off x="140739" y="1102179"/>
              <a:ext cx="7772400" cy="5029200"/>
              <a:chOff x="598755" y="1126694"/>
              <a:chExt cx="7772400" cy="5029200"/>
            </a:xfrm>
          </p:grpSpPr>
          <p:pic>
            <p:nvPicPr>
              <p:cNvPr id="149" name="Picture 148"/>
              <p:cNvPicPr>
                <a:picLocks noChangeAspect="1"/>
              </p:cNvPicPr>
              <p:nvPr/>
            </p:nvPicPr>
            <p:blipFill rotWithShape="1"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/>
            </p:blipFill>
            <p:spPr>
              <a:xfrm>
                <a:off x="598755" y="1126694"/>
                <a:ext cx="7772400" cy="5029200"/>
              </a:xfrm>
              <a:prstGeom prst="rect">
                <a:avLst/>
              </a:prstGeom>
            </p:spPr>
          </p:pic>
          <p:cxnSp>
            <p:nvCxnSpPr>
              <p:cNvPr id="150" name="Straight Arrow Connector 149"/>
              <p:cNvCxnSpPr/>
              <p:nvPr/>
            </p:nvCxnSpPr>
            <p:spPr bwMode="auto">
              <a:xfrm>
                <a:off x="2866030" y="2101756"/>
                <a:ext cx="0" cy="322087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151" name="TextBox 150"/>
              <p:cNvSpPr txBox="1"/>
              <p:nvPr/>
            </p:nvSpPr>
            <p:spPr>
              <a:xfrm>
                <a:off x="2866030" y="3068088"/>
                <a:ext cx="6303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18”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52" name="Straight Arrow Connector 151"/>
              <p:cNvCxnSpPr/>
              <p:nvPr/>
            </p:nvCxnSpPr>
            <p:spPr bwMode="auto">
              <a:xfrm flipH="1">
                <a:off x="4014717" y="5475028"/>
                <a:ext cx="128289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153" name="TextBox 152"/>
              <p:cNvSpPr txBox="1"/>
              <p:nvPr/>
            </p:nvSpPr>
            <p:spPr>
              <a:xfrm>
                <a:off x="4471840" y="5515588"/>
                <a:ext cx="7152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7.5”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54" name="Straight Arrow Connector 153"/>
              <p:cNvCxnSpPr/>
              <p:nvPr/>
            </p:nvCxnSpPr>
            <p:spPr bwMode="auto">
              <a:xfrm>
                <a:off x="5834923" y="2705159"/>
                <a:ext cx="0" cy="20908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155" name="TextBox 154"/>
              <p:cNvSpPr txBox="1"/>
              <p:nvPr/>
            </p:nvSpPr>
            <p:spPr>
              <a:xfrm>
                <a:off x="5922878" y="2901069"/>
                <a:ext cx="6303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12”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23" name="Rectangle 122"/>
            <p:cNvSpPr/>
            <p:nvPr/>
          </p:nvSpPr>
          <p:spPr bwMode="auto">
            <a:xfrm>
              <a:off x="4912134" y="1661031"/>
              <a:ext cx="516341" cy="990634"/>
            </a:xfrm>
            <a:prstGeom prst="rect">
              <a:avLst/>
            </a:prstGeom>
            <a:pattFill prst="solidDmnd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4918298" y="4798750"/>
              <a:ext cx="516341" cy="990634"/>
            </a:xfrm>
            <a:prstGeom prst="rect">
              <a:avLst/>
            </a:prstGeom>
            <a:pattFill prst="solidDmnd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125" name="Straight Arrow Connector 124"/>
            <p:cNvCxnSpPr/>
            <p:nvPr/>
          </p:nvCxnSpPr>
          <p:spPr bwMode="auto">
            <a:xfrm flipH="1">
              <a:off x="4900060" y="1550620"/>
              <a:ext cx="51634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26" name="TextBox 125"/>
            <p:cNvSpPr txBox="1"/>
            <p:nvPr/>
          </p:nvSpPr>
          <p:spPr>
            <a:xfrm>
              <a:off x="4960691" y="1167640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6</a:t>
              </a:r>
              <a:r>
                <a:rPr lang="en-US" sz="2400" dirty="0" smtClean="0">
                  <a:solidFill>
                    <a:srgbClr val="FF0000"/>
                  </a:solidFill>
                </a:rPr>
                <a:t>”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129" name="Straight Arrow Connector 128"/>
            <p:cNvCxnSpPr/>
            <p:nvPr/>
          </p:nvCxnSpPr>
          <p:spPr bwMode="auto">
            <a:xfrm>
              <a:off x="3998193" y="3040794"/>
              <a:ext cx="44002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30" name="TextBox 129"/>
            <p:cNvSpPr txBox="1"/>
            <p:nvPr/>
          </p:nvSpPr>
          <p:spPr>
            <a:xfrm>
              <a:off x="3827293" y="253764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9.0 cm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131" name="Straight Arrow Connector 130"/>
            <p:cNvCxnSpPr>
              <a:endCxn id="141" idx="1"/>
            </p:cNvCxnSpPr>
            <p:nvPr/>
          </p:nvCxnSpPr>
          <p:spPr>
            <a:xfrm>
              <a:off x="1783230" y="1951630"/>
              <a:ext cx="1928219" cy="1757287"/>
            </a:xfrm>
            <a:prstGeom prst="straightConnector1">
              <a:avLst/>
            </a:prstGeom>
            <a:ln w="25400">
              <a:solidFill>
                <a:srgbClr val="40911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236275" y="1461218"/>
              <a:ext cx="20826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Carbon Steel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133" name="Straight Arrow Connector 132"/>
            <p:cNvCxnSpPr/>
            <p:nvPr/>
          </p:nvCxnSpPr>
          <p:spPr bwMode="auto">
            <a:xfrm>
              <a:off x="5514492" y="4784532"/>
              <a:ext cx="0" cy="1018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36" name="TextBox 135"/>
            <p:cNvSpPr txBox="1"/>
            <p:nvPr/>
          </p:nvSpPr>
          <p:spPr>
            <a:xfrm>
              <a:off x="5556842" y="5163993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8</a:t>
              </a:r>
              <a:r>
                <a:rPr lang="en-US" sz="2400" dirty="0" smtClean="0">
                  <a:solidFill>
                    <a:srgbClr val="FF0000"/>
                  </a:solidFill>
                </a:rPr>
                <a:t>”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137" name="Straight Connector 136"/>
            <p:cNvCxnSpPr/>
            <p:nvPr/>
          </p:nvCxnSpPr>
          <p:spPr bwMode="auto">
            <a:xfrm flipV="1">
              <a:off x="3998193" y="2906973"/>
              <a:ext cx="0" cy="17747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 bwMode="auto">
            <a:xfrm flipV="1">
              <a:off x="4438222" y="2906973"/>
              <a:ext cx="0" cy="17747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Arrow Connector 138"/>
            <p:cNvCxnSpPr/>
            <p:nvPr/>
          </p:nvCxnSpPr>
          <p:spPr bwMode="auto">
            <a:xfrm>
              <a:off x="3535702" y="4301042"/>
              <a:ext cx="44002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40" name="TextBox 139"/>
            <p:cNvSpPr txBox="1"/>
            <p:nvPr/>
          </p:nvSpPr>
          <p:spPr>
            <a:xfrm>
              <a:off x="3527955" y="4654460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6.4 cm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3711449" y="3562187"/>
              <a:ext cx="273629" cy="293460"/>
            </a:xfrm>
            <a:prstGeom prst="rect">
              <a:avLst/>
            </a:prstGeom>
            <a:solidFill>
              <a:srgbClr val="FF66CC"/>
            </a:solidFill>
            <a:ln w="9525" cap="flat" cmpd="sng" algn="ctr">
              <a:solidFill>
                <a:srgbClr val="FF66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142" name="Straight Arrow Connector 141"/>
            <p:cNvCxnSpPr>
              <a:stCxn id="143" idx="0"/>
            </p:cNvCxnSpPr>
            <p:nvPr/>
          </p:nvCxnSpPr>
          <p:spPr>
            <a:xfrm flipV="1">
              <a:off x="1176107" y="3827369"/>
              <a:ext cx="2608705" cy="1048680"/>
            </a:xfrm>
            <a:prstGeom prst="straightConnector1">
              <a:avLst/>
            </a:prstGeom>
            <a:ln w="25400">
              <a:solidFill>
                <a:srgbClr val="FF66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>
              <a:off x="135597" y="4876049"/>
              <a:ext cx="20810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66CC"/>
                  </a:solidFill>
                </a:rPr>
                <a:t>Molybdenum</a:t>
              </a:r>
            </a:p>
          </p:txBody>
        </p:sp>
        <p:cxnSp>
          <p:nvCxnSpPr>
            <p:cNvPr id="144" name="Straight Arrow Connector 143"/>
            <p:cNvCxnSpPr/>
            <p:nvPr/>
          </p:nvCxnSpPr>
          <p:spPr bwMode="auto">
            <a:xfrm>
              <a:off x="4914222" y="2782945"/>
              <a:ext cx="4076" cy="18337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45" name="TextBox 144"/>
            <p:cNvSpPr txBox="1"/>
            <p:nvPr/>
          </p:nvSpPr>
          <p:spPr>
            <a:xfrm>
              <a:off x="4445410" y="3910239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10”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146" name="Straight Arrow Connector 145"/>
            <p:cNvCxnSpPr>
              <a:stCxn id="147" idx="2"/>
            </p:cNvCxnSpPr>
            <p:nvPr/>
          </p:nvCxnSpPr>
          <p:spPr>
            <a:xfrm>
              <a:off x="3510973" y="1579604"/>
              <a:ext cx="707234" cy="103123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/>
            <p:cNvSpPr txBox="1"/>
            <p:nvPr/>
          </p:nvSpPr>
          <p:spPr>
            <a:xfrm>
              <a:off x="2005592" y="1117939"/>
              <a:ext cx="30107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Cathode-Anode Gap</a:t>
              </a:r>
              <a:endParaRPr lang="en-US" sz="2400" dirty="0"/>
            </a:p>
          </p:txBody>
        </p:sp>
        <p:cxnSp>
          <p:nvCxnSpPr>
            <p:cNvPr id="148" name="Straight Connector 147"/>
            <p:cNvCxnSpPr>
              <a:stCxn id="141" idx="1"/>
            </p:cNvCxnSpPr>
            <p:nvPr/>
          </p:nvCxnSpPr>
          <p:spPr bwMode="auto">
            <a:xfrm>
              <a:off x="3711449" y="3708917"/>
              <a:ext cx="210965" cy="0"/>
            </a:xfrm>
            <a:prstGeom prst="line">
              <a:avLst/>
            </a:prstGeom>
            <a:solidFill>
              <a:schemeClr val="accent1"/>
            </a:solidFill>
            <a:ln w="1905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56" name="Picture 15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615627"/>
            <a:ext cx="2656748" cy="2673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686" y="20654858"/>
            <a:ext cx="4653913" cy="3160393"/>
          </a:xfrm>
          <a:prstGeom prst="rect">
            <a:avLst/>
          </a:prstGeom>
        </p:spPr>
      </p:pic>
      <p:pic>
        <p:nvPicPr>
          <p:cNvPr id="176" name="Picture 4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535" y="24043459"/>
            <a:ext cx="4810125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" name="Picture 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200" y="2665095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" name="Picture 124"/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15118" r="7018" b="21381"/>
          <a:stretch/>
        </p:blipFill>
        <p:spPr bwMode="auto">
          <a:xfrm>
            <a:off x="23317200" y="24079164"/>
            <a:ext cx="4136496" cy="228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9" name="Object 1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800538"/>
              </p:ext>
            </p:extLst>
          </p:nvPr>
        </p:nvGraphicFramePr>
        <p:xfrm>
          <a:off x="23018750" y="21499513"/>
          <a:ext cx="36703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5" name="Equation" r:id="rId31" imgW="1676160" imgH="419040" progId="Equation.3">
                  <p:embed/>
                </p:oleObj>
              </mc:Choice>
              <mc:Fallback>
                <p:oleObj name="Equation" r:id="rId31" imgW="1676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0" y="21499513"/>
                        <a:ext cx="3670300" cy="99695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5" name="Picture 194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264" y="26461229"/>
            <a:ext cx="3346315" cy="3249038"/>
          </a:xfrm>
          <a:prstGeom prst="rect">
            <a:avLst/>
          </a:prstGeom>
        </p:spPr>
      </p:pic>
      <p:sp>
        <p:nvSpPr>
          <p:cNvPr id="196" name="TextBox 195"/>
          <p:cNvSpPr txBox="1"/>
          <p:nvPr/>
        </p:nvSpPr>
        <p:spPr>
          <a:xfrm>
            <a:off x="1614875" y="29763519"/>
            <a:ext cx="208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Carbon Steel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4567579" y="27705211"/>
            <a:ext cx="235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Stainless Steel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4186705" y="28311375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mm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9" name="Rectangle 198"/>
          <p:cNvSpPr/>
          <p:nvPr/>
        </p:nvSpPr>
        <p:spPr bwMode="auto">
          <a:xfrm>
            <a:off x="2754242" y="27335557"/>
            <a:ext cx="692765" cy="1548836"/>
          </a:xfrm>
          <a:prstGeom prst="rect">
            <a:avLst/>
          </a:prstGeom>
          <a:solidFill>
            <a:srgbClr val="99FF99">
              <a:alpha val="90000"/>
            </a:srgbClr>
          </a:solidFill>
          <a:ln w="952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200" name="Straight Arrow Connector 199"/>
          <p:cNvCxnSpPr/>
          <p:nvPr/>
        </p:nvCxnSpPr>
        <p:spPr bwMode="auto">
          <a:xfrm>
            <a:off x="2740595" y="28311375"/>
            <a:ext cx="68093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01" name="TextBox 200"/>
          <p:cNvSpPr txBox="1"/>
          <p:nvPr/>
        </p:nvSpPr>
        <p:spPr>
          <a:xfrm>
            <a:off x="2655630" y="27942043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10 mm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2" name="Rectangle 201"/>
          <p:cNvSpPr/>
          <p:nvPr/>
        </p:nvSpPr>
        <p:spPr bwMode="auto">
          <a:xfrm>
            <a:off x="3447008" y="27335555"/>
            <a:ext cx="439534" cy="1548837"/>
          </a:xfrm>
          <a:prstGeom prst="rect">
            <a:avLst/>
          </a:prstGeom>
          <a:solidFill>
            <a:schemeClr val="accent6">
              <a:alpha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203" name="Straight Arrow Connector 202"/>
          <p:cNvCxnSpPr/>
          <p:nvPr/>
        </p:nvCxnSpPr>
        <p:spPr>
          <a:xfrm flipH="1">
            <a:off x="3612186" y="27879143"/>
            <a:ext cx="1051572" cy="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>
            <a:stCxn id="196" idx="0"/>
          </p:cNvCxnSpPr>
          <p:nvPr/>
        </p:nvCxnSpPr>
        <p:spPr>
          <a:xfrm flipV="1">
            <a:off x="2656186" y="28572151"/>
            <a:ext cx="302984" cy="1191368"/>
          </a:xfrm>
          <a:prstGeom prst="straightConnector1">
            <a:avLst/>
          </a:prstGeom>
          <a:ln w="25400">
            <a:solidFill>
              <a:srgbClr val="409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3998995" y="28708002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 mm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08" name="Straight Arrow Connector 207"/>
          <p:cNvCxnSpPr/>
          <p:nvPr/>
        </p:nvCxnSpPr>
        <p:spPr bwMode="auto">
          <a:xfrm>
            <a:off x="3500159" y="28708002"/>
            <a:ext cx="3332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09" name="Straight Arrow Connector 208"/>
          <p:cNvCxnSpPr/>
          <p:nvPr/>
        </p:nvCxnSpPr>
        <p:spPr bwMode="auto">
          <a:xfrm>
            <a:off x="3886542" y="28464894"/>
            <a:ext cx="22490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10" name="Straight Arrow Connector 209"/>
          <p:cNvCxnSpPr/>
          <p:nvPr/>
        </p:nvCxnSpPr>
        <p:spPr>
          <a:xfrm flipH="1">
            <a:off x="2959170" y="26729406"/>
            <a:ext cx="1704588" cy="346540"/>
          </a:xfrm>
          <a:prstGeom prst="straightConnector1">
            <a:avLst/>
          </a:prstGeom>
          <a:ln w="25400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Box 210"/>
          <p:cNvSpPr txBox="1"/>
          <p:nvPr/>
        </p:nvSpPr>
        <p:spPr>
          <a:xfrm>
            <a:off x="4650523" y="26432176"/>
            <a:ext cx="208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CC"/>
                </a:solidFill>
              </a:rPr>
              <a:t>Molybdenum</a:t>
            </a:r>
            <a:endParaRPr lang="en-US" sz="2400" b="1" dirty="0">
              <a:solidFill>
                <a:srgbClr val="FF66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Rectangle 215"/>
              <p:cNvSpPr/>
              <p:nvPr/>
            </p:nvSpPr>
            <p:spPr>
              <a:xfrm>
                <a:off x="23083646" y="20062213"/>
                <a:ext cx="6862954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Insert a slit into the beamline to select an emittance-dominated beamlet.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Let the beamlet drift to a screen and image it.</a:t>
                </a:r>
              </a:p>
              <a:p>
                <a:endParaRPr lang="en-US" sz="2400" b="1" dirty="0" smtClean="0"/>
              </a:p>
              <a:p>
                <a:endParaRPr lang="en-US" sz="2400" b="1" dirty="0" smtClean="0"/>
              </a:p>
              <a:p>
                <a:endParaRPr lang="en-US" sz="2400" b="1" dirty="0" smtClean="0"/>
              </a:p>
              <a:p>
                <a:endParaRPr lang="en-US" sz="2400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aseline="-25000" dirty="0" smtClean="0"/>
                  <a:t>  </a:t>
                </a:r>
                <a:r>
                  <a:rPr lang="en-US" sz="2000" dirty="0"/>
                  <a:t>beam radius measured at Diagnostic Cross 1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aseline="-25000" dirty="0" smtClean="0"/>
                  <a:t>  </a:t>
                </a:r>
                <a:r>
                  <a:rPr lang="en-US" sz="2000" dirty="0"/>
                  <a:t>beam radius measured at Diagnostic Cross 2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sz="2000" b="1" i="1" dirty="0"/>
                  <a:t>D</a:t>
                </a:r>
                <a:r>
                  <a:rPr lang="en-US" sz="2000" i="1" dirty="0"/>
                  <a:t>  </a:t>
                </a:r>
                <a:r>
                  <a:rPr lang="en-US" sz="2000" dirty="0"/>
                  <a:t>drift between two crosses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sz="2000" b="1" i="1" dirty="0" err="1"/>
                  <a:t>p</a:t>
                </a:r>
                <a:r>
                  <a:rPr lang="en-US" sz="2000" b="1" i="1" baseline="-25000" dirty="0" err="1"/>
                  <a:t>z</a:t>
                </a:r>
                <a:r>
                  <a:rPr lang="en-US" sz="2000" dirty="0"/>
                  <a:t>  beam longitudinal </a:t>
                </a:r>
                <a:r>
                  <a:rPr lang="en-US" sz="2000" dirty="0" smtClean="0"/>
                  <a:t>momentum</a:t>
                </a:r>
                <a:endParaRPr lang="en-US" sz="2000" dirty="0"/>
              </a:p>
            </p:txBody>
          </p:sp>
        </mc:Choice>
        <mc:Fallback xmlns="">
          <p:sp>
            <p:nvSpPr>
              <p:cNvPr id="216" name="Rectangle 2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3646" y="20062213"/>
                <a:ext cx="6862954" cy="3970318"/>
              </a:xfrm>
              <a:prstGeom prst="rect">
                <a:avLst/>
              </a:prstGeom>
              <a:blipFill rotWithShape="1">
                <a:blip r:embed="rId34"/>
                <a:stretch>
                  <a:fillRect l="-1243" t="-1075" b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8" name="Picture 2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68130" y="10832925"/>
            <a:ext cx="5282540" cy="396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" name="TextBox 168"/>
          <p:cNvSpPr txBox="1"/>
          <p:nvPr/>
        </p:nvSpPr>
        <p:spPr>
          <a:xfrm>
            <a:off x="38785800" y="13310526"/>
            <a:ext cx="161043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Cathode Preparation </a:t>
            </a:r>
            <a:r>
              <a:rPr lang="en-US" sz="2000" dirty="0"/>
              <a:t>C</a:t>
            </a:r>
            <a:r>
              <a:rPr lang="en-US" sz="2000" dirty="0" smtClean="0"/>
              <a:t>hamber</a:t>
            </a:r>
            <a:endParaRPr lang="en-US" sz="2000" dirty="0"/>
          </a:p>
        </p:txBody>
      </p:sp>
      <p:sp>
        <p:nvSpPr>
          <p:cNvPr id="170" name="TextBox 169"/>
          <p:cNvSpPr txBox="1"/>
          <p:nvPr/>
        </p:nvSpPr>
        <p:spPr>
          <a:xfrm>
            <a:off x="38285815" y="10120281"/>
            <a:ext cx="6684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Gun</a:t>
            </a:r>
            <a:endParaRPr lang="en-US" sz="2000" dirty="0"/>
          </a:p>
        </p:txBody>
      </p:sp>
      <p:sp>
        <p:nvSpPr>
          <p:cNvPr id="171" name="TextBox 170"/>
          <p:cNvSpPr txBox="1"/>
          <p:nvPr/>
        </p:nvSpPr>
        <p:spPr>
          <a:xfrm>
            <a:off x="33147000" y="13184748"/>
            <a:ext cx="12650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olenoid</a:t>
            </a:r>
            <a:endParaRPr lang="en-US" sz="2000" dirty="0"/>
          </a:p>
        </p:txBody>
      </p:sp>
      <p:sp>
        <p:nvSpPr>
          <p:cNvPr id="172" name="TextBox 171"/>
          <p:cNvSpPr txBox="1"/>
          <p:nvPr/>
        </p:nvSpPr>
        <p:spPr>
          <a:xfrm>
            <a:off x="32537400" y="12304151"/>
            <a:ext cx="16457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  <a:r>
              <a:rPr lang="en-US" sz="2000" dirty="0" smtClean="0"/>
              <a:t>iagnostics</a:t>
            </a:r>
            <a:endParaRPr lang="en-US" sz="2000" dirty="0"/>
          </a:p>
        </p:txBody>
      </p:sp>
      <p:cxnSp>
        <p:nvCxnSpPr>
          <p:cNvPr id="173" name="Straight Arrow Connector 172"/>
          <p:cNvCxnSpPr/>
          <p:nvPr/>
        </p:nvCxnSpPr>
        <p:spPr>
          <a:xfrm flipV="1">
            <a:off x="34183100" y="11924323"/>
            <a:ext cx="1005840" cy="56449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V="1">
            <a:off x="34183100" y="12114237"/>
            <a:ext cx="1111348" cy="44313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 flipV="1">
            <a:off x="34183100" y="12388557"/>
            <a:ext cx="1364566" cy="23211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stCxn id="171" idx="3"/>
          </p:cNvCxnSpPr>
          <p:nvPr/>
        </p:nvCxnSpPr>
        <p:spPr>
          <a:xfrm flipV="1">
            <a:off x="34412079" y="12607705"/>
            <a:ext cx="1253948" cy="77709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stCxn id="170" idx="2"/>
          </p:cNvCxnSpPr>
          <p:nvPr/>
        </p:nvCxnSpPr>
        <p:spPr>
          <a:xfrm flipH="1">
            <a:off x="37109400" y="10520391"/>
            <a:ext cx="1510655" cy="140393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 flipH="1" flipV="1">
            <a:off x="38311470" y="12813877"/>
            <a:ext cx="1363793" cy="49664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3" name="Table 1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672648"/>
              </p:ext>
            </p:extLst>
          </p:nvPr>
        </p:nvGraphicFramePr>
        <p:xfrm>
          <a:off x="14210324" y="21074150"/>
          <a:ext cx="320209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698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Parameter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Cathode </a:t>
                      </a:r>
                      <a:r>
                        <a:rPr lang="en-US" sz="2000" dirty="0" err="1" smtClean="0"/>
                        <a:t>Bz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0.2T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XY_rms</a:t>
                      </a:r>
                      <a:r>
                        <a:rPr lang="en-US" sz="2000" dirty="0" smtClean="0"/>
                        <a:t>,</a:t>
                      </a:r>
                      <a:r>
                        <a:rPr lang="en-US" sz="2000" baseline="0" dirty="0" smtClean="0"/>
                        <a:t> top-hat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1.5mm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err="1" smtClean="0"/>
                        <a:t>rms</a:t>
                      </a:r>
                      <a:r>
                        <a:rPr lang="en-US" sz="2000" dirty="0" smtClean="0"/>
                        <a:t>, Gaussian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23ps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Charge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 – 420pC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Gun voltage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350kV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83" name="Group 182"/>
          <p:cNvGrpSpPr/>
          <p:nvPr/>
        </p:nvGrpSpPr>
        <p:grpSpPr>
          <a:xfrm>
            <a:off x="28923993" y="6813791"/>
            <a:ext cx="9099807" cy="3586069"/>
            <a:chOff x="141788" y="1616293"/>
            <a:chExt cx="9099807" cy="3586069"/>
          </a:xfrm>
        </p:grpSpPr>
        <p:grpSp>
          <p:nvGrpSpPr>
            <p:cNvPr id="184" name="Group 183"/>
            <p:cNvGrpSpPr/>
            <p:nvPr/>
          </p:nvGrpSpPr>
          <p:grpSpPr>
            <a:xfrm>
              <a:off x="141788" y="1616293"/>
              <a:ext cx="9099807" cy="3586069"/>
              <a:chOff x="61865" y="1616293"/>
              <a:chExt cx="9099807" cy="3586069"/>
            </a:xfrm>
          </p:grpSpPr>
          <p:grpSp>
            <p:nvGrpSpPr>
              <p:cNvPr id="186" name="Group 185"/>
              <p:cNvGrpSpPr/>
              <p:nvPr/>
            </p:nvGrpSpPr>
            <p:grpSpPr>
              <a:xfrm>
                <a:off x="61865" y="1616293"/>
                <a:ext cx="9099807" cy="3586069"/>
                <a:chOff x="222342" y="591234"/>
                <a:chExt cx="9099807" cy="3586069"/>
              </a:xfrm>
            </p:grpSpPr>
            <p:pic>
              <p:nvPicPr>
                <p:cNvPr id="191" name="Picture 190"/>
                <p:cNvPicPr/>
                <p:nvPr/>
              </p:nvPicPr>
              <p:blipFill rotWithShape="1"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269" t="36361" r="42154" b="36360"/>
                <a:stretch/>
              </p:blipFill>
              <p:spPr bwMode="auto">
                <a:xfrm>
                  <a:off x="232954" y="2057400"/>
                  <a:ext cx="1005840" cy="82296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cxnSp>
              <p:nvCxnSpPr>
                <p:cNvPr id="192" name="Straight Arrow Connector 191"/>
                <p:cNvCxnSpPr>
                  <a:stCxn id="194" idx="2"/>
                </p:cNvCxnSpPr>
                <p:nvPr/>
              </p:nvCxnSpPr>
              <p:spPr>
                <a:xfrm flipH="1">
                  <a:off x="838200" y="2225188"/>
                  <a:ext cx="1219201" cy="28941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194" name="TextBox 193"/>
                <p:cNvSpPr txBox="1"/>
                <p:nvPr/>
              </p:nvSpPr>
              <p:spPr>
                <a:xfrm>
                  <a:off x="1609201" y="1517302"/>
                  <a:ext cx="89639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Green</a:t>
                  </a:r>
                </a:p>
                <a:p>
                  <a:pPr algn="ctr"/>
                  <a:r>
                    <a:rPr lang="en-US" sz="2000" dirty="0" smtClean="0"/>
                    <a:t>Laser</a:t>
                  </a:r>
                  <a:endParaRPr lang="en-US" sz="2000" dirty="0"/>
                </a:p>
              </p:txBody>
            </p:sp>
            <p:cxnSp>
              <p:nvCxnSpPr>
                <p:cNvPr id="204" name="Straight Arrow Connector 203"/>
                <p:cNvCxnSpPr/>
                <p:nvPr/>
              </p:nvCxnSpPr>
              <p:spPr>
                <a:xfrm>
                  <a:off x="790303" y="1655801"/>
                  <a:ext cx="0" cy="55601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5" name="TextBox 204"/>
                <p:cNvSpPr txBox="1"/>
                <p:nvPr/>
              </p:nvSpPr>
              <p:spPr>
                <a:xfrm>
                  <a:off x="350983" y="1286024"/>
                  <a:ext cx="115448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Cathode</a:t>
                  </a:r>
                </a:p>
              </p:txBody>
            </p:sp>
            <p:cxnSp>
              <p:nvCxnSpPr>
                <p:cNvPr id="212" name="Straight Arrow Connector 211"/>
                <p:cNvCxnSpPr>
                  <a:stCxn id="213" idx="2"/>
                </p:cNvCxnSpPr>
                <p:nvPr/>
              </p:nvCxnSpPr>
              <p:spPr>
                <a:xfrm flipH="1">
                  <a:off x="1189612" y="2055911"/>
                  <a:ext cx="64120" cy="22414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3" name="TextBox 212"/>
                <p:cNvSpPr txBox="1"/>
                <p:nvPr/>
              </p:nvSpPr>
              <p:spPr>
                <a:xfrm>
                  <a:off x="790303" y="1655801"/>
                  <a:ext cx="92685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Anode</a:t>
                  </a:r>
                </a:p>
              </p:txBody>
            </p:sp>
            <p:cxnSp>
              <p:nvCxnSpPr>
                <p:cNvPr id="214" name="Straight Arrow Connector 213"/>
                <p:cNvCxnSpPr/>
                <p:nvPr/>
              </p:nvCxnSpPr>
              <p:spPr>
                <a:xfrm flipH="1" flipV="1">
                  <a:off x="886097" y="2597331"/>
                  <a:ext cx="219660" cy="28302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5" name="TextBox 214"/>
                <p:cNvSpPr txBox="1"/>
                <p:nvPr/>
              </p:nvSpPr>
              <p:spPr>
                <a:xfrm>
                  <a:off x="222342" y="2880360"/>
                  <a:ext cx="176683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2000" dirty="0" smtClean="0">
                      <a:sym typeface="Wingdings" pitchFamily="2" charset="2"/>
                    </a:rPr>
                    <a:t>K</a:t>
                  </a:r>
                  <a:r>
                    <a:rPr lang="en-US" altLang="ja-JP" sz="2000" baseline="-25000" dirty="0" smtClean="0">
                      <a:sym typeface="Wingdings" pitchFamily="2" charset="2"/>
                    </a:rPr>
                    <a:t>2</a:t>
                  </a:r>
                  <a:r>
                    <a:rPr lang="en-US" altLang="ja-JP" sz="2000" dirty="0" smtClean="0">
                      <a:sym typeface="Wingdings" pitchFamily="2" charset="2"/>
                    </a:rPr>
                    <a:t>CsSb </a:t>
                  </a:r>
                </a:p>
                <a:p>
                  <a:pPr algn="ctr"/>
                  <a:r>
                    <a:rPr lang="en-US" altLang="ja-JP" sz="2000" dirty="0" smtClean="0">
                      <a:sym typeface="Wingdings" pitchFamily="2" charset="2"/>
                    </a:rPr>
                    <a:t>Photocathode</a:t>
                  </a:r>
                  <a:endParaRPr lang="en-US" sz="2000" dirty="0" smtClean="0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461783" y="1001486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461783" y="3792583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219" name="Straight Arrow Connector 218"/>
                <p:cNvCxnSpPr>
                  <a:stCxn id="220" idx="1"/>
                  <a:endCxn id="217" idx="3"/>
                </p:cNvCxnSpPr>
                <p:nvPr/>
              </p:nvCxnSpPr>
              <p:spPr>
                <a:xfrm flipH="1">
                  <a:off x="1214617" y="945177"/>
                  <a:ext cx="431673" cy="20402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0" name="TextBox 219"/>
                <p:cNvSpPr txBox="1"/>
                <p:nvPr/>
              </p:nvSpPr>
              <p:spPr>
                <a:xfrm>
                  <a:off x="1646290" y="591234"/>
                  <a:ext cx="1184941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Cathode</a:t>
                  </a:r>
                </a:p>
                <a:p>
                  <a:pPr algn="ctr"/>
                  <a:r>
                    <a:rPr lang="en-US" sz="2000" dirty="0" smtClean="0"/>
                    <a:t>Solenoid</a:t>
                  </a:r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5646877" y="2058266"/>
                  <a:ext cx="152400" cy="914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222" name="Straight Arrow Connector 221"/>
                <p:cNvCxnSpPr/>
                <p:nvPr/>
              </p:nvCxnSpPr>
              <p:spPr>
                <a:xfrm>
                  <a:off x="5683367" y="1447270"/>
                  <a:ext cx="0" cy="49861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3" name="TextBox 222"/>
                <p:cNvSpPr txBox="1"/>
                <p:nvPr/>
              </p:nvSpPr>
              <p:spPr>
                <a:xfrm>
                  <a:off x="4495782" y="787843"/>
                  <a:ext cx="240360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Diagnostic Cross 1</a:t>
                  </a:r>
                </a:p>
                <a:p>
                  <a:pPr algn="ctr"/>
                  <a:r>
                    <a:rPr lang="en-US" sz="2000" dirty="0" smtClean="0"/>
                    <a:t>(Slit + YAG Screen)</a:t>
                  </a:r>
                </a:p>
              </p:txBody>
            </p:sp>
            <p:sp>
              <p:nvSpPr>
                <p:cNvPr id="224" name="Rounded Rectangle 223"/>
                <p:cNvSpPr/>
                <p:nvPr/>
              </p:nvSpPr>
              <p:spPr>
                <a:xfrm>
                  <a:off x="3120773" y="2057401"/>
                  <a:ext cx="244196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25" name="Rounded Rectangle 224"/>
                <p:cNvSpPr/>
                <p:nvPr/>
              </p:nvSpPr>
              <p:spPr>
                <a:xfrm>
                  <a:off x="4143468" y="2057400"/>
                  <a:ext cx="244196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26" name="Rounded Rectangle 225"/>
                <p:cNvSpPr/>
                <p:nvPr/>
              </p:nvSpPr>
              <p:spPr>
                <a:xfrm>
                  <a:off x="3625385" y="2057401"/>
                  <a:ext cx="244196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27" name="TextBox 226"/>
                <p:cNvSpPr txBox="1"/>
                <p:nvPr/>
              </p:nvSpPr>
              <p:spPr>
                <a:xfrm>
                  <a:off x="1690509" y="3275798"/>
                  <a:ext cx="411394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Three Skew Quads</a:t>
                  </a:r>
                </a:p>
                <a:p>
                  <a:pPr algn="ctr"/>
                  <a:r>
                    <a:rPr lang="en-US" sz="2000" dirty="0" smtClean="0"/>
                    <a:t>(Round-to-Flat Beam Transformer)</a:t>
                  </a:r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7002306" y="2058266"/>
                  <a:ext cx="152400" cy="914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8153400" y="2057401"/>
                  <a:ext cx="152400" cy="914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230" name="Straight Arrow Connector 229"/>
                <p:cNvCxnSpPr/>
                <p:nvPr/>
              </p:nvCxnSpPr>
              <p:spPr>
                <a:xfrm flipH="1" flipV="1">
                  <a:off x="7051789" y="3054383"/>
                  <a:ext cx="1" cy="415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Arrow Connector 230"/>
                <p:cNvCxnSpPr/>
                <p:nvPr/>
              </p:nvCxnSpPr>
              <p:spPr>
                <a:xfrm>
                  <a:off x="8214654" y="1397443"/>
                  <a:ext cx="0" cy="57596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32" name="TextBox 231"/>
                <p:cNvSpPr txBox="1"/>
                <p:nvPr/>
              </p:nvSpPr>
              <p:spPr>
                <a:xfrm>
                  <a:off x="5942287" y="3469417"/>
                  <a:ext cx="240360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Diagnostic Cross 2</a:t>
                  </a:r>
                </a:p>
                <a:p>
                  <a:pPr algn="ctr"/>
                  <a:r>
                    <a:rPr lang="en-US" sz="2000" dirty="0" smtClean="0"/>
                    <a:t>(Slit + YAG Screen)</a:t>
                  </a:r>
                </a:p>
              </p:txBody>
            </p:sp>
            <p:sp>
              <p:nvSpPr>
                <p:cNvPr id="233" name="TextBox 232"/>
                <p:cNvSpPr txBox="1"/>
                <p:nvPr/>
              </p:nvSpPr>
              <p:spPr>
                <a:xfrm>
                  <a:off x="6984650" y="711643"/>
                  <a:ext cx="233749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Diagnostic Cross 3</a:t>
                  </a:r>
                </a:p>
                <a:p>
                  <a:pPr algn="ctr"/>
                  <a:r>
                    <a:rPr lang="en-US" sz="2000" dirty="0" smtClean="0"/>
                    <a:t>(YAG Screen)</a:t>
                  </a:r>
                </a:p>
              </p:txBody>
            </p:sp>
          </p:grpSp>
          <p:sp>
            <p:nvSpPr>
              <p:cNvPr id="187" name="Oval 186"/>
              <p:cNvSpPr/>
              <p:nvPr/>
            </p:nvSpPr>
            <p:spPr>
              <a:xfrm>
                <a:off x="2425379" y="3098764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74676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89" name="Straight Arrow Connector 188"/>
              <p:cNvCxnSpPr/>
              <p:nvPr/>
            </p:nvCxnSpPr>
            <p:spPr>
              <a:xfrm flipH="1">
                <a:off x="2577779" y="2762210"/>
                <a:ext cx="165421" cy="2879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0" name="TextBox 189"/>
              <p:cNvSpPr txBox="1"/>
              <p:nvPr/>
            </p:nvSpPr>
            <p:spPr>
              <a:xfrm>
                <a:off x="2546162" y="1812902"/>
                <a:ext cx="129715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Injector</a:t>
                </a:r>
              </a:p>
              <a:p>
                <a:pPr algn="ctr"/>
                <a:r>
                  <a:rPr lang="en-US" sz="2000" dirty="0" smtClean="0"/>
                  <a:t> Focusing</a:t>
                </a:r>
              </a:p>
              <a:p>
                <a:pPr algn="ctr"/>
                <a:r>
                  <a:rPr lang="en-US" sz="2000" dirty="0" smtClean="0"/>
                  <a:t> Solenoid</a:t>
                </a:r>
              </a:p>
            </p:txBody>
          </p:sp>
        </p:grpSp>
        <p:cxnSp>
          <p:nvCxnSpPr>
            <p:cNvPr id="185" name="Straight Arrow Connector 184"/>
            <p:cNvCxnSpPr/>
            <p:nvPr/>
          </p:nvCxnSpPr>
          <p:spPr>
            <a:xfrm flipV="1">
              <a:off x="3587006" y="4079442"/>
              <a:ext cx="0" cy="277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34" name="Picture 233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6" t="10663" r="15290" b="13331"/>
          <a:stretch/>
        </p:blipFill>
        <p:spPr>
          <a:xfrm>
            <a:off x="17289961" y="8371340"/>
            <a:ext cx="1158247" cy="1158331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6" t="10663" r="15290" b="13331"/>
          <a:stretch/>
        </p:blipFill>
        <p:spPr>
          <a:xfrm>
            <a:off x="19638154" y="8526612"/>
            <a:ext cx="869584" cy="869580"/>
          </a:xfrm>
          <a:prstGeom prst="rect">
            <a:avLst/>
          </a:prstGeom>
        </p:spPr>
      </p:pic>
      <p:pic>
        <p:nvPicPr>
          <p:cNvPr id="239" name="Picture 238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6" t="10663" r="15290" b="13331"/>
          <a:stretch/>
        </p:blipFill>
        <p:spPr>
          <a:xfrm>
            <a:off x="23868732" y="8503020"/>
            <a:ext cx="869584" cy="869580"/>
          </a:xfrm>
          <a:prstGeom prst="rect">
            <a:avLst/>
          </a:prstGeom>
        </p:spPr>
      </p:pic>
      <p:pic>
        <p:nvPicPr>
          <p:cNvPr id="240" name="Picture 239"/>
          <p:cNvPicPr>
            <a:picLocks noChangeAspect="1" noChangeArrowheads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1" t="37042" r="-3116" b="7975"/>
          <a:stretch/>
        </p:blipFill>
        <p:spPr bwMode="auto">
          <a:xfrm rot="5400000">
            <a:off x="21900924" y="8417527"/>
            <a:ext cx="138046" cy="52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" name="Picture 240"/>
          <p:cNvPicPr>
            <a:picLocks noChangeAspect="1" noChangeArrowheads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1" t="37042" r="-3116" b="7975"/>
          <a:stretch/>
        </p:blipFill>
        <p:spPr bwMode="auto">
          <a:xfrm rot="5400000">
            <a:off x="22328666" y="8417527"/>
            <a:ext cx="138046" cy="52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" name="Picture 241"/>
          <p:cNvPicPr>
            <a:picLocks noChangeAspect="1" noChangeArrowheads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1" t="37042" r="-3116" b="7975"/>
          <a:stretch/>
        </p:blipFill>
        <p:spPr bwMode="auto">
          <a:xfrm rot="5400000">
            <a:off x="22730421" y="8417527"/>
            <a:ext cx="138046" cy="52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" name="Picture 242"/>
          <p:cNvPicPr>
            <a:picLocks noChangeAspect="1" noChangeArrowheads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1" t="37042" r="-3116" b="7975"/>
          <a:stretch/>
        </p:blipFill>
        <p:spPr bwMode="auto">
          <a:xfrm rot="5400000">
            <a:off x="21420354" y="8417527"/>
            <a:ext cx="138046" cy="52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6213</TotalTime>
  <Words>690</Words>
  <Application>Microsoft Office PowerPoint</Application>
  <PresentationFormat>Custom</PresentationFormat>
  <Paragraphs>132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Equation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source</dc:creator>
  <cp:lastModifiedBy>suleiman</cp:lastModifiedBy>
  <cp:revision>353</cp:revision>
  <cp:lastPrinted>2015-04-27T18:07:56Z</cp:lastPrinted>
  <dcterms:created xsi:type="dcterms:W3CDTF">2012-07-12T18:27:22Z</dcterms:created>
  <dcterms:modified xsi:type="dcterms:W3CDTF">2016-04-11T19:52:03Z</dcterms:modified>
</cp:coreProperties>
</file>