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09" r:id="rId2"/>
    <p:sldId id="398" r:id="rId3"/>
    <p:sldId id="399" r:id="rId4"/>
    <p:sldId id="308" r:id="rId5"/>
    <p:sldId id="400" r:id="rId6"/>
    <p:sldId id="302" r:id="rId7"/>
    <p:sldId id="266" r:id="rId8"/>
    <p:sldId id="3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34D"/>
    <a:srgbClr val="CF890B"/>
    <a:srgbClr val="05EBD0"/>
    <a:srgbClr val="AA329C"/>
    <a:srgbClr val="AC21AF"/>
    <a:srgbClr val="1C76C0"/>
    <a:srgbClr val="9C3490"/>
    <a:srgbClr val="FF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76" autoAdjust="0"/>
    <p:restoredTop sz="96408" autoAdjust="0"/>
  </p:normalViewPr>
  <p:slideViewPr>
    <p:cSldViewPr snapToGrid="0" snapToObjects="1">
      <p:cViewPr varScale="1">
        <p:scale>
          <a:sx n="151" d="100"/>
          <a:sy n="151" d="100"/>
        </p:scale>
        <p:origin x="216" y="31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Saturday, January 15,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Saturday, January 15,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4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Saturday, January 15,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Description of Hardware of UITF 200 </a:t>
            </a:r>
            <a:r>
              <a:rPr lang="en-US" sz="3200" i="1" dirty="0" err="1"/>
              <a:t>keV</a:t>
            </a:r>
            <a:r>
              <a:rPr lang="en-US" sz="3200" i="1" dirty="0"/>
              <a:t> Mott DAQ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Saturday, January 15, 2022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Riad Suleiman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CCF2-7A3C-4016-BD33-6EBDE297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Upgraded Injector Test Facility – Mott data acquisition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DB4BC-025F-4263-83AF-904328B7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A96CB-9D86-4554-8918-84BDEC32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7C14E98-E1BE-44E8-9F87-BDCEA478AE59}"/>
              </a:ext>
            </a:extLst>
          </p:cNvPr>
          <p:cNvGrpSpPr/>
          <p:nvPr/>
        </p:nvGrpSpPr>
        <p:grpSpPr>
          <a:xfrm>
            <a:off x="740536" y="816353"/>
            <a:ext cx="10750371" cy="5782660"/>
            <a:chOff x="740536" y="816353"/>
            <a:chExt cx="10750371" cy="5782660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FD850F8B-14BD-43CF-91C1-7810C2569AC9}"/>
                </a:ext>
              </a:extLst>
            </p:cNvPr>
            <p:cNvGrpSpPr/>
            <p:nvPr/>
          </p:nvGrpSpPr>
          <p:grpSpPr>
            <a:xfrm>
              <a:off x="740536" y="816353"/>
              <a:ext cx="10750371" cy="5782660"/>
              <a:chOff x="740536" y="816353"/>
              <a:chExt cx="10750371" cy="578266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A6D8EBC-71C8-43DF-8271-44C806440A91}"/>
                  </a:ext>
                </a:extLst>
              </p:cNvPr>
              <p:cNvSpPr/>
              <p:nvPr/>
            </p:nvSpPr>
            <p:spPr>
              <a:xfrm>
                <a:off x="1223790" y="6291236"/>
                <a:ext cx="13837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BU-012-050-100</a:t>
                </a:r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BE67B907-3937-485A-A512-EC6EE709F50F}"/>
                  </a:ext>
                </a:extLst>
              </p:cNvPr>
              <p:cNvGrpSpPr/>
              <p:nvPr/>
            </p:nvGrpSpPr>
            <p:grpSpPr>
              <a:xfrm>
                <a:off x="740536" y="816353"/>
                <a:ext cx="10750371" cy="5782660"/>
                <a:chOff x="740536" y="816353"/>
                <a:chExt cx="10750371" cy="5782660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0ED18C46-E82A-40E0-8C5B-3FEB3AE798CC}"/>
                    </a:ext>
                  </a:extLst>
                </p:cNvPr>
                <p:cNvGrpSpPr/>
                <p:nvPr/>
              </p:nvGrpSpPr>
              <p:grpSpPr>
                <a:xfrm>
                  <a:off x="1436091" y="816353"/>
                  <a:ext cx="10054816" cy="5782660"/>
                  <a:chOff x="638640" y="816353"/>
                  <a:chExt cx="10054816" cy="5782660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BD65C989-56A8-4B70-9DD5-8FBC73EBC4A5}"/>
                      </a:ext>
                    </a:extLst>
                  </p:cNvPr>
                  <p:cNvSpPr/>
                  <p:nvPr/>
                </p:nvSpPr>
                <p:spPr>
                  <a:xfrm>
                    <a:off x="3140667" y="1601266"/>
                    <a:ext cx="317716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dirty="0"/>
                      <a:t>TI</a:t>
                    </a:r>
                  </a:p>
                </p:txBody>
              </p: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A73503C7-ECEB-441C-8D7E-2D3944655A80}"/>
                      </a:ext>
                    </a:extLst>
                  </p:cNvPr>
                  <p:cNvGrpSpPr/>
                  <p:nvPr/>
                </p:nvGrpSpPr>
                <p:grpSpPr>
                  <a:xfrm>
                    <a:off x="638640" y="816353"/>
                    <a:ext cx="10054816" cy="5782660"/>
                    <a:chOff x="638640" y="816353"/>
                    <a:chExt cx="10054816" cy="5782660"/>
                  </a:xfrm>
                </p:grpSpPr>
                <p:grpSp>
                  <p:nvGrpSpPr>
                    <p:cNvPr id="6" name="Group 5">
                      <a:extLst>
                        <a:ext uri="{FF2B5EF4-FFF2-40B4-BE49-F238E27FC236}">
                          <a16:creationId xmlns:a16="http://schemas.microsoft.com/office/drawing/2014/main" id="{1CC34102-77A7-454D-B02A-529CE929B4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640" y="816353"/>
                      <a:ext cx="10054816" cy="5715000"/>
                      <a:chOff x="-1215616" y="914400"/>
                      <a:chExt cx="10054816" cy="5715000"/>
                    </a:xfrm>
                  </p:grpSpPr>
                  <p:sp>
                    <p:nvSpPr>
                      <p:cNvPr id="7" name="Rectangle 4">
                        <a:extLst>
                          <a:ext uri="{FF2B5EF4-FFF2-40B4-BE49-F238E27FC236}">
                            <a16:creationId xmlns:a16="http://schemas.microsoft.com/office/drawing/2014/main" id="{5D8E41C9-52B7-4EA8-88CE-5DDEAE64874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8600" y="914400"/>
                        <a:ext cx="86106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marL="342900" indent="-3429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</a:pPr>
                        <a:endParaRPr lang="en-US" altLang="en-US" sz="2400"/>
                      </a:p>
                    </p:txBody>
                  </p:sp>
                  <p:grpSp>
                    <p:nvGrpSpPr>
                      <p:cNvPr id="8" name="Group 7">
                        <a:extLst>
                          <a:ext uri="{FF2B5EF4-FFF2-40B4-BE49-F238E27FC236}">
                            <a16:creationId xmlns:a16="http://schemas.microsoft.com/office/drawing/2014/main" id="{F8B804B6-FFBD-460E-A7F8-FBCE9F4ABF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054322" y="4800600"/>
                        <a:ext cx="2402953" cy="1685270"/>
                        <a:chOff x="327855" y="4210734"/>
                        <a:chExt cx="2402953" cy="1685270"/>
                      </a:xfrm>
                    </p:grpSpPr>
                    <p:sp>
                      <p:nvSpPr>
                        <p:cNvPr id="56" name="Rectangle 55">
                          <a:extLst>
                            <a:ext uri="{FF2B5EF4-FFF2-40B4-BE49-F238E27FC236}">
                              <a16:creationId xmlns:a16="http://schemas.microsoft.com/office/drawing/2014/main" id="{9B6BEFB3-F0AD-496F-988A-5B4F0340DE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00200" y="5029200"/>
                          <a:ext cx="22860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57" name="Rectangle 56">
                          <a:extLst>
                            <a:ext uri="{FF2B5EF4-FFF2-40B4-BE49-F238E27FC236}">
                              <a16:creationId xmlns:a16="http://schemas.microsoft.com/office/drawing/2014/main" id="{62A83361-ECAC-499D-9343-BE41EAEB90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5800" y="5029200"/>
                          <a:ext cx="22860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8" name="Straight Connector 57">
                          <a:extLst>
                            <a:ext uri="{FF2B5EF4-FFF2-40B4-BE49-F238E27FC236}">
                              <a16:creationId xmlns:a16="http://schemas.microsoft.com/office/drawing/2014/main" id="{19E36E0E-2DDF-48E8-A971-B2D10D22949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809625" y="4724400"/>
                          <a:ext cx="0" cy="304800"/>
                        </a:xfrm>
                        <a:prstGeom prst="line">
                          <a:avLst/>
                        </a:prstGeom>
                        <a:effectLst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Straight Connector 58">
                          <a:extLst>
                            <a:ext uri="{FF2B5EF4-FFF2-40B4-BE49-F238E27FC236}">
                              <a16:creationId xmlns:a16="http://schemas.microsoft.com/office/drawing/2014/main" id="{01F1B45A-CA46-4E09-86AD-497478B24B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1714500" y="4724400"/>
                          <a:ext cx="0" cy="304800"/>
                        </a:xfrm>
                        <a:prstGeom prst="line">
                          <a:avLst/>
                        </a:prstGeom>
                        <a:effectLst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" name="Rectangle 59">
                          <a:extLst>
                            <a:ext uri="{FF2B5EF4-FFF2-40B4-BE49-F238E27FC236}">
                              <a16:creationId xmlns:a16="http://schemas.microsoft.com/office/drawing/2014/main" id="{8BE8AD15-4FED-42E2-8BD4-C6AFE94C59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00200" y="4343400"/>
                          <a:ext cx="228600" cy="381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" name="TextBox 61">
                          <a:extLst>
                            <a:ext uri="{FF2B5EF4-FFF2-40B4-BE49-F238E27FC236}">
                              <a16:creationId xmlns:a16="http://schemas.microsoft.com/office/drawing/2014/main" id="{56D3F5E6-FAFB-4A90-9037-EDB50D8ED3B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92593" y="5372784"/>
                          <a:ext cx="1043812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/>
                            <a:t>Right (120˚)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Detector</a:t>
                          </a:r>
                        </a:p>
                      </p:txBody>
                    </p:sp>
                    <p:sp>
                      <p:nvSpPr>
                        <p:cNvPr id="63" name="TextBox 62">
                          <a:extLst>
                            <a:ext uri="{FF2B5EF4-FFF2-40B4-BE49-F238E27FC236}">
                              <a16:creationId xmlns:a16="http://schemas.microsoft.com/office/drawing/2014/main" id="{C9FB3936-163E-413C-B4C6-48B73DFDD98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7855" y="5372784"/>
                          <a:ext cx="944489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/>
                            <a:t>Left (120˚)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Detector</a:t>
                          </a:r>
                        </a:p>
                      </p:txBody>
                    </p:sp>
                    <p:sp>
                      <p:nvSpPr>
                        <p:cNvPr id="64" name="TextBox 63">
                          <a:extLst>
                            <a:ext uri="{FF2B5EF4-FFF2-40B4-BE49-F238E27FC236}">
                              <a16:creationId xmlns:a16="http://schemas.microsoft.com/office/drawing/2014/main" id="{8C314B90-2529-42F9-8529-6675B66E117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919368" y="4210734"/>
                          <a:ext cx="811440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/>
                            <a:t>142A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Preamp</a:t>
                          </a:r>
                        </a:p>
                      </p:txBody>
                    </p:sp>
                    <p:sp>
                      <p:nvSpPr>
                        <p:cNvPr id="61" name="Rectangle 60">
                          <a:extLst>
                            <a:ext uri="{FF2B5EF4-FFF2-40B4-BE49-F238E27FC236}">
                              <a16:creationId xmlns:a16="http://schemas.microsoft.com/office/drawing/2014/main" id="{EB357CF2-29C6-40B4-909C-2EE698EF5F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951" y="4343400"/>
                          <a:ext cx="228600" cy="381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9" name="Rectangle 8">
                        <a:extLst>
                          <a:ext uri="{FF2B5EF4-FFF2-40B4-BE49-F238E27FC236}">
                            <a16:creationId xmlns:a16="http://schemas.microsoft.com/office/drawing/2014/main" id="{132D37FD-0CBF-4B05-8326-BEBF46DBC4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2500" y="1269429"/>
                        <a:ext cx="3581400" cy="216466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Rectangle 9">
                        <a:extLst>
                          <a:ext uri="{FF2B5EF4-FFF2-40B4-BE49-F238E27FC236}">
                            <a16:creationId xmlns:a16="http://schemas.microsoft.com/office/drawing/2014/main" id="{839141A3-4301-4A47-8BAF-524303E847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23680" y="936614"/>
                        <a:ext cx="106433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dirty="0"/>
                          <a:t>VXS crate</a:t>
                        </a:r>
                      </a:p>
                    </p:txBody>
                  </p:sp>
                  <p:sp>
                    <p:nvSpPr>
                      <p:cNvPr id="11" name="Rectangle 10">
                        <a:extLst>
                          <a:ext uri="{FF2B5EF4-FFF2-40B4-BE49-F238E27FC236}">
                            <a16:creationId xmlns:a16="http://schemas.microsoft.com/office/drawing/2014/main" id="{787167B8-BA7C-48B7-A1F5-D48FE2BFA3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6800" y="1744642"/>
                        <a:ext cx="45719" cy="160815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Rectangle 11">
                        <a:extLst>
                          <a:ext uri="{FF2B5EF4-FFF2-40B4-BE49-F238E27FC236}">
                            <a16:creationId xmlns:a16="http://schemas.microsoft.com/office/drawing/2014/main" id="{2C987770-2514-4074-A128-6C6F1105AE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6759" y="1459125"/>
                        <a:ext cx="460382" cy="30777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SBC</a:t>
                        </a:r>
                      </a:p>
                    </p:txBody>
                  </p:sp>
                  <p:sp>
                    <p:nvSpPr>
                      <p:cNvPr id="13" name="Rectangle 12">
                        <a:extLst>
                          <a:ext uri="{FF2B5EF4-FFF2-40B4-BE49-F238E27FC236}">
                            <a16:creationId xmlns:a16="http://schemas.microsoft.com/office/drawing/2014/main" id="{5CD83FB8-4696-4A75-8361-61AF683E0B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14800" y="1752600"/>
                        <a:ext cx="198119" cy="16002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4" name="Straight Connector 13">
                        <a:extLst>
                          <a:ext uri="{FF2B5EF4-FFF2-40B4-BE49-F238E27FC236}">
                            <a16:creationId xmlns:a16="http://schemas.microsoft.com/office/drawing/2014/main" id="{E501BC83-E6F6-4478-8303-2A3BAB0DD2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52208" y="5190132"/>
                        <a:ext cx="3674459" cy="625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" name="Straight Connector 15">
                        <a:extLst>
                          <a:ext uri="{FF2B5EF4-FFF2-40B4-BE49-F238E27FC236}">
                            <a16:creationId xmlns:a16="http://schemas.microsoft.com/office/drawing/2014/main" id="{95607232-421F-44BB-981B-FC3A96207D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-1201135" y="2083765"/>
                        <a:ext cx="15359" cy="2850249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Straight Connector 16">
                        <a:extLst>
                          <a:ext uri="{FF2B5EF4-FFF2-40B4-BE49-F238E27FC236}">
                            <a16:creationId xmlns:a16="http://schemas.microsoft.com/office/drawing/2014/main" id="{1153DE0D-6B8B-4841-BCF8-010C9F1386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907528" y="5074510"/>
                        <a:ext cx="2506891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180D0554-294B-4969-AD68-9C4E15A5E5F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95072" y="4237158"/>
                        <a:ext cx="64312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E Out</a:t>
                        </a:r>
                      </a:p>
                    </p:txBody>
                  </p:sp>
                  <p:sp>
                    <p:nvSpPr>
                      <p:cNvPr id="19" name="Rectangle 18">
                        <a:extLst>
                          <a:ext uri="{FF2B5EF4-FFF2-40B4-BE49-F238E27FC236}">
                            <a16:creationId xmlns:a16="http://schemas.microsoft.com/office/drawing/2014/main" id="{4FD42194-6D08-401B-947C-B06FE1FD05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07882" y="3659750"/>
                        <a:ext cx="201966" cy="847041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" name="Rectangle 19">
                        <a:extLst>
                          <a:ext uri="{FF2B5EF4-FFF2-40B4-BE49-F238E27FC236}">
                            <a16:creationId xmlns:a16="http://schemas.microsoft.com/office/drawing/2014/main" id="{AF2FD895-B94A-4CF9-863F-98B0253F2B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83434" y="4159809"/>
                        <a:ext cx="201966" cy="847041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D572BF8B-2B8A-4D4A-A3E9-168D6ED9B1F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35662" y="4678613"/>
                        <a:ext cx="84029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570 Amp</a:t>
                        </a:r>
                      </a:p>
                    </p:txBody>
                  </p:sp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B51AAED4-92B2-4100-8F25-C21E15C5739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26384" y="2888590"/>
                        <a:ext cx="526105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Amp</a:t>
                        </a:r>
                      </a:p>
                      <a:p>
                        <a:pPr algn="ctr"/>
                        <a:r>
                          <a:rPr lang="en-US" sz="1400" dirty="0"/>
                          <a:t>Out</a:t>
                        </a:r>
                      </a:p>
                    </p:txBody>
                  </p:sp>
                  <p:cxnSp>
                    <p:nvCxnSpPr>
                      <p:cNvPr id="23" name="Straight Connector 22">
                        <a:extLst>
                          <a:ext uri="{FF2B5EF4-FFF2-40B4-BE49-F238E27FC236}">
                            <a16:creationId xmlns:a16="http://schemas.microsoft.com/office/drawing/2014/main" id="{34CD5AD6-96E5-44AF-885A-ECEB5A967DC8}"/>
                          </a:ext>
                        </a:extLst>
                      </p:cNvPr>
                      <p:cNvCxnSpPr>
                        <a:cxnSpLocks/>
                        <a:stCxn id="60" idx="0"/>
                      </p:cNvCxnSpPr>
                      <p:nvPr/>
                    </p:nvCxnSpPr>
                    <p:spPr>
                      <a:xfrm flipH="1" flipV="1">
                        <a:off x="7438197" y="4083271"/>
                        <a:ext cx="2770" cy="849995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>
                        <a:extLst>
                          <a:ext uri="{FF2B5EF4-FFF2-40B4-BE49-F238E27FC236}">
                            <a16:creationId xmlns:a16="http://schemas.microsoft.com/office/drawing/2014/main" id="{6C82CD6C-1BAA-47D7-9A59-80E1844AED98}"/>
                          </a:ext>
                        </a:extLst>
                      </p:cNvPr>
                      <p:cNvCxnSpPr>
                        <a:cxnSpLocks/>
                        <a:stCxn id="19" idx="3"/>
                      </p:cNvCxnSpPr>
                      <p:nvPr/>
                    </p:nvCxnSpPr>
                    <p:spPr>
                      <a:xfrm>
                        <a:off x="5209848" y="4083271"/>
                        <a:ext cx="2231119" cy="0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>
                        <a:extLst>
                          <a:ext uri="{FF2B5EF4-FFF2-40B4-BE49-F238E27FC236}">
                            <a16:creationId xmlns:a16="http://schemas.microsoft.com/office/drawing/2014/main" id="{79996953-7EF8-427B-99C4-0BC948C0FE6C}"/>
                          </a:ext>
                        </a:extLst>
                      </p:cNvPr>
                      <p:cNvCxnSpPr>
                        <a:cxnSpLocks/>
                        <a:stCxn id="19" idx="0"/>
                      </p:cNvCxnSpPr>
                      <p:nvPr/>
                    </p:nvCxnSpPr>
                    <p:spPr>
                      <a:xfrm flipV="1">
                        <a:off x="5108865" y="2083765"/>
                        <a:ext cx="0" cy="1575985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>
                        <a:extLst>
                          <a:ext uri="{FF2B5EF4-FFF2-40B4-BE49-F238E27FC236}">
                            <a16:creationId xmlns:a16="http://schemas.microsoft.com/office/drawing/2014/main" id="{7BAE65C5-1E37-4C55-B33E-91BFCEACA9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876800" y="4640082"/>
                        <a:ext cx="1659292" cy="0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>
                        <a:extLst>
                          <a:ext uri="{FF2B5EF4-FFF2-40B4-BE49-F238E27FC236}">
                            <a16:creationId xmlns:a16="http://schemas.microsoft.com/office/drawing/2014/main" id="{B315836D-4CF1-483A-9A8B-B522CC97DD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512507" y="4628887"/>
                        <a:ext cx="0" cy="312918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" name="Rectangle 27">
                        <a:extLst>
                          <a:ext uri="{FF2B5EF4-FFF2-40B4-BE49-F238E27FC236}">
                            <a16:creationId xmlns:a16="http://schemas.microsoft.com/office/drawing/2014/main" id="{8736049B-2AE6-4242-BEB6-FCBF020266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98641" y="3803422"/>
                        <a:ext cx="915374" cy="805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EDFFF005-2147-483C-9878-020F2DCB246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81753" y="4052358"/>
                        <a:ext cx="74090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Fanout</a:t>
                        </a:r>
                      </a:p>
                    </p:txBody>
                  </p:sp>
                  <p:sp>
                    <p:nvSpPr>
                      <p:cNvPr id="30" name="TextBox 29">
                        <a:extLst>
                          <a:ext uri="{FF2B5EF4-FFF2-40B4-BE49-F238E27FC236}">
                            <a16:creationId xmlns:a16="http://schemas.microsoft.com/office/drawing/2014/main" id="{F6800B34-13E4-43EF-BE42-2F2C0BA57CB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56901" y="5140986"/>
                        <a:ext cx="62863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T Out</a:t>
                        </a:r>
                      </a:p>
                    </p:txBody>
                  </p:sp>
                  <p:cxnSp>
                    <p:nvCxnSpPr>
                      <p:cNvPr id="31" name="Straight Connector 30">
                        <a:extLst>
                          <a:ext uri="{FF2B5EF4-FFF2-40B4-BE49-F238E27FC236}">
                            <a16:creationId xmlns:a16="http://schemas.microsoft.com/office/drawing/2014/main" id="{9AB566B1-0B55-4912-BE17-6C2FCFC034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02775" y="2074170"/>
                        <a:ext cx="913102" cy="0"/>
                      </a:xfrm>
                      <a:prstGeom prst="line">
                        <a:avLst/>
                      </a:prstGeom>
                      <a:ln w="19050">
                        <a:headEnd type="stealth" w="lg" len="lg"/>
                        <a:tailEnd type="none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>
                        <a:extLst>
                          <a:ext uri="{FF2B5EF4-FFF2-40B4-BE49-F238E27FC236}">
                            <a16:creationId xmlns:a16="http://schemas.microsoft.com/office/drawing/2014/main" id="{B9C95AD3-5F34-4E49-BDF9-DB29D5B6DC0B}"/>
                          </a:ext>
                        </a:extLst>
                      </p:cNvPr>
                      <p:cNvCxnSpPr>
                        <a:cxnSpLocks/>
                        <a:stCxn id="20" idx="0"/>
                      </p:cNvCxnSpPr>
                      <p:nvPr/>
                    </p:nvCxnSpPr>
                    <p:spPr>
                      <a:xfrm flipV="1">
                        <a:off x="4784417" y="2242652"/>
                        <a:ext cx="0" cy="1917157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Straight Connector 32">
                        <a:extLst>
                          <a:ext uri="{FF2B5EF4-FFF2-40B4-BE49-F238E27FC236}">
                            <a16:creationId xmlns:a16="http://schemas.microsoft.com/office/drawing/2014/main" id="{EE17DAB5-987F-4827-8E05-37BB3864DE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13859" y="2242652"/>
                        <a:ext cx="570558" cy="0"/>
                      </a:xfrm>
                      <a:prstGeom prst="line">
                        <a:avLst/>
                      </a:prstGeom>
                      <a:ln w="19050">
                        <a:headEnd type="stealth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Straight Connector 33">
                        <a:extLst>
                          <a:ext uri="{FF2B5EF4-FFF2-40B4-BE49-F238E27FC236}">
                            <a16:creationId xmlns:a16="http://schemas.microsoft.com/office/drawing/2014/main" id="{B84E7F89-86FC-4B0B-8369-6AC17A774C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888470" y="4606047"/>
                        <a:ext cx="11576" cy="468463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Connector 34">
                        <a:extLst>
                          <a:ext uri="{FF2B5EF4-FFF2-40B4-BE49-F238E27FC236}">
                            <a16:creationId xmlns:a16="http://schemas.microsoft.com/office/drawing/2014/main" id="{AC140994-BDD5-403E-9CE8-4FAA043A3518}"/>
                          </a:ext>
                        </a:extLst>
                      </p:cNvPr>
                      <p:cNvCxnSpPr>
                        <a:cxnSpLocks/>
                        <a:stCxn id="28" idx="2"/>
                      </p:cNvCxnSpPr>
                      <p:nvPr/>
                    </p:nvCxnSpPr>
                    <p:spPr>
                      <a:xfrm>
                        <a:off x="3656328" y="4609072"/>
                        <a:ext cx="3543" cy="597537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D2784D39-6416-472A-9AE4-81901AED70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6165" y="3834432"/>
                        <a:ext cx="424198" cy="805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22FDBE84-7B52-4BB7-A5A0-AE06E819A24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92582" y="4083270"/>
                        <a:ext cx="45397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OR</a:t>
                        </a:r>
                      </a:p>
                    </p:txBody>
                  </p:sp>
                  <p:cxnSp>
                    <p:nvCxnSpPr>
                      <p:cNvPr id="38" name="Straight Connector 37">
                        <a:extLst>
                          <a:ext uri="{FF2B5EF4-FFF2-40B4-BE49-F238E27FC236}">
                            <a16:creationId xmlns:a16="http://schemas.microsoft.com/office/drawing/2014/main" id="{FA769341-8526-4424-81B9-6077CE41A4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914902" y="2971800"/>
                        <a:ext cx="0" cy="834646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>
                        <a:extLst>
                          <a:ext uri="{FF2B5EF4-FFF2-40B4-BE49-F238E27FC236}">
                            <a16:creationId xmlns:a16="http://schemas.microsoft.com/office/drawing/2014/main" id="{000119D2-EDAE-4BBB-89CE-5B070CB38F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590321" y="2782260"/>
                        <a:ext cx="0" cy="101033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>
                        <a:extLst>
                          <a:ext uri="{FF2B5EF4-FFF2-40B4-BE49-F238E27FC236}">
                            <a16:creationId xmlns:a16="http://schemas.microsoft.com/office/drawing/2014/main" id="{3F47C07A-7D2F-43A9-B5D9-6703417DBA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905628" y="3950732"/>
                        <a:ext cx="292165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Straight Connector 40">
                        <a:extLst>
                          <a:ext uri="{FF2B5EF4-FFF2-40B4-BE49-F238E27FC236}">
                            <a16:creationId xmlns:a16="http://schemas.microsoft.com/office/drawing/2014/main" id="{19537946-4B29-4357-B019-9A2E531B67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902989" y="4529776"/>
                        <a:ext cx="292165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Connector 41">
                        <a:extLst>
                          <a:ext uri="{FF2B5EF4-FFF2-40B4-BE49-F238E27FC236}">
                            <a16:creationId xmlns:a16="http://schemas.microsoft.com/office/drawing/2014/main" id="{1684370A-A49D-479C-98F9-1F4FD64D75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923164" y="3138047"/>
                        <a:ext cx="10158" cy="1099111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Connector 42">
                        <a:extLst>
                          <a:ext uri="{FF2B5EF4-FFF2-40B4-BE49-F238E27FC236}">
                            <a16:creationId xmlns:a16="http://schemas.microsoft.com/office/drawing/2014/main" id="{AC550536-C7F2-4A0B-A4E5-291ACA82B4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933322" y="4237158"/>
                        <a:ext cx="541476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78E340F7-022F-495A-9F31-C65BF8FFFA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40411" y="1267271"/>
                        <a:ext cx="601063" cy="52322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1400" dirty="0" err="1"/>
                          <a:t>Integ</a:t>
                        </a:r>
                        <a:r>
                          <a:rPr lang="en-US" sz="1400" dirty="0"/>
                          <a:t>.</a:t>
                        </a:r>
                      </a:p>
                      <a:p>
                        <a:pPr algn="ctr"/>
                        <a:r>
                          <a:rPr lang="en-US" sz="1400" dirty="0" err="1"/>
                          <a:t>fADC</a:t>
                        </a:r>
                        <a:endParaRPr lang="en-US" sz="1400" dirty="0"/>
                      </a:p>
                    </p:txBody>
                  </p:sp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D944C707-7A26-4C46-BBED-287341D2899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1215616" y="2734800"/>
                        <a:ext cx="506870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SCA </a:t>
                        </a:r>
                      </a:p>
                      <a:p>
                        <a:pPr algn="ctr"/>
                        <a:r>
                          <a:rPr lang="en-US" sz="1400" dirty="0"/>
                          <a:t>Out</a:t>
                        </a:r>
                      </a:p>
                    </p:txBody>
                  </p:sp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525D9EF0-3BFC-4F75-8B2A-6F208516B01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26784" y="4321719"/>
                        <a:ext cx="113813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Mott Trigger</a:t>
                        </a:r>
                      </a:p>
                    </p:txBody>
                  </p:sp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107EAB29-5D1C-408C-BC8C-AD5F0EF531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24025" y="1752600"/>
                        <a:ext cx="198119" cy="16002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8" name="Straight Connector 47">
                        <a:extLst>
                          <a:ext uri="{FF2B5EF4-FFF2-40B4-BE49-F238E27FC236}">
                            <a16:creationId xmlns:a16="http://schemas.microsoft.com/office/drawing/2014/main" id="{325FB7FE-D1DD-46A9-873D-9110072078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579804" y="2782260"/>
                        <a:ext cx="622971" cy="0"/>
                      </a:xfrm>
                      <a:prstGeom prst="line">
                        <a:avLst/>
                      </a:prstGeom>
                      <a:ln w="19050">
                        <a:tailEnd type="stealth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Straight Connector 48">
                        <a:extLst>
                          <a:ext uri="{FF2B5EF4-FFF2-40B4-BE49-F238E27FC236}">
                            <a16:creationId xmlns:a16="http://schemas.microsoft.com/office/drawing/2014/main" id="{5C962EC1-A40D-4C88-991A-3BB61D53F2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907528" y="2971800"/>
                        <a:ext cx="295247" cy="0"/>
                      </a:xfrm>
                      <a:prstGeom prst="line">
                        <a:avLst/>
                      </a:prstGeom>
                      <a:ln w="19050">
                        <a:headEnd type="none" w="lg" len="lg"/>
                        <a:tailEnd type="stealth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173B2D0A-41E1-4D5D-A7E9-634E20AF59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37904" y="1264767"/>
                        <a:ext cx="845040" cy="52322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Counting</a:t>
                        </a:r>
                      </a:p>
                      <a:p>
                        <a:pPr algn="ctr"/>
                        <a:r>
                          <a:rPr lang="en-US" sz="1400" dirty="0" err="1"/>
                          <a:t>fADC</a:t>
                        </a:r>
                        <a:endParaRPr lang="en-US" sz="1400" dirty="0"/>
                      </a:p>
                    </p:txBody>
                  </p:sp>
                  <p:cxnSp>
                    <p:nvCxnSpPr>
                      <p:cNvPr id="51" name="Straight Connector 50">
                        <a:extLst>
                          <a:ext uri="{FF2B5EF4-FFF2-40B4-BE49-F238E27FC236}">
                            <a16:creationId xmlns:a16="http://schemas.microsoft.com/office/drawing/2014/main" id="{FF005560-DC76-45FF-AF63-105885EDCB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13859" y="1961103"/>
                        <a:ext cx="1911147" cy="0"/>
                      </a:xfrm>
                      <a:prstGeom prst="line">
                        <a:avLst/>
                      </a:prstGeom>
                      <a:ln w="19050">
                        <a:headEnd type="stealth" w="lg" len="lg"/>
                        <a:tailEnd type="none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F15EFD22-7858-444A-8D6E-FEB0B010603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25006" y="1725637"/>
                        <a:ext cx="1805301" cy="36933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/>
                          <a:t>4 Helicity Signals</a:t>
                        </a:r>
                      </a:p>
                    </p:txBody>
                  </p:sp>
                  <p:cxnSp>
                    <p:nvCxnSpPr>
                      <p:cNvPr id="53" name="Straight Connector 52">
                        <a:extLst>
                          <a:ext uri="{FF2B5EF4-FFF2-40B4-BE49-F238E27FC236}">
                            <a16:creationId xmlns:a16="http://schemas.microsoft.com/office/drawing/2014/main" id="{B85224D4-0123-4080-96A6-08FEB29AA6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37756" y="2895600"/>
                        <a:ext cx="574053" cy="0"/>
                      </a:xfrm>
                      <a:prstGeom prst="line">
                        <a:avLst/>
                      </a:prstGeom>
                      <a:ln w="19050">
                        <a:headEnd type="triangle" w="lg" len="lg"/>
                        <a:tailEnd type="none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1F9D7DCF-729B-46BB-85EE-A4D69AACEF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31006" y="2349160"/>
                        <a:ext cx="729687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Helicity</a:t>
                        </a:r>
                      </a:p>
                      <a:p>
                        <a:pPr algn="ctr"/>
                        <a:r>
                          <a:rPr lang="en-US" sz="1400" dirty="0"/>
                          <a:t>Trigger</a:t>
                        </a:r>
                      </a:p>
                    </p:txBody>
                  </p:sp>
                  <p:cxnSp>
                    <p:nvCxnSpPr>
                      <p:cNvPr id="55" name="Straight Connector 54">
                        <a:extLst>
                          <a:ext uri="{FF2B5EF4-FFF2-40B4-BE49-F238E27FC236}">
                            <a16:creationId xmlns:a16="http://schemas.microsoft.com/office/drawing/2014/main" id="{ECE8DA6B-8DB1-40F0-8B3E-7B50731038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39727" y="3136548"/>
                        <a:ext cx="593595" cy="1499"/>
                      </a:xfrm>
                      <a:prstGeom prst="line">
                        <a:avLst/>
                      </a:prstGeom>
                      <a:ln w="19050">
                        <a:headEnd type="triangle" w="lg" len="lg"/>
                        <a:tailEnd type="none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131DA7B9-68D6-42C1-91B6-CC8FBDF097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41456" y="1658232"/>
                      <a:ext cx="45719" cy="160020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11F338B1-9F11-4ECE-B5ED-68A15FF71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397" y="6291236"/>
                      <a:ext cx="1611339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 dirty="0"/>
                        <a:t>BU-013-050-1000-S</a:t>
                      </a:r>
                    </a:p>
                  </p:txBody>
                </p:sp>
              </p:grpSp>
            </p:grp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CE40A40F-DF60-40F4-9661-0C892BA75DF3}"/>
                    </a:ext>
                  </a:extLst>
                </p:cNvPr>
                <p:cNvSpPr/>
                <p:nvPr/>
              </p:nvSpPr>
              <p:spPr>
                <a:xfrm>
                  <a:off x="2261070" y="5521019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2BA3044-4E11-4AD7-918A-A09F9BEC6927}"/>
                    </a:ext>
                  </a:extLst>
                </p:cNvPr>
                <p:cNvSpPr/>
                <p:nvPr/>
              </p:nvSpPr>
              <p:spPr>
                <a:xfrm>
                  <a:off x="1333970" y="5521019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D62B4DBD-6E5E-4587-868C-92D5A076E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50572" y="5223716"/>
                  <a:ext cx="0" cy="304800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FFD3252A-1A6A-4399-8F36-AEA100061A83}"/>
                    </a:ext>
                  </a:extLst>
                </p:cNvPr>
                <p:cNvSpPr/>
                <p:nvPr/>
              </p:nvSpPr>
              <p:spPr>
                <a:xfrm>
                  <a:off x="2261070" y="4835219"/>
                  <a:ext cx="228600" cy="381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F248D6A6-DC4C-4860-B800-830E3D04C81F}"/>
                    </a:ext>
                  </a:extLst>
                </p:cNvPr>
                <p:cNvSpPr txBox="1"/>
                <p:nvPr/>
              </p:nvSpPr>
              <p:spPr>
                <a:xfrm>
                  <a:off x="1899148" y="5864603"/>
                  <a:ext cx="95244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Right (50˚)</a:t>
                  </a:r>
                </a:p>
                <a:p>
                  <a:pPr algn="ctr"/>
                  <a:r>
                    <a:rPr lang="en-US" sz="1400" dirty="0"/>
                    <a:t>Detector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9868BACF-632F-4286-91DF-452DA1337223}"/>
                    </a:ext>
                  </a:extLst>
                </p:cNvPr>
                <p:cNvSpPr txBox="1"/>
                <p:nvPr/>
              </p:nvSpPr>
              <p:spPr>
                <a:xfrm>
                  <a:off x="1034410" y="5864603"/>
                  <a:ext cx="8531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/>
                    <a:t>Left (50˚</a:t>
                  </a:r>
                  <a:r>
                    <a:rPr lang="en-US" sz="1400" dirty="0"/>
                    <a:t>)</a:t>
                  </a:r>
                </a:p>
                <a:p>
                  <a:pPr algn="ctr"/>
                  <a:r>
                    <a:rPr lang="en-US" sz="1400" dirty="0"/>
                    <a:t>Detector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8F2284E4-A91A-401F-985B-ADE6A7158E71}"/>
                    </a:ext>
                  </a:extLst>
                </p:cNvPr>
                <p:cNvSpPr/>
                <p:nvPr/>
              </p:nvSpPr>
              <p:spPr>
                <a:xfrm>
                  <a:off x="1348821" y="4835219"/>
                  <a:ext cx="228600" cy="381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9B59C526-582C-4157-B192-90BFBE234881}"/>
                    </a:ext>
                  </a:extLst>
                </p:cNvPr>
                <p:cNvSpPr txBox="1"/>
                <p:nvPr/>
              </p:nvSpPr>
              <p:spPr>
                <a:xfrm>
                  <a:off x="740536" y="4861627"/>
                  <a:ext cx="5870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E Out</a:t>
                  </a:r>
                </a:p>
              </p:txBody>
            </p: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D8D7F38E-2508-4D3F-BE7F-67227E99E9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74267" y="5214743"/>
                  <a:ext cx="0" cy="304800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16EACF81-567B-408E-AE32-D3DF004F3F98}"/>
                    </a:ext>
                  </a:extLst>
                </p:cNvPr>
                <p:cNvSpPr/>
                <p:nvPr/>
              </p:nvSpPr>
              <p:spPr>
                <a:xfrm>
                  <a:off x="1362494" y="3493919"/>
                  <a:ext cx="201966" cy="84704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0111D766-8F10-43B0-9855-36C5F2CC5AB5}"/>
                    </a:ext>
                  </a:extLst>
                </p:cNvPr>
                <p:cNvSpPr txBox="1"/>
                <p:nvPr/>
              </p:nvSpPr>
              <p:spPr>
                <a:xfrm>
                  <a:off x="2433272" y="3616713"/>
                  <a:ext cx="8931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590A</a:t>
                  </a:r>
                </a:p>
                <a:p>
                  <a:pPr algn="ctr"/>
                  <a:r>
                    <a:rPr lang="en-US" sz="1400" dirty="0"/>
                    <a:t>Amp/Disc</a:t>
                  </a:r>
                </a:p>
              </p:txBody>
            </p: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572070FA-E004-4EB3-AC4B-91C3584128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8189" y="2230460"/>
                  <a:ext cx="5171" cy="2610755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E8203BC8-5CFF-440F-8154-0E45CAE1A368}"/>
                    </a:ext>
                  </a:extLst>
                </p:cNvPr>
                <p:cNvSpPr/>
                <p:nvPr/>
              </p:nvSpPr>
              <p:spPr>
                <a:xfrm>
                  <a:off x="2261049" y="3491983"/>
                  <a:ext cx="201966" cy="84704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8F03BE2-7EE0-4591-B076-23542050B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0774" y="2230460"/>
              <a:ext cx="3264971" cy="0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90C1006-F146-438B-AA03-8AF7FF32E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884" y="1998358"/>
              <a:ext cx="4148961" cy="10916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4012DE85-024E-47D9-B728-71D55E462E59}"/>
              </a:ext>
            </a:extLst>
          </p:cNvPr>
          <p:cNvSpPr txBox="1"/>
          <p:nvPr/>
        </p:nvSpPr>
        <p:spPr>
          <a:xfrm>
            <a:off x="2504627" y="4758452"/>
            <a:ext cx="751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142B</a:t>
            </a:r>
          </a:p>
          <a:p>
            <a:pPr algn="ctr"/>
            <a:r>
              <a:rPr lang="en-US" sz="1400" dirty="0"/>
              <a:t>Preamp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0256B20-9FE6-4215-AC44-A9BBDE8A2864}"/>
              </a:ext>
            </a:extLst>
          </p:cNvPr>
          <p:cNvSpPr txBox="1"/>
          <p:nvPr/>
        </p:nvSpPr>
        <p:spPr>
          <a:xfrm>
            <a:off x="1008521" y="967491"/>
            <a:ext cx="2082750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 Helicity Signals,</a:t>
            </a:r>
          </a:p>
          <a:p>
            <a:pPr algn="ctr"/>
            <a:r>
              <a:rPr lang="en-US" dirty="0"/>
              <a:t>1 FC, 2 BPMs (X</a:t>
            </a:r>
            <a:r>
              <a:rPr lang="en-US" baseline="30000" dirty="0"/>
              <a:t>±</a:t>
            </a:r>
            <a:r>
              <a:rPr lang="en-US" dirty="0"/>
              <a:t>, Y</a:t>
            </a:r>
            <a:r>
              <a:rPr lang="en-US" baseline="30000" dirty="0"/>
              <a:t>±</a:t>
            </a:r>
            <a:r>
              <a:rPr lang="en-US" dirty="0"/>
              <a:t>)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9D5B60B2-5F12-4C39-A079-11BAA030063A}"/>
              </a:ext>
            </a:extLst>
          </p:cNvPr>
          <p:cNvCxnSpPr>
            <a:cxnSpLocks/>
            <a:stCxn id="88" idx="3"/>
          </p:cNvCxnSpPr>
          <p:nvPr/>
        </p:nvCxnSpPr>
        <p:spPr>
          <a:xfrm>
            <a:off x="3091271" y="1290657"/>
            <a:ext cx="2544474" cy="490111"/>
          </a:xfrm>
          <a:prstGeom prst="bentConnector3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8E87091-4B46-42AC-BD57-20B5DB02EA2D}"/>
              </a:ext>
            </a:extLst>
          </p:cNvPr>
          <p:cNvCxnSpPr>
            <a:cxnSpLocks/>
          </p:cNvCxnSpPr>
          <p:nvPr/>
        </p:nvCxnSpPr>
        <p:spPr>
          <a:xfrm>
            <a:off x="5773851" y="1770312"/>
            <a:ext cx="2990417" cy="0"/>
          </a:xfrm>
          <a:prstGeom prst="line">
            <a:avLst/>
          </a:prstGeom>
          <a:ln w="19050">
            <a:headEnd type="stealth" w="lg" len="lg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26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CBAC-D628-49D8-B95D-C8DDDBC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C9A4-FAFE-4B0B-8E0C-E365A6AB0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Cable NIM Crate and VXS Crate</a:t>
            </a:r>
          </a:p>
          <a:p>
            <a:endParaRPr lang="en-US" sz="2400" dirty="0"/>
          </a:p>
          <a:p>
            <a:r>
              <a:rPr lang="en-US" sz="2400" dirty="0"/>
              <a:t>Cables from detectors to NIM Crate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Helicity signals from Helicity Board to VXS Crate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E50A3-2499-47F2-A262-C8059C59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5BD62-9485-4A58-B2B8-1389DB22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78E23B-19D3-4026-86B2-5505D6BFC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748" y="846468"/>
            <a:ext cx="402336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</a:t>
            </a:r>
          </a:p>
        </p:txBody>
      </p:sp>
      <p:pic>
        <p:nvPicPr>
          <p:cNvPr id="3075" name="Picture 4" descr="CIMG52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28226" r="15994" b="52000"/>
          <a:stretch>
            <a:fillRect/>
          </a:stretch>
        </p:blipFill>
        <p:spPr bwMode="auto">
          <a:xfrm>
            <a:off x="6319838" y="801688"/>
            <a:ext cx="4260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395462"/>
              </p:ext>
            </p:extLst>
          </p:nvPr>
        </p:nvGraphicFramePr>
        <p:xfrm>
          <a:off x="6510669" y="2113565"/>
          <a:ext cx="310785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Hardware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itfmdaq0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ITF 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VXS Crate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IN02B21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NIM Crate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IN02B21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Elbow Connector 14"/>
          <p:cNvCxnSpPr/>
          <p:nvPr/>
        </p:nvCxnSpPr>
        <p:spPr>
          <a:xfrm rot="10800000" flipV="1">
            <a:off x="9694864" y="1716089"/>
            <a:ext cx="885825" cy="815975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603F7-C127-4DC9-8E33-25E9DE8D83A6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6A7C5-6772-4845-9E97-4C57AE1A0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59" y="955325"/>
            <a:ext cx="4023360" cy="5364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D6A231-9E25-4240-BC29-0128912DB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838" y="3495117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 crates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57517"/>
              </p:ext>
            </p:extLst>
          </p:nvPr>
        </p:nvGraphicFramePr>
        <p:xfrm>
          <a:off x="1735139" y="1308100"/>
          <a:ext cx="2586037" cy="539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Linux SBC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82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TID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Mott FADC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682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Distribution 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PEPPo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FADC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079204"/>
              </p:ext>
            </p:extLst>
          </p:nvPr>
        </p:nvGraphicFramePr>
        <p:xfrm>
          <a:off x="4565650" y="1308101"/>
          <a:ext cx="3125788" cy="317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HV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HV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767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DUAL</a:t>
                      </a:r>
                      <a:r>
                        <a:rPr lang="en-US" sz="1000" baseline="0" dirty="0"/>
                        <a:t> DELAY MODULE PS792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DUAL</a:t>
                      </a:r>
                      <a:r>
                        <a:rPr lang="en-US" sz="1000" baseline="0" dirty="0"/>
                        <a:t> DELAY MODULE PS792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DUAL</a:t>
                      </a:r>
                      <a:r>
                        <a:rPr lang="en-US" sz="1000" baseline="0" dirty="0"/>
                        <a:t> DELAY MODULE PS792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258" name="TextBox 2"/>
          <p:cNvSpPr txBox="1">
            <a:spLocks noChangeArrowheads="1"/>
          </p:cNvSpPr>
          <p:nvPr/>
        </p:nvSpPr>
        <p:spPr bwMode="auto">
          <a:xfrm>
            <a:off x="2309814" y="815976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VXS Crate</a:t>
            </a:r>
          </a:p>
        </p:txBody>
      </p:sp>
      <p:sp>
        <p:nvSpPr>
          <p:cNvPr id="4259" name="TextBox 16"/>
          <p:cNvSpPr txBox="1">
            <a:spLocks noChangeArrowheads="1"/>
          </p:cNvSpPr>
          <p:nvPr/>
        </p:nvSpPr>
        <p:spPr bwMode="auto">
          <a:xfrm>
            <a:off x="5522914" y="815976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Mott NIM Crate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D8E59-CE22-489E-ACBF-2ED53CB4740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316F92-6316-F649-A12A-8573C028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912" y="13081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VXS CRATE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92235" y="1106678"/>
          <a:ext cx="8418564" cy="4913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6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3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81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96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70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0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03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33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703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8822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08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514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703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7453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91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VME SBC – iocmdaq1        </a:t>
                      </a:r>
                      <a:r>
                        <a:rPr lang="en-US" sz="1200" b="0" i="0" dirty="0"/>
                        <a:t> 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TID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CAEN V538A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DB 1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Mott FADC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DB 2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baseline="0" dirty="0"/>
                        <a:t>INT FADC</a:t>
                      </a: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S1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S2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TDC CAEN V775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FT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>
            <a:off x="2155825" y="4273550"/>
            <a:ext cx="0" cy="194468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118"/>
          <p:cNvSpPr txBox="1">
            <a:spLocks noChangeArrowheads="1"/>
          </p:cNvSpPr>
          <p:nvPr/>
        </p:nvSpPr>
        <p:spPr bwMode="auto">
          <a:xfrm>
            <a:off x="1733551" y="6218239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Opsmdaq0</a:t>
            </a:r>
          </a:p>
        </p:txBody>
      </p:sp>
      <p:sp>
        <p:nvSpPr>
          <p:cNvPr id="5126" name="TextBox 140"/>
          <p:cNvSpPr txBox="1">
            <a:spLocks noChangeArrowheads="1"/>
          </p:cNvSpPr>
          <p:nvPr/>
        </p:nvSpPr>
        <p:spPr bwMode="auto">
          <a:xfrm>
            <a:off x="2990851" y="3576639"/>
            <a:ext cx="4683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LEMO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  <p:cxnSp>
        <p:nvCxnSpPr>
          <p:cNvPr id="142" name="Straight Arrow Connector 141"/>
          <p:cNvCxnSpPr>
            <a:stCxn id="5141" idx="0"/>
            <a:endCxn id="5128" idx="2"/>
          </p:cNvCxnSpPr>
          <p:nvPr/>
        </p:nvCxnSpPr>
        <p:spPr>
          <a:xfrm flipV="1">
            <a:off x="5011739" y="4554538"/>
            <a:ext cx="606425" cy="180181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8" name="TextBox 248"/>
          <p:cNvSpPr txBox="1">
            <a:spLocks noChangeArrowheads="1"/>
          </p:cNvSpPr>
          <p:nvPr/>
        </p:nvSpPr>
        <p:spPr bwMode="auto">
          <a:xfrm>
            <a:off x="5329239" y="4308476"/>
            <a:ext cx="579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IN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3211514" y="3940175"/>
            <a:ext cx="54959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0" name="TextBox 144"/>
          <p:cNvSpPr txBox="1">
            <a:spLocks noChangeArrowheads="1"/>
          </p:cNvSpPr>
          <p:nvPr/>
        </p:nvSpPr>
        <p:spPr bwMode="auto">
          <a:xfrm>
            <a:off x="8539163" y="3940176"/>
            <a:ext cx="742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Common</a:t>
            </a:r>
          </a:p>
        </p:txBody>
      </p:sp>
      <p:sp>
        <p:nvSpPr>
          <p:cNvPr id="5131" name="TextBox 156"/>
          <p:cNvSpPr txBox="1">
            <a:spLocks noChangeArrowheads="1"/>
          </p:cNvSpPr>
          <p:nvPr/>
        </p:nvSpPr>
        <p:spPr bwMode="auto">
          <a:xfrm>
            <a:off x="3862389" y="4314826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TRG IN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3276600" y="4560888"/>
            <a:ext cx="95408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4230689" y="1965325"/>
            <a:ext cx="427037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5618164" y="1965325"/>
            <a:ext cx="4286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5" name="TextBox 184"/>
          <p:cNvSpPr txBox="1">
            <a:spLocks noChangeArrowheads="1"/>
          </p:cNvSpPr>
          <p:nvPr/>
        </p:nvSpPr>
        <p:spPr bwMode="auto">
          <a:xfrm>
            <a:off x="7451725" y="1719263"/>
            <a:ext cx="571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 In</a:t>
            </a:r>
          </a:p>
        </p:txBody>
      </p:sp>
      <p:sp>
        <p:nvSpPr>
          <p:cNvPr id="5136" name="TextBox 291"/>
          <p:cNvSpPr txBox="1">
            <a:spLocks noChangeArrowheads="1"/>
          </p:cNvSpPr>
          <p:nvPr/>
        </p:nvSpPr>
        <p:spPr bwMode="auto">
          <a:xfrm>
            <a:off x="8513763" y="2949575"/>
            <a:ext cx="768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17 BFM</a:t>
            </a:r>
          </a:p>
          <a:p>
            <a:pPr eaLnBrk="1" hangingPunct="1"/>
            <a:r>
              <a:rPr lang="en-US" sz="1000">
                <a:latin typeface="Calibri" pitchFamily="34" charset="0"/>
              </a:rPr>
              <a:t>18 Mott</a:t>
            </a:r>
          </a:p>
          <a:p>
            <a:pPr eaLnBrk="1" hangingPunct="1"/>
            <a:r>
              <a:rPr lang="en-US" sz="1000">
                <a:latin typeface="Calibri" pitchFamily="34" charset="0"/>
              </a:rPr>
              <a:t> DetTr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7737476" y="1839913"/>
            <a:ext cx="969963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8" name="TextBox 77"/>
          <p:cNvSpPr txBox="1">
            <a:spLocks noChangeArrowheads="1"/>
          </p:cNvSpPr>
          <p:nvPr/>
        </p:nvSpPr>
        <p:spPr bwMode="auto">
          <a:xfrm>
            <a:off x="8693150" y="1712913"/>
            <a:ext cx="4333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Gate</a:t>
            </a:r>
          </a:p>
        </p:txBody>
      </p:sp>
      <p:sp>
        <p:nvSpPr>
          <p:cNvPr id="5139" name="TextBox 66"/>
          <p:cNvSpPr txBox="1">
            <a:spLocks noChangeArrowheads="1"/>
          </p:cNvSpPr>
          <p:nvPr/>
        </p:nvSpPr>
        <p:spPr bwMode="auto">
          <a:xfrm>
            <a:off x="5434013" y="1839913"/>
            <a:ext cx="323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0" name="TextBox 67"/>
          <p:cNvSpPr txBox="1">
            <a:spLocks noChangeArrowheads="1"/>
          </p:cNvSpPr>
          <p:nvPr/>
        </p:nvSpPr>
        <p:spPr bwMode="auto">
          <a:xfrm>
            <a:off x="4005264" y="1843088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1" name="TextBox 71"/>
          <p:cNvSpPr txBox="1">
            <a:spLocks noChangeArrowheads="1"/>
          </p:cNvSpPr>
          <p:nvPr/>
        </p:nvSpPr>
        <p:spPr bwMode="auto">
          <a:xfrm>
            <a:off x="4411663" y="6356351"/>
            <a:ext cx="1198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nT_Settle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5FB8-D38E-4C1E-BD84-0E4661D03ED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43" name="TextBox 2"/>
          <p:cNvSpPr txBox="1">
            <a:spLocks noChangeArrowheads="1"/>
          </p:cNvSpPr>
          <p:nvPr/>
        </p:nvSpPr>
        <p:spPr bwMode="auto">
          <a:xfrm>
            <a:off x="1792288" y="4062413"/>
            <a:ext cx="45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LN1</a:t>
            </a:r>
          </a:p>
        </p:txBody>
      </p:sp>
      <p:sp>
        <p:nvSpPr>
          <p:cNvPr id="5144" name="TextBox 140"/>
          <p:cNvSpPr txBox="1">
            <a:spLocks noChangeArrowheads="1"/>
          </p:cNvSpPr>
          <p:nvPr/>
        </p:nvSpPr>
        <p:spPr bwMode="auto">
          <a:xfrm>
            <a:off x="3017838" y="4192589"/>
            <a:ext cx="469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ECL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438401" y="4827181"/>
            <a:ext cx="626903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48"/>
          <p:cNvSpPr txBox="1">
            <a:spLocks noChangeArrowheads="1"/>
          </p:cNvSpPr>
          <p:nvPr/>
        </p:nvSpPr>
        <p:spPr bwMode="auto">
          <a:xfrm>
            <a:off x="2247900" y="4585917"/>
            <a:ext cx="379118" cy="25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INH</a:t>
            </a:r>
          </a:p>
        </p:txBody>
      </p:sp>
      <p:sp>
        <p:nvSpPr>
          <p:cNvPr id="30" name="TextBox 248"/>
          <p:cNvSpPr txBox="1">
            <a:spLocks noChangeArrowheads="1"/>
          </p:cNvSpPr>
          <p:nvPr/>
        </p:nvSpPr>
        <p:spPr bwMode="auto">
          <a:xfrm>
            <a:off x="8482827" y="4581119"/>
            <a:ext cx="579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BUSY</a:t>
            </a:r>
          </a:p>
        </p:txBody>
      </p:sp>
    </p:spTree>
    <p:extLst>
      <p:ext uri="{BB962C8B-B14F-4D97-AF65-F5344CB8AC3E}">
        <p14:creationId xmlns:p14="http://schemas.microsoft.com/office/powerpoint/2010/main" val="197183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Crate 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/>
          </p:nvPr>
        </p:nvGraphicFramePr>
        <p:xfrm>
          <a:off x="1747838" y="901700"/>
          <a:ext cx="8666160" cy="4988204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71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2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2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41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904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62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449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</a:t>
                      </a:r>
                    </a:p>
                    <a:p>
                      <a:pPr algn="ctr"/>
                      <a:r>
                        <a:rPr lang="en-US" sz="1400" dirty="0"/>
                        <a:t>748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l-GR" sz="1400" dirty="0"/>
                        <a:t>Δ</a:t>
                      </a:r>
                      <a:r>
                        <a:rPr lang="en-US" sz="1400" dirty="0"/>
                        <a:t>E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Octal</a:t>
                      </a:r>
                    </a:p>
                    <a:p>
                      <a:pPr algn="ctr"/>
                      <a:r>
                        <a:rPr lang="en-US" sz="1400" dirty="0"/>
                        <a:t>DISC</a:t>
                      </a:r>
                    </a:p>
                    <a:p>
                      <a:pPr algn="ctr"/>
                      <a:r>
                        <a:rPr lang="en-US" sz="1400" dirty="0"/>
                        <a:t>705</a:t>
                      </a:r>
                    </a:p>
                    <a:p>
                      <a:pPr algn="ctr"/>
                      <a:r>
                        <a:rPr lang="el-GR" sz="1400" dirty="0"/>
                        <a:t>Δ</a:t>
                      </a:r>
                      <a:r>
                        <a:rPr lang="en-US" sz="1400" dirty="0"/>
                        <a:t>E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</a:t>
                      </a:r>
                    </a:p>
                    <a:p>
                      <a:pPr algn="ctr"/>
                      <a:r>
                        <a:rPr lang="en-US" sz="1400" dirty="0"/>
                        <a:t>DISC</a:t>
                      </a:r>
                    </a:p>
                    <a:p>
                      <a:pPr algn="ctr"/>
                      <a:r>
                        <a:rPr lang="en-US" sz="1400" dirty="0"/>
                        <a:t>715</a:t>
                      </a:r>
                    </a:p>
                    <a:p>
                      <a:pPr algn="ctr"/>
                      <a:r>
                        <a:rPr lang="el-GR" sz="1400" dirty="0"/>
                        <a:t>Δ</a:t>
                      </a:r>
                      <a:r>
                        <a:rPr lang="en-US" sz="1400" dirty="0"/>
                        <a:t>E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QUAD</a:t>
                      </a:r>
                    </a:p>
                    <a:p>
                      <a:pPr algn="ctr"/>
                      <a:r>
                        <a:rPr lang="en-US" sz="1400" dirty="0"/>
                        <a:t>Logic</a:t>
                      </a:r>
                    </a:p>
                    <a:p>
                      <a:pPr algn="ctr"/>
                      <a:r>
                        <a:rPr lang="en-US" sz="1400" dirty="0"/>
                        <a:t>754</a:t>
                      </a:r>
                    </a:p>
                    <a:p>
                      <a:pPr algn="ctr"/>
                      <a:r>
                        <a:rPr lang="en-US" sz="1400" i="1" dirty="0"/>
                        <a:t>AND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</a:t>
                      </a:r>
                    </a:p>
                    <a:p>
                      <a:pPr algn="ctr"/>
                      <a:r>
                        <a:rPr lang="en-US" sz="1400" dirty="0"/>
                        <a:t>748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E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</a:t>
                      </a:r>
                    </a:p>
                    <a:p>
                      <a:pPr algn="ctr"/>
                      <a:r>
                        <a:rPr lang="en-US" sz="1400" dirty="0"/>
                        <a:t>DISC</a:t>
                      </a:r>
                    </a:p>
                    <a:p>
                      <a:pPr algn="ctr"/>
                      <a:r>
                        <a:rPr lang="en-US" sz="1400" dirty="0"/>
                        <a:t>715</a:t>
                      </a:r>
                    </a:p>
                    <a:p>
                      <a:pPr algn="ctr"/>
                      <a:r>
                        <a:rPr lang="en-US" sz="1400" dirty="0"/>
                        <a:t>E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QUAD</a:t>
                      </a:r>
                    </a:p>
                    <a:p>
                      <a:pPr algn="ctr"/>
                      <a:r>
                        <a:rPr lang="en-US" sz="1400" dirty="0"/>
                        <a:t>Logic</a:t>
                      </a:r>
                    </a:p>
                    <a:p>
                      <a:pPr algn="ctr"/>
                      <a:r>
                        <a:rPr lang="en-US" sz="1400" dirty="0"/>
                        <a:t>754</a:t>
                      </a:r>
                    </a:p>
                    <a:p>
                      <a:pPr algn="ctr"/>
                      <a:r>
                        <a:rPr lang="en-US" sz="1400" i="1" u="none" dirty="0"/>
                        <a:t>OR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Delay</a:t>
                      </a:r>
                    </a:p>
                    <a:p>
                      <a:pPr algn="ctr"/>
                      <a:r>
                        <a:rPr lang="en-US" sz="1400" dirty="0"/>
                        <a:t>792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Delay</a:t>
                      </a:r>
                    </a:p>
                    <a:p>
                      <a:pPr algn="ctr"/>
                      <a:r>
                        <a:rPr lang="en-US" sz="1400" dirty="0"/>
                        <a:t>792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90"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</a:t>
                      </a:r>
                      <a:r>
                        <a:rPr lang="el-GR" sz="1000" dirty="0"/>
                        <a:t>Δ</a:t>
                      </a:r>
                      <a:r>
                        <a:rPr lang="en-US" sz="1000" dirty="0"/>
                        <a:t>E LEFT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</a:t>
                      </a:r>
                    </a:p>
                    <a:p>
                      <a:r>
                        <a:rPr lang="en-US" sz="1000" dirty="0"/>
                        <a:t>FADC</a:t>
                      </a:r>
                      <a:r>
                        <a:rPr lang="en-US" sz="1000" baseline="0" dirty="0"/>
                        <a:t> CH5</a:t>
                      </a:r>
                    </a:p>
                    <a:p>
                      <a:r>
                        <a:rPr lang="en-US" sz="1000" baseline="0" dirty="0"/>
                        <a:t>OD Ch1</a:t>
                      </a:r>
                    </a:p>
                    <a:p>
                      <a:r>
                        <a:rPr lang="en-US" sz="1000" baseline="0" dirty="0"/>
                        <a:t>TD CH1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</a:t>
                      </a:r>
                      <a:r>
                        <a:rPr lang="el-GR" sz="1000" dirty="0"/>
                        <a:t>Δ</a:t>
                      </a:r>
                      <a:r>
                        <a:rPr lang="en-US" sz="1000" dirty="0"/>
                        <a:t>E LEFT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  <a:p>
                      <a:r>
                        <a:rPr lang="en-US" sz="1000" dirty="0"/>
                        <a:t>← Veto</a:t>
                      </a:r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</a:t>
                      </a:r>
                      <a:r>
                        <a:rPr lang="el-GR" sz="1000" dirty="0"/>
                        <a:t>Δ</a:t>
                      </a:r>
                      <a:r>
                        <a:rPr lang="en-US" sz="1000" dirty="0"/>
                        <a:t>E LEFT</a:t>
                      </a:r>
                    </a:p>
                    <a:p>
                      <a:r>
                        <a:rPr lang="en-US" sz="1000" baseline="0" dirty="0"/>
                        <a:t>(2 ns Delay)</a:t>
                      </a:r>
                    </a:p>
                    <a:p>
                      <a:endParaRPr lang="en-US" sz="100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/>
                        <a:t>←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/>
                        <a:t>QL </a:t>
                      </a:r>
                      <a:r>
                        <a:rPr lang="en-US" sz="1000" i="1" baseline="0" dirty="0"/>
                        <a:t>AND</a:t>
                      </a:r>
                    </a:p>
                    <a:p>
                      <a:r>
                        <a:rPr lang="en-US" sz="1000" baseline="0" dirty="0"/>
                        <a:t>Ch1</a:t>
                      </a:r>
                    </a:p>
                    <a:p>
                      <a:endParaRPr lang="en-US" sz="1000" baseline="0" dirty="0"/>
                    </a:p>
                    <a:p>
                      <a:r>
                        <a:rPr lang="en-US" sz="1000" dirty="0"/>
                        <a:t>← </a:t>
                      </a:r>
                    </a:p>
                    <a:p>
                      <a:r>
                        <a:rPr lang="en-US" sz="1000" baseline="0" dirty="0"/>
                        <a:t>S1 Ch13</a:t>
                      </a:r>
                      <a:endParaRPr lang="en-US" sz="1000" dirty="0"/>
                    </a:p>
                    <a:p>
                      <a:endParaRPr lang="en-US" sz="1000" baseline="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</a:t>
                      </a:r>
                      <a:r>
                        <a:rPr lang="el-GR" sz="1000" dirty="0"/>
                        <a:t>Δ</a:t>
                      </a:r>
                      <a:r>
                        <a:rPr lang="en-US" sz="1000" dirty="0"/>
                        <a:t>E LEFT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Veto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E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/>
                        <a:t>LEFT</a:t>
                      </a:r>
                    </a:p>
                    <a:p>
                      <a:endParaRPr lang="en-US" sz="1000" baseline="0" dirty="0"/>
                    </a:p>
                    <a:p>
                      <a:r>
                        <a:rPr lang="en-US" sz="1000" baseline="0" dirty="0"/>
                        <a:t>← </a:t>
                      </a:r>
                    </a:p>
                    <a:p>
                      <a:r>
                        <a:rPr lang="en-US" sz="1000" baseline="0" dirty="0"/>
                        <a:t>QL </a:t>
                      </a:r>
                      <a:r>
                        <a:rPr lang="en-US" sz="1000" i="1" baseline="0" dirty="0"/>
                        <a:t>OR</a:t>
                      </a:r>
                    </a:p>
                    <a:p>
                      <a:r>
                        <a:rPr lang="en-US" sz="1000" baseline="0" dirty="0"/>
                        <a:t>Ch1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</a:t>
                      </a:r>
                      <a:endParaRPr lang="en-US" sz="1000" baseline="0" dirty="0"/>
                    </a:p>
                    <a:p>
                      <a:r>
                        <a:rPr lang="en-US" sz="1000" baseline="0" dirty="0"/>
                        <a:t>S1 Ch5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E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/>
                        <a:t>LEFT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</a:t>
                      </a:r>
                    </a:p>
                    <a:p>
                      <a:r>
                        <a:rPr lang="en-US" sz="1000" dirty="0"/>
                        <a:t>FADC</a:t>
                      </a:r>
                      <a:r>
                        <a:rPr lang="en-US" sz="1000" baseline="0" dirty="0"/>
                        <a:t> CH1</a:t>
                      </a:r>
                    </a:p>
                    <a:p>
                      <a:r>
                        <a:rPr lang="en-US" sz="1000" baseline="0" dirty="0"/>
                        <a:t>TD CH1</a:t>
                      </a:r>
                    </a:p>
                    <a:p>
                      <a:endParaRPr lang="en-US" sz="1000" baseline="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E LEFT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/>
                        <a:t>(4 ns Delay)</a:t>
                      </a:r>
                    </a:p>
                    <a:p>
                      <a:endParaRPr lang="en-US" sz="1000" baseline="0" dirty="0"/>
                    </a:p>
                    <a:p>
                      <a:r>
                        <a:rPr lang="en-US" sz="1000" baseline="0" dirty="0"/>
                        <a:t>← </a:t>
                      </a:r>
                    </a:p>
                    <a:p>
                      <a:r>
                        <a:rPr lang="en-US" sz="1000" baseline="0" dirty="0"/>
                        <a:t>QL </a:t>
                      </a:r>
                      <a:r>
                        <a:rPr lang="en-US" sz="1000" i="1" baseline="0" dirty="0"/>
                        <a:t>AND</a:t>
                      </a:r>
                    </a:p>
                    <a:p>
                      <a:r>
                        <a:rPr lang="en-US" sz="1000" baseline="0" dirty="0"/>
                        <a:t>Ch1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</a:t>
                      </a:r>
                      <a:endParaRPr lang="en-US" sz="1000" baseline="0" dirty="0"/>
                    </a:p>
                    <a:p>
                      <a:r>
                        <a:rPr lang="en-US" sz="1000" baseline="0" dirty="0"/>
                        <a:t>S1 Ch9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→ LEFT</a:t>
                      </a:r>
                    </a:p>
                    <a:p>
                      <a:r>
                        <a:rPr lang="en-US" sz="1000" baseline="0" dirty="0"/>
                        <a:t>     RIGHT</a:t>
                      </a:r>
                    </a:p>
                    <a:p>
                      <a:r>
                        <a:rPr lang="en-US" sz="1000" baseline="0" dirty="0"/>
                        <a:t>     UP</a:t>
                      </a:r>
                    </a:p>
                    <a:p>
                      <a:r>
                        <a:rPr lang="en-US" sz="1000" baseline="0" dirty="0"/>
                        <a:t>     DOWN</a:t>
                      </a:r>
                    </a:p>
                    <a:p>
                      <a:endParaRPr lang="en-US" sz="1000" baseline="0" dirty="0"/>
                    </a:p>
                    <a:p>
                      <a:r>
                        <a:rPr lang="en-US" sz="1000" dirty="0"/>
                        <a:t>← Mott</a:t>
                      </a:r>
                      <a:r>
                        <a:rPr lang="en-US" sz="1000" baseline="0" dirty="0"/>
                        <a:t> DetTr</a:t>
                      </a:r>
                    </a:p>
                    <a:p>
                      <a:r>
                        <a:rPr lang="en-US" sz="1000" baseline="0" dirty="0"/>
                        <a:t>     S1 Ch2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r>
                        <a:rPr lang="en-US" sz="1000" dirty="0"/>
                        <a:t>→ </a:t>
                      </a:r>
                      <a:r>
                        <a:rPr lang="el-GR" sz="1000" dirty="0"/>
                        <a:t>Δ</a:t>
                      </a:r>
                      <a:r>
                        <a:rPr lang="en-US" sz="1000" dirty="0"/>
                        <a:t>E LEFT</a:t>
                      </a:r>
                    </a:p>
                    <a:p>
                      <a:r>
                        <a:rPr lang="en-US" sz="1000" dirty="0"/>
                        <a:t>1+2+8 ns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</a:t>
                      </a:r>
                    </a:p>
                    <a:p>
                      <a:r>
                        <a:rPr lang="en-US" sz="1000" dirty="0"/>
                        <a:t>LIN</a:t>
                      </a:r>
                      <a:r>
                        <a:rPr lang="en-US" sz="1000" baseline="0" dirty="0"/>
                        <a:t> 748 CH1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r>
                        <a:rPr lang="en-US" sz="1000" dirty="0"/>
                        <a:t>→ </a:t>
                      </a:r>
                      <a:r>
                        <a:rPr lang="el-GR" sz="1000" dirty="0"/>
                        <a:t>Δ</a:t>
                      </a:r>
                      <a:r>
                        <a:rPr lang="en-US" sz="1000" dirty="0"/>
                        <a:t>E RIGHT</a:t>
                      </a:r>
                    </a:p>
                    <a:p>
                      <a:r>
                        <a:rPr lang="en-US" sz="1000" dirty="0"/>
                        <a:t>4+8 ns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</a:t>
                      </a:r>
                    </a:p>
                    <a:p>
                      <a:r>
                        <a:rPr lang="en-US" sz="1000" dirty="0"/>
                        <a:t>LIN</a:t>
                      </a:r>
                      <a:r>
                        <a:rPr lang="en-US" sz="1000" baseline="0" dirty="0"/>
                        <a:t> 748 CH3</a:t>
                      </a:r>
                      <a:endParaRPr lang="en-US" sz="1000" dirty="0"/>
                    </a:p>
                    <a:p>
                      <a:endParaRPr lang="en-US" sz="1000" baseline="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4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r>
                        <a:rPr lang="en-US" sz="1000" dirty="0"/>
                        <a:t>→ </a:t>
                      </a:r>
                      <a:r>
                        <a:rPr lang="el-GR" sz="1000" dirty="0"/>
                        <a:t>Δ</a:t>
                      </a:r>
                      <a:r>
                        <a:rPr lang="en-US" sz="1000" dirty="0"/>
                        <a:t>E UP</a:t>
                      </a:r>
                    </a:p>
                    <a:p>
                      <a:r>
                        <a:rPr lang="en-US" sz="1000" dirty="0"/>
                        <a:t>0.5+4+8 ns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</a:t>
                      </a:r>
                    </a:p>
                    <a:p>
                      <a:r>
                        <a:rPr lang="en-US" sz="1000" dirty="0"/>
                        <a:t>LIN</a:t>
                      </a:r>
                      <a:r>
                        <a:rPr lang="en-US" sz="1000" baseline="0" dirty="0"/>
                        <a:t> 748 CH5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r>
                        <a:rPr lang="en-US" sz="1000" dirty="0"/>
                        <a:t>→ </a:t>
                      </a:r>
                      <a:r>
                        <a:rPr lang="el-GR" sz="1000" dirty="0"/>
                        <a:t>Δ</a:t>
                      </a:r>
                      <a:r>
                        <a:rPr lang="en-US" sz="1000" dirty="0"/>
                        <a:t>E DOWN</a:t>
                      </a:r>
                    </a:p>
                    <a:p>
                      <a:r>
                        <a:rPr lang="en-US" sz="1000" dirty="0"/>
                        <a:t>1+4+8 ns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</a:t>
                      </a:r>
                    </a:p>
                    <a:p>
                      <a:r>
                        <a:rPr lang="en-US" sz="1000" dirty="0"/>
                        <a:t>LIN</a:t>
                      </a:r>
                      <a:r>
                        <a:rPr lang="en-US" sz="1000" baseline="0" dirty="0"/>
                        <a:t> 748 CH7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3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4214-306F-4B14-AB0C-CFCE28279581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Saturday, January 15, 2022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2614</TotalTime>
  <Words>453</Words>
  <Application>Microsoft Macintosh PowerPoint</Application>
  <PresentationFormat>Widescreen</PresentationFormat>
  <Paragraphs>277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PingFangSC-Regular</vt:lpstr>
      <vt:lpstr>.PingFangSC-Regular</vt:lpstr>
      <vt:lpstr>Arial</vt:lpstr>
      <vt:lpstr>Calibri</vt:lpstr>
      <vt:lpstr>Office Theme</vt:lpstr>
      <vt:lpstr>Description of Hardware of UITF 200 keV Mott DAQ </vt:lpstr>
      <vt:lpstr>Upgraded Injector Test Facility – Mott data acquisition</vt:lpstr>
      <vt:lpstr>DAQ Hardware</vt:lpstr>
      <vt:lpstr>PowerPoint Presentation</vt:lpstr>
      <vt:lpstr>PowerPoint Presentation</vt:lpstr>
      <vt:lpstr>VXS CRATE</vt:lpstr>
      <vt:lpstr>Mott NIM Crate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BNL SRF Gun</dc:title>
  <dc:creator>Riad Suleiman</dc:creator>
  <cp:lastModifiedBy>Suleiman, Lema</cp:lastModifiedBy>
  <cp:revision>567</cp:revision>
  <dcterms:created xsi:type="dcterms:W3CDTF">2020-07-30T15:47:04Z</dcterms:created>
  <dcterms:modified xsi:type="dcterms:W3CDTF">2022-01-15T21:51:52Z</dcterms:modified>
</cp:coreProperties>
</file>