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09" r:id="rId2"/>
    <p:sldId id="398" r:id="rId3"/>
    <p:sldId id="399" r:id="rId4"/>
    <p:sldId id="308" r:id="rId5"/>
    <p:sldId id="400" r:id="rId6"/>
    <p:sldId id="302" r:id="rId7"/>
    <p:sldId id="325" r:id="rId8"/>
    <p:sldId id="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34D"/>
    <a:srgbClr val="CF890B"/>
    <a:srgbClr val="05EBD0"/>
    <a:srgbClr val="AA329C"/>
    <a:srgbClr val="AC21AF"/>
    <a:srgbClr val="1C76C0"/>
    <a:srgbClr val="9C3490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76" autoAdjust="0"/>
    <p:restoredTop sz="96408" autoAdjust="0"/>
  </p:normalViewPr>
  <p:slideViewPr>
    <p:cSldViewPr snapToGrid="0" snapToObjects="1">
      <p:cViewPr>
        <p:scale>
          <a:sx n="90" d="100"/>
          <a:sy n="90" d="100"/>
        </p:scale>
        <p:origin x="-78" y="41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January 17,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January 17,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January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Description of Hardware of UITF 200 </a:t>
            </a:r>
            <a:r>
              <a:rPr lang="en-US" sz="3200" i="1" dirty="0" err="1"/>
              <a:t>keV</a:t>
            </a:r>
            <a:r>
              <a:rPr lang="en-US" sz="3200" i="1" dirty="0"/>
              <a:t> Mott DAQ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Monday, January 17,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C14E98-E1BE-44E8-9F87-BDCEA478AE59}"/>
              </a:ext>
            </a:extLst>
          </p:cNvPr>
          <p:cNvGrpSpPr/>
          <p:nvPr/>
        </p:nvGrpSpPr>
        <p:grpSpPr>
          <a:xfrm>
            <a:off x="740536" y="816353"/>
            <a:ext cx="10750371" cy="5782660"/>
            <a:chOff x="740536" y="816353"/>
            <a:chExt cx="10750371" cy="578266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D850F8B-14BD-43CF-91C1-7810C2569AC9}"/>
                </a:ext>
              </a:extLst>
            </p:cNvPr>
            <p:cNvGrpSpPr/>
            <p:nvPr/>
          </p:nvGrpSpPr>
          <p:grpSpPr>
            <a:xfrm>
              <a:off x="740536" y="816353"/>
              <a:ext cx="10750371" cy="5782660"/>
              <a:chOff x="740536" y="816353"/>
              <a:chExt cx="10750371" cy="578266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A6D8EBC-71C8-43DF-8271-44C806440A91}"/>
                  </a:ext>
                </a:extLst>
              </p:cNvPr>
              <p:cNvSpPr/>
              <p:nvPr/>
            </p:nvSpPr>
            <p:spPr>
              <a:xfrm>
                <a:off x="1223790" y="6291236"/>
                <a:ext cx="1383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BU-012-050-100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BE67B907-3937-485A-A512-EC6EE709F50F}"/>
                  </a:ext>
                </a:extLst>
              </p:cNvPr>
              <p:cNvGrpSpPr/>
              <p:nvPr/>
            </p:nvGrpSpPr>
            <p:grpSpPr>
              <a:xfrm>
                <a:off x="740536" y="816353"/>
                <a:ext cx="10750371" cy="5782660"/>
                <a:chOff x="740536" y="816353"/>
                <a:chExt cx="10750371" cy="5782660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0ED18C46-E82A-40E0-8C5B-3FEB3AE798CC}"/>
                    </a:ext>
                  </a:extLst>
                </p:cNvPr>
                <p:cNvGrpSpPr/>
                <p:nvPr/>
              </p:nvGrpSpPr>
              <p:grpSpPr>
                <a:xfrm>
                  <a:off x="1436091" y="816353"/>
                  <a:ext cx="10054816" cy="5782660"/>
                  <a:chOff x="638640" y="816353"/>
                  <a:chExt cx="10054816" cy="578266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D65C989-56A8-4B70-9DD5-8FBC73EBC4A5}"/>
                      </a:ext>
                    </a:extLst>
                  </p:cNvPr>
                  <p:cNvSpPr/>
                  <p:nvPr/>
                </p:nvSpPr>
                <p:spPr>
                  <a:xfrm>
                    <a:off x="3130520" y="1601266"/>
                    <a:ext cx="428322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TID</a:t>
                    </a:r>
                  </a:p>
                </p:txBody>
              </p: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A73503C7-ECEB-441C-8D7E-2D3944655A80}"/>
                      </a:ext>
                    </a:extLst>
                  </p:cNvPr>
                  <p:cNvGrpSpPr/>
                  <p:nvPr/>
                </p:nvGrpSpPr>
                <p:grpSpPr>
                  <a:xfrm>
                    <a:off x="638640" y="816353"/>
                    <a:ext cx="10054816" cy="5782660"/>
                    <a:chOff x="638640" y="816353"/>
                    <a:chExt cx="10054816" cy="5782660"/>
                  </a:xfrm>
                </p:grpSpPr>
                <p:grpSp>
                  <p:nvGrpSpPr>
                    <p:cNvPr id="6" name="Group 5">
                      <a:extLst>
                        <a:ext uri="{FF2B5EF4-FFF2-40B4-BE49-F238E27FC236}">
                          <a16:creationId xmlns:a16="http://schemas.microsoft.com/office/drawing/2014/main" id="{1CC34102-77A7-454D-B02A-529CE929B4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640" y="816353"/>
                      <a:ext cx="10054816" cy="5715000"/>
                      <a:chOff x="-1215616" y="914400"/>
                      <a:chExt cx="10054816" cy="5715000"/>
                    </a:xfrm>
                  </p:grpSpPr>
                  <p:sp>
                    <p:nvSpPr>
                      <p:cNvPr id="7" name="Rectangle 4">
                        <a:extLst>
                          <a:ext uri="{FF2B5EF4-FFF2-40B4-BE49-F238E27FC236}">
                            <a16:creationId xmlns:a16="http://schemas.microsoft.com/office/drawing/2014/main" id="{5D8E41C9-52B7-4EA8-88CE-5DDEAE64874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8600" y="914400"/>
                        <a:ext cx="86106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marL="342900" indent="-3429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</a:pPr>
                        <a:endParaRPr lang="en-US" altLang="en-US" sz="2400"/>
                      </a:p>
                    </p:txBody>
                  </p:sp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F8B804B6-FFBD-460E-A7F8-FBCE9F4ABF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54322" y="4800600"/>
                        <a:ext cx="2402953" cy="1685270"/>
                        <a:chOff x="327855" y="4210734"/>
                        <a:chExt cx="2402953" cy="1685270"/>
                      </a:xfrm>
                    </p:grpSpPr>
                    <p:sp>
                      <p:nvSpPr>
                        <p:cNvPr id="56" name="Rectangle 55">
                          <a:extLst>
                            <a:ext uri="{FF2B5EF4-FFF2-40B4-BE49-F238E27FC236}">
                              <a16:creationId xmlns:a16="http://schemas.microsoft.com/office/drawing/2014/main" id="{9B6BEFB3-F0AD-496F-988A-5B4F0340DE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7" name="Rectangle 56">
                          <a:extLst>
                            <a:ext uri="{FF2B5EF4-FFF2-40B4-BE49-F238E27FC236}">
                              <a16:creationId xmlns:a16="http://schemas.microsoft.com/office/drawing/2014/main" id="{62A83361-ECAC-499D-9343-BE41EAEB90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19E36E0E-2DDF-48E8-A971-B2D10D22949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809625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>
                          <a:extLst>
                            <a:ext uri="{FF2B5EF4-FFF2-40B4-BE49-F238E27FC236}">
                              <a16:creationId xmlns:a16="http://schemas.microsoft.com/office/drawing/2014/main" id="{01F1B45A-CA46-4E09-86AD-497478B24B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1714500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8BE8AD15-4FED-42E2-8BD4-C6AFE94C59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TextBox 61">
                          <a:extLst>
                            <a:ext uri="{FF2B5EF4-FFF2-40B4-BE49-F238E27FC236}">
                              <a16:creationId xmlns:a16="http://schemas.microsoft.com/office/drawing/2014/main" id="{56D3F5E6-FAFB-4A90-9037-EDB50D8ED3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92593" y="5372784"/>
                          <a:ext cx="104381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Right (120˚)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3" name="TextBox 62">
                          <a:extLst>
                            <a:ext uri="{FF2B5EF4-FFF2-40B4-BE49-F238E27FC236}">
                              <a16:creationId xmlns:a16="http://schemas.microsoft.com/office/drawing/2014/main" id="{C9FB3936-163E-413C-B4C6-48B73DFDD9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7855" y="5372784"/>
                          <a:ext cx="944489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Left (120˚)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4" name="TextBox 63">
                          <a:extLst>
                            <a:ext uri="{FF2B5EF4-FFF2-40B4-BE49-F238E27FC236}">
                              <a16:creationId xmlns:a16="http://schemas.microsoft.com/office/drawing/2014/main" id="{8C314B90-2529-42F9-8529-6675B66E11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19368" y="4210734"/>
                          <a:ext cx="81144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142A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Preamp</a:t>
                          </a:r>
                        </a:p>
                      </p:txBody>
                    </p:sp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EB357CF2-29C6-40B4-909C-2EE698EF5F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951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" name="Rectangle 8">
                        <a:extLst>
                          <a:ext uri="{FF2B5EF4-FFF2-40B4-BE49-F238E27FC236}">
                            <a16:creationId xmlns:a16="http://schemas.microsoft.com/office/drawing/2014/main" id="{132D37FD-0CBF-4B05-8326-BEBF46DBC4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2500" y="1269429"/>
                        <a:ext cx="3581400" cy="21646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Rectangle 9">
                        <a:extLst>
                          <a:ext uri="{FF2B5EF4-FFF2-40B4-BE49-F238E27FC236}">
                            <a16:creationId xmlns:a16="http://schemas.microsoft.com/office/drawing/2014/main" id="{839141A3-4301-4A47-8BAF-524303E847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3680" y="936614"/>
                        <a:ext cx="106433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VXS crate</a:t>
                        </a:r>
                      </a:p>
                    </p:txBody>
                  </p:sp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787167B8-BA7C-48B7-A1F5-D48FE2BFA3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6800" y="1744642"/>
                        <a:ext cx="45719" cy="160815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Rectangle 11">
                        <a:extLst>
                          <a:ext uri="{FF2B5EF4-FFF2-40B4-BE49-F238E27FC236}">
                            <a16:creationId xmlns:a16="http://schemas.microsoft.com/office/drawing/2014/main" id="{2C987770-2514-4074-A128-6C6F1105AE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6759" y="1459125"/>
                        <a:ext cx="460382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SBC</a:t>
                        </a:r>
                      </a:p>
                    </p:txBody>
                  </p:sp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5CD83FB8-4696-4A75-8361-61AF683E0B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14800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" name="Straight Connector 13">
                        <a:extLst>
                          <a:ext uri="{FF2B5EF4-FFF2-40B4-BE49-F238E27FC236}">
                            <a16:creationId xmlns:a16="http://schemas.microsoft.com/office/drawing/2014/main" id="{E501BC83-E6F6-4478-8303-2A3BAB0DD2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52208" y="5190132"/>
                        <a:ext cx="3674459" cy="62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>
                        <a:extLst>
                          <a:ext uri="{FF2B5EF4-FFF2-40B4-BE49-F238E27FC236}">
                            <a16:creationId xmlns:a16="http://schemas.microsoft.com/office/drawing/2014/main" id="{95607232-421F-44BB-981B-FC3A96207D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-1201135" y="2083765"/>
                        <a:ext cx="15359" cy="2850249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Connector 16">
                        <a:extLst>
                          <a:ext uri="{FF2B5EF4-FFF2-40B4-BE49-F238E27FC236}">
                            <a16:creationId xmlns:a16="http://schemas.microsoft.com/office/drawing/2014/main" id="{1153DE0D-6B8B-4841-BCF8-010C9F1386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907528" y="5074510"/>
                        <a:ext cx="2506891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80D0554-294B-4969-AD68-9C4E15A5E5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95072" y="4237158"/>
                        <a:ext cx="64312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E Out</a:t>
                        </a:r>
                      </a:p>
                    </p:txBody>
                  </p:sp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4FD42194-6D08-401B-947C-B06FE1FD0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7882" y="3659750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Rectangle 19">
                        <a:extLst>
                          <a:ext uri="{FF2B5EF4-FFF2-40B4-BE49-F238E27FC236}">
                            <a16:creationId xmlns:a16="http://schemas.microsoft.com/office/drawing/2014/main" id="{AF2FD895-B94A-4CF9-863F-98B0253F2B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83434" y="4159809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D572BF8B-2B8A-4D4A-A3E9-168D6ED9B1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35662" y="4678613"/>
                        <a:ext cx="84029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570 Amp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B51AAED4-92B2-4100-8F25-C21E15C573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26384" y="2888590"/>
                        <a:ext cx="526105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Amp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id="{34CD5AD6-96E5-44AF-885A-ECEB5A967DC8}"/>
                          </a:ext>
                        </a:extLst>
                      </p:cNvPr>
                      <p:cNvCxnSpPr>
                        <a:cxnSpLocks/>
                        <a:stCxn id="60" idx="0"/>
                      </p:cNvCxnSpPr>
                      <p:nvPr/>
                    </p:nvCxnSpPr>
                    <p:spPr>
                      <a:xfrm flipH="1" flipV="1">
                        <a:off x="7438197" y="4083271"/>
                        <a:ext cx="2770" cy="849995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6C82CD6C-1BAA-47D7-9A59-80E1844AED98}"/>
                          </a:ext>
                        </a:extLst>
                      </p:cNvPr>
                      <p:cNvCxnSpPr>
                        <a:cxnSpLocks/>
                        <a:stCxn id="19" idx="3"/>
                      </p:cNvCxnSpPr>
                      <p:nvPr/>
                    </p:nvCxnSpPr>
                    <p:spPr>
                      <a:xfrm>
                        <a:off x="5209848" y="4083271"/>
                        <a:ext cx="2231119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79996953-7EF8-427B-99C4-0BC948C0FE6C}"/>
                          </a:ext>
                        </a:extLst>
                      </p:cNvPr>
                      <p:cNvCxnSpPr>
                        <a:cxnSpLocks/>
                        <a:stCxn id="19" idx="0"/>
                      </p:cNvCxnSpPr>
                      <p:nvPr/>
                    </p:nvCxnSpPr>
                    <p:spPr>
                      <a:xfrm flipV="1">
                        <a:off x="5108865" y="2083765"/>
                        <a:ext cx="0" cy="157598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:a16="http://schemas.microsoft.com/office/drawing/2014/main" id="{7BAE65C5-1E37-4C55-B33E-91BFCEACA9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76800" y="4640082"/>
                        <a:ext cx="1659292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B315836D-4CF1-483A-9A8B-B522CC97DD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512507" y="4628887"/>
                        <a:ext cx="0" cy="312918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8736049B-2AE6-4242-BEB6-FCBF020266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8641" y="3803422"/>
                        <a:ext cx="915374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EDFFF005-2147-483C-9878-020F2DCB246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81753" y="4052358"/>
                        <a:ext cx="7409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Fanout</a:t>
                        </a:r>
                      </a:p>
                    </p:txBody>
                  </p:sp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F6800B34-13E4-43EF-BE42-2F2C0BA57C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56901" y="5140986"/>
                        <a:ext cx="62863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T Out</a:t>
                        </a:r>
                      </a:p>
                    </p:txBody>
                  </p: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9AB566B1-0B55-4912-BE17-6C2FCFC03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02775" y="2074170"/>
                        <a:ext cx="913102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B9C95AD3-5F34-4E49-BDF9-DB29D5B6DC0B}"/>
                          </a:ext>
                        </a:extLst>
                      </p:cNvPr>
                      <p:cNvCxnSpPr>
                        <a:cxnSpLocks/>
                        <a:stCxn id="20" idx="0"/>
                      </p:cNvCxnSpPr>
                      <p:nvPr/>
                    </p:nvCxnSpPr>
                    <p:spPr>
                      <a:xfrm flipV="1">
                        <a:off x="4784417" y="2242652"/>
                        <a:ext cx="0" cy="191715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EE17DAB5-987F-4827-8E05-37BB3864D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2242652"/>
                        <a:ext cx="570558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B84E7F89-86FC-4B0B-8369-6AC17A774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888470" y="4606047"/>
                        <a:ext cx="11576" cy="468463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:a16="http://schemas.microsoft.com/office/drawing/2014/main" id="{AC140994-BDD5-403E-9CE8-4FAA043A3518}"/>
                          </a:ext>
                        </a:extLst>
                      </p:cNvPr>
                      <p:cNvCxnSpPr>
                        <a:cxnSpLocks/>
                        <a:stCxn id="28" idx="2"/>
                      </p:cNvCxnSpPr>
                      <p:nvPr/>
                    </p:nvCxnSpPr>
                    <p:spPr>
                      <a:xfrm>
                        <a:off x="3656328" y="4609072"/>
                        <a:ext cx="3543" cy="59753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D2784D39-6416-472A-9AE4-81901AED7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6165" y="3834432"/>
                        <a:ext cx="424198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22FDBE84-7B52-4BB7-A5A0-AE06E819A2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92582" y="4083270"/>
                        <a:ext cx="45397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OR</a:t>
                        </a:r>
                      </a:p>
                    </p:txBody>
                  </p: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FA769341-8526-4424-81B9-6077CE41A4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14902" y="2971800"/>
                        <a:ext cx="0" cy="834646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000119D2-EDAE-4BBB-89CE-5B070CB38F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90321" y="2782260"/>
                        <a:ext cx="0" cy="101033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3F47C07A-7D2F-43A9-B5D9-6703417DBA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5628" y="3950732"/>
                        <a:ext cx="292165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>
                        <a:extLst>
                          <a:ext uri="{FF2B5EF4-FFF2-40B4-BE49-F238E27FC236}">
                            <a16:creationId xmlns:a16="http://schemas.microsoft.com/office/drawing/2014/main" id="{19537946-4B29-4357-B019-9A2E531B67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2989" y="4529776"/>
                        <a:ext cx="292165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>
                        <a:extLst>
                          <a:ext uri="{FF2B5EF4-FFF2-40B4-BE49-F238E27FC236}">
                            <a16:creationId xmlns:a16="http://schemas.microsoft.com/office/drawing/2014/main" id="{1684370A-A49D-479C-98F9-1F4FD64D75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923164" y="3138047"/>
                        <a:ext cx="10158" cy="1099111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>
                        <a:extLst>
                          <a:ext uri="{FF2B5EF4-FFF2-40B4-BE49-F238E27FC236}">
                            <a16:creationId xmlns:a16="http://schemas.microsoft.com/office/drawing/2014/main" id="{AC550536-C7F2-4A0B-A4E5-291ACA82B4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33322" y="4237158"/>
                        <a:ext cx="541476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78E340F7-022F-495A-9F31-C65BF8FFFA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40411" y="1267271"/>
                        <a:ext cx="601063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 err="1"/>
                          <a:t>Integ</a:t>
                        </a:r>
                        <a:r>
                          <a:rPr lang="en-US" sz="1400" dirty="0"/>
                          <a:t>.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D944C707-7A26-4C46-BBED-287341D289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215616" y="2734800"/>
                        <a:ext cx="50687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SCA 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525D9EF0-3BFC-4F75-8B2A-6F208516B0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6784" y="4321719"/>
                        <a:ext cx="113813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Mott Trigger</a:t>
                        </a:r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107EAB29-5D1C-408C-BC8C-AD5F0EF531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24025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:a16="http://schemas.microsoft.com/office/drawing/2014/main" id="{325FB7FE-D1DD-46A9-873D-9110072078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79804" y="2782260"/>
                        <a:ext cx="622971" cy="0"/>
                      </a:xfrm>
                      <a:prstGeom prst="line">
                        <a:avLst/>
                      </a:prstGeom>
                      <a:ln w="19050">
                        <a:tail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:a16="http://schemas.microsoft.com/office/drawing/2014/main" id="{5C962EC1-A40D-4C88-991A-3BB61D53F2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07528" y="2971800"/>
                        <a:ext cx="295247" cy="0"/>
                      </a:xfrm>
                      <a:prstGeom prst="line">
                        <a:avLst/>
                      </a:prstGeom>
                      <a:ln w="19050">
                        <a:headEnd type="none" w="lg" len="lg"/>
                        <a:tail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173B2D0A-41E1-4D5D-A7E9-634E20AF59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37904" y="1264767"/>
                        <a:ext cx="845040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Counting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cxnSp>
                    <p:nvCxnSpPr>
                      <p:cNvPr id="51" name="Straight Connector 50">
                        <a:extLst>
                          <a:ext uri="{FF2B5EF4-FFF2-40B4-BE49-F238E27FC236}">
                            <a16:creationId xmlns:a16="http://schemas.microsoft.com/office/drawing/2014/main" id="{FF005560-DC76-45FF-AF63-105885EDCB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1961103"/>
                        <a:ext cx="1911147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F15EFD22-7858-444A-8D6E-FEB0B01060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25006" y="1725637"/>
                        <a:ext cx="1805301" cy="36933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4 Helicity Signals</a:t>
                        </a:r>
                      </a:p>
                    </p:txBody>
                  </p:sp>
                  <p:cxnSp>
                    <p:nvCxnSpPr>
                      <p:cNvPr id="53" name="Straight Connector 52">
                        <a:extLst>
                          <a:ext uri="{FF2B5EF4-FFF2-40B4-BE49-F238E27FC236}">
                            <a16:creationId xmlns:a16="http://schemas.microsoft.com/office/drawing/2014/main" id="{B85224D4-0123-4080-96A6-08FEB29AA6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7756" y="2895600"/>
                        <a:ext cx="574053" cy="0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1F9D7DCF-729B-46BB-85EE-A4D69AACEF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31006" y="2349160"/>
                        <a:ext cx="729687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Helicity</a:t>
                        </a:r>
                      </a:p>
                      <a:p>
                        <a:pPr algn="ctr"/>
                        <a:r>
                          <a:rPr lang="en-US" sz="1400" dirty="0"/>
                          <a:t>Trigger</a:t>
                        </a:r>
                      </a:p>
                    </p:txBody>
                  </p:sp>
                  <p:cxnSp>
                    <p:nvCxnSpPr>
                      <p:cNvPr id="55" name="Straight Connector 54">
                        <a:extLst>
                          <a:ext uri="{FF2B5EF4-FFF2-40B4-BE49-F238E27FC236}">
                            <a16:creationId xmlns:a16="http://schemas.microsoft.com/office/drawing/2014/main" id="{ECE8DA6B-8DB1-40F0-8B3E-7B50731038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9727" y="3136548"/>
                        <a:ext cx="593595" cy="1499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131DA7B9-68D6-42C1-91B6-CC8FBDF09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1456" y="1658232"/>
                      <a:ext cx="45719" cy="160020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11F338B1-9F11-4ECE-B5ED-68A15FF71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397" y="6291236"/>
                      <a:ext cx="1611339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dirty="0"/>
                        <a:t>BU-013-050-1000-S</a:t>
                      </a:r>
                    </a:p>
                  </p:txBody>
                </p:sp>
              </p:grpSp>
            </p:grp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CE40A40F-DF60-40F4-9661-0C892BA75DF3}"/>
                    </a:ext>
                  </a:extLst>
                </p:cNvPr>
                <p:cNvSpPr/>
                <p:nvPr/>
              </p:nvSpPr>
              <p:spPr>
                <a:xfrm>
                  <a:off x="22610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2BA3044-4E11-4AD7-918A-A09F9BEC6927}"/>
                    </a:ext>
                  </a:extLst>
                </p:cNvPr>
                <p:cNvSpPr/>
                <p:nvPr/>
              </p:nvSpPr>
              <p:spPr>
                <a:xfrm>
                  <a:off x="13339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62B4DBD-6E5E-4587-868C-92D5A076E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50572" y="5223716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FD3252A-1A6A-4399-8F36-AEA100061A83}"/>
                    </a:ext>
                  </a:extLst>
                </p:cNvPr>
                <p:cNvSpPr/>
                <p:nvPr/>
              </p:nvSpPr>
              <p:spPr>
                <a:xfrm>
                  <a:off x="2261070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248D6A6-DC4C-4860-B800-830E3D04C81F}"/>
                    </a:ext>
                  </a:extLst>
                </p:cNvPr>
                <p:cNvSpPr txBox="1"/>
                <p:nvPr/>
              </p:nvSpPr>
              <p:spPr>
                <a:xfrm>
                  <a:off x="1899148" y="5864603"/>
                  <a:ext cx="9524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Right (50˚)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9868BACF-632F-4286-91DF-452DA1337223}"/>
                    </a:ext>
                  </a:extLst>
                </p:cNvPr>
                <p:cNvSpPr txBox="1"/>
                <p:nvPr/>
              </p:nvSpPr>
              <p:spPr>
                <a:xfrm>
                  <a:off x="1034410" y="5864603"/>
                  <a:ext cx="8531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/>
                    <a:t>Left (50˚</a:t>
                  </a:r>
                  <a:r>
                    <a:rPr lang="en-US" sz="1400" dirty="0"/>
                    <a:t>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F2284E4-A91A-401F-985B-ADE6A7158E71}"/>
                    </a:ext>
                  </a:extLst>
                </p:cNvPr>
                <p:cNvSpPr/>
                <p:nvPr/>
              </p:nvSpPr>
              <p:spPr>
                <a:xfrm>
                  <a:off x="1348821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9B59C526-582C-4157-B192-90BFBE234881}"/>
                    </a:ext>
                  </a:extLst>
                </p:cNvPr>
                <p:cNvSpPr txBox="1"/>
                <p:nvPr/>
              </p:nvSpPr>
              <p:spPr>
                <a:xfrm>
                  <a:off x="740536" y="4861627"/>
                  <a:ext cx="5870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E Out</a:t>
                  </a: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D8D7F38E-2508-4D3F-BE7F-67227E99E9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74267" y="5214743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6EACF81-567B-408E-AE32-D3DF004F3F98}"/>
                    </a:ext>
                  </a:extLst>
                </p:cNvPr>
                <p:cNvSpPr/>
                <p:nvPr/>
              </p:nvSpPr>
              <p:spPr>
                <a:xfrm>
                  <a:off x="1362494" y="3493919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111D766-8F10-43B0-9855-36C5F2CC5AB5}"/>
                    </a:ext>
                  </a:extLst>
                </p:cNvPr>
                <p:cNvSpPr txBox="1"/>
                <p:nvPr/>
              </p:nvSpPr>
              <p:spPr>
                <a:xfrm>
                  <a:off x="2433272" y="3616713"/>
                  <a:ext cx="8931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590A</a:t>
                  </a:r>
                </a:p>
                <a:p>
                  <a:pPr algn="ctr"/>
                  <a:r>
                    <a:rPr lang="en-US" sz="1400" dirty="0"/>
                    <a:t>Amp/Disc</a:t>
                  </a:r>
                </a:p>
              </p:txBody>
            </p: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572070FA-E004-4EB3-AC4B-91C358412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8189" y="2230460"/>
                  <a:ext cx="5171" cy="2610755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8203BC8-5CFF-440F-8154-0E45CAE1A368}"/>
                    </a:ext>
                  </a:extLst>
                </p:cNvPr>
                <p:cNvSpPr/>
                <p:nvPr/>
              </p:nvSpPr>
              <p:spPr>
                <a:xfrm>
                  <a:off x="2261049" y="3491983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0774" y="2230460"/>
              <a:ext cx="3264971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884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4012DE85-024E-47D9-B728-71D55E462E59}"/>
              </a:ext>
            </a:extLst>
          </p:cNvPr>
          <p:cNvSpPr txBox="1"/>
          <p:nvPr/>
        </p:nvSpPr>
        <p:spPr>
          <a:xfrm>
            <a:off x="2504627" y="4758452"/>
            <a:ext cx="75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142B</a:t>
            </a:r>
          </a:p>
          <a:p>
            <a:pPr algn="ctr"/>
            <a:r>
              <a:rPr lang="en-US" sz="1400" dirty="0"/>
              <a:t>Preamp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256B20-9FE6-4215-AC44-A9BBDE8A2864}"/>
              </a:ext>
            </a:extLst>
          </p:cNvPr>
          <p:cNvSpPr txBox="1"/>
          <p:nvPr/>
        </p:nvSpPr>
        <p:spPr>
          <a:xfrm>
            <a:off x="1008521" y="967491"/>
            <a:ext cx="208275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 Helicity Signals,</a:t>
            </a:r>
          </a:p>
          <a:p>
            <a:pPr algn="ctr"/>
            <a:r>
              <a:rPr lang="en-US" dirty="0"/>
              <a:t>1 FC, 2 BPMs (X</a:t>
            </a:r>
            <a:r>
              <a:rPr lang="en-US" baseline="30000" dirty="0"/>
              <a:t>±</a:t>
            </a:r>
            <a:r>
              <a:rPr lang="en-US" dirty="0"/>
              <a:t>, Y</a:t>
            </a:r>
            <a:r>
              <a:rPr lang="en-US" baseline="30000" dirty="0"/>
              <a:t>±</a:t>
            </a:r>
            <a:r>
              <a:rPr lang="en-US" dirty="0"/>
              <a:t>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9D5B60B2-5F12-4C39-A079-11BAA030063A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3091271" y="1290657"/>
            <a:ext cx="2544474" cy="490111"/>
          </a:xfrm>
          <a:prstGeom prst="bentConnector3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8E87091-4B46-42AC-BD57-20B5DB02EA2D}"/>
              </a:ext>
            </a:extLst>
          </p:cNvPr>
          <p:cNvCxnSpPr>
            <a:cxnSpLocks/>
          </p:cNvCxnSpPr>
          <p:nvPr/>
        </p:nvCxnSpPr>
        <p:spPr>
          <a:xfrm>
            <a:off x="5773851" y="1770312"/>
            <a:ext cx="2990417" cy="0"/>
          </a:xfrm>
          <a:prstGeom prst="line">
            <a:avLst/>
          </a:prstGeom>
          <a:ln w="19050">
            <a:headEnd type="stealth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Cable NIM Crate and VXS Crate</a:t>
            </a:r>
          </a:p>
          <a:p>
            <a:endParaRPr lang="en-US" sz="2400" dirty="0"/>
          </a:p>
          <a:p>
            <a:r>
              <a:rPr lang="en-US" sz="2400" dirty="0"/>
              <a:t>Cables from detectors to NIM Crate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Helicity signals from Helicity Board to VXS Crate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78E23B-19D3-4026-86B2-5505D6BF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748" y="846468"/>
            <a:ext cx="402336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29886"/>
              </p:ext>
            </p:extLst>
          </p:nvPr>
        </p:nvGraphicFramePr>
        <p:xfrm>
          <a:off x="6510669" y="2113565"/>
          <a:ext cx="310785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Hardware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itfmdaq0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ITF 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VXS Crate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NIM Crate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9694864" y="1716089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6A7C5-6772-4845-9E97-4C57AE1A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59" y="955325"/>
            <a:ext cx="4023360" cy="5364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C4372-72FA-4630-9D9D-5F64C5D26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6" t="46420" r="1553" b="40247"/>
          <a:stretch/>
        </p:blipFill>
        <p:spPr>
          <a:xfrm>
            <a:off x="6108601" y="1211081"/>
            <a:ext cx="5003998" cy="5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57517"/>
              </p:ext>
            </p:extLst>
          </p:nvPr>
        </p:nvGraphicFramePr>
        <p:xfrm>
          <a:off x="1735139" y="1308100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Linux SBC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Mott FADC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Distribution 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PEPPo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FADC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43700"/>
              </p:ext>
            </p:extLst>
          </p:nvPr>
        </p:nvGraphicFramePr>
        <p:xfrm>
          <a:off x="4565650" y="1308101"/>
          <a:ext cx="3125788" cy="317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5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4-5</a:t>
                      </a:r>
                    </a:p>
                  </a:txBody>
                  <a:tcPr marL="91435" marR="91435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ORTEC QUAD BIAS SUPPLY</a:t>
                      </a:r>
                    </a:p>
                  </a:txBody>
                  <a:tcPr marL="91435" marR="91435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QUAD GATE/DELAY GENERATOR PS794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439057003"/>
                  </a:ext>
                </a:extLst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2309814" y="815976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VXS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5522914" y="815976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NIM Crate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316F92-6316-F649-A12A-8573C028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12" y="13081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VXS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69794"/>
              </p:ext>
            </p:extLst>
          </p:nvPr>
        </p:nvGraphicFramePr>
        <p:xfrm>
          <a:off x="1792235" y="1106678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656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511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9073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Itfsbcmdaq0</a:t>
                      </a:r>
                      <a:endParaRPr lang="en-US" sz="1200" b="0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TID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Mott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Distribution Board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err="1"/>
                        <a:t>PEPPo</a:t>
                      </a:r>
                      <a:r>
                        <a:rPr lang="en-US" sz="1200" b="1" i="0" dirty="0"/>
                        <a:t>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FT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2155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1733551" y="6218239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itfmdaq0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3051556" y="4679761"/>
            <a:ext cx="686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OUTPUTS</a:t>
            </a:r>
          </a:p>
        </p:txBody>
      </p:sp>
      <p:cxnSp>
        <p:nvCxnSpPr>
          <p:cNvPr id="159" name="Straight Arrow Connector 158"/>
          <p:cNvCxnSpPr>
            <a:cxnSpLocks/>
          </p:cNvCxnSpPr>
          <p:nvPr/>
        </p:nvCxnSpPr>
        <p:spPr>
          <a:xfrm>
            <a:off x="3280569" y="4634517"/>
            <a:ext cx="3345657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>
            <a:off x="7033882" y="1524925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6776355" y="1401894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1792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B9EE2C-611F-4D56-B3BF-21ABCDE77BE6}"/>
              </a:ext>
            </a:extLst>
          </p:cNvPr>
          <p:cNvCxnSpPr>
            <a:cxnSpLocks/>
          </p:cNvCxnSpPr>
          <p:nvPr/>
        </p:nvCxnSpPr>
        <p:spPr>
          <a:xfrm flipH="1">
            <a:off x="9982199" y="138394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56">
            <a:extLst>
              <a:ext uri="{FF2B5EF4-FFF2-40B4-BE49-F238E27FC236}">
                <a16:creationId xmlns:a16="http://schemas.microsoft.com/office/drawing/2014/main" id="{846A38EE-7490-47BC-B0DE-B6E02123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583" y="126083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Delayed Helicity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0076B-F467-41AE-B5E3-92A4478362CE}"/>
              </a:ext>
            </a:extLst>
          </p:cNvPr>
          <p:cNvCxnSpPr>
            <a:cxnSpLocks/>
          </p:cNvCxnSpPr>
          <p:nvPr/>
        </p:nvCxnSpPr>
        <p:spPr>
          <a:xfrm flipH="1">
            <a:off x="9982200" y="182968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156">
            <a:extLst>
              <a:ext uri="{FF2B5EF4-FFF2-40B4-BE49-F238E27FC236}">
                <a16:creationId xmlns:a16="http://schemas.microsoft.com/office/drawing/2014/main" id="{637D3C31-FA05-46ED-AA67-467B69EB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17065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T_Settle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C60E20-B6DC-43C1-B2A7-55B88F7C741F}"/>
              </a:ext>
            </a:extLst>
          </p:cNvPr>
          <p:cNvCxnSpPr>
            <a:cxnSpLocks/>
          </p:cNvCxnSpPr>
          <p:nvPr/>
        </p:nvCxnSpPr>
        <p:spPr>
          <a:xfrm flipH="1">
            <a:off x="9982200" y="226959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76A024-98C2-41CA-A74E-E5E152B5F2A7}"/>
              </a:ext>
            </a:extLst>
          </p:cNvPr>
          <p:cNvCxnSpPr>
            <a:cxnSpLocks/>
          </p:cNvCxnSpPr>
          <p:nvPr/>
        </p:nvCxnSpPr>
        <p:spPr>
          <a:xfrm flipH="1">
            <a:off x="9982200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156">
            <a:extLst>
              <a:ext uri="{FF2B5EF4-FFF2-40B4-BE49-F238E27FC236}">
                <a16:creationId xmlns:a16="http://schemas.microsoft.com/office/drawing/2014/main" id="{6D9E44F8-AC0C-489F-8C87-E5764055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14437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Pattern Sync</a:t>
            </a:r>
          </a:p>
        </p:txBody>
      </p:sp>
      <p:sp>
        <p:nvSpPr>
          <p:cNvPr id="28" name="TextBox 156">
            <a:extLst>
              <a:ext uri="{FF2B5EF4-FFF2-40B4-BE49-F238E27FC236}">
                <a16:creationId xmlns:a16="http://schemas.microsoft.com/office/drawing/2014/main" id="{E03FCF47-A1A6-46F4-94EC-15306F80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60192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Pair Sync</a:t>
            </a:r>
          </a:p>
        </p:txBody>
      </p:sp>
      <p:sp>
        <p:nvSpPr>
          <p:cNvPr id="38" name="TextBox 156">
            <a:extLst>
              <a:ext uri="{FF2B5EF4-FFF2-40B4-BE49-F238E27FC236}">
                <a16:creationId xmlns:a16="http://schemas.microsoft.com/office/drawing/2014/main" id="{532DB931-3A51-4B86-BC1E-762412E0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864" y="4511486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TM1</a:t>
            </a:r>
          </a:p>
        </p:txBody>
      </p:sp>
      <p:sp>
        <p:nvSpPr>
          <p:cNvPr id="39" name="TextBox 156">
            <a:extLst>
              <a:ext uri="{FF2B5EF4-FFF2-40B4-BE49-F238E27FC236}">
                <a16:creationId xmlns:a16="http://schemas.microsoft.com/office/drawing/2014/main" id="{1EFD1958-8B08-470F-9AB5-948DD72D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556" y="3543602"/>
            <a:ext cx="686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</a:t>
            </a:r>
          </a:p>
          <a:p>
            <a:pPr eaLnBrk="1" hangingPunct="1"/>
            <a:r>
              <a:rPr lang="en-US" sz="1000" dirty="0">
                <a:latin typeface="Calibri" pitchFamily="34" charset="0"/>
              </a:rPr>
              <a:t>INPUTS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B8DE74-EF99-4608-A6C3-10A8B891D2A5}"/>
              </a:ext>
            </a:extLst>
          </p:cNvPr>
          <p:cNvCxnSpPr>
            <a:cxnSpLocks/>
          </p:cNvCxnSpPr>
          <p:nvPr/>
        </p:nvCxnSpPr>
        <p:spPr>
          <a:xfrm flipH="1">
            <a:off x="3304897" y="3420571"/>
            <a:ext cx="6426956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156">
            <a:extLst>
              <a:ext uri="{FF2B5EF4-FFF2-40B4-BE49-F238E27FC236}">
                <a16:creationId xmlns:a16="http://schemas.microsoft.com/office/drawing/2014/main" id="{3204ABCC-BEDE-4F77-8441-AF0497F3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561" y="3503757"/>
            <a:ext cx="686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dECL-2</a:t>
            </a:r>
          </a:p>
          <a:p>
            <a:pPr eaLnBrk="1" hangingPunct="1"/>
            <a:r>
              <a:rPr lang="en-US" sz="1000" dirty="0" err="1">
                <a:latin typeface="Calibri" pitchFamily="34" charset="0"/>
              </a:rPr>
              <a:t>T_Settle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Crate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24217"/>
              </p:ext>
            </p:extLst>
          </p:nvPr>
        </p:nvGraphicFramePr>
        <p:xfrm>
          <a:off x="1747838" y="901700"/>
          <a:ext cx="8666160" cy="4949824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1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2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10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1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62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algn="ctr"/>
                      <a:r>
                        <a:rPr lang="en-US" sz="1400" dirty="0"/>
                        <a:t>(120°)</a:t>
                      </a:r>
                    </a:p>
                    <a:p>
                      <a:pPr algn="ctr"/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ORTEC QUAD BIAS SUPPLY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(50°)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(50°)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QD</a:t>
                      </a:r>
                    </a:p>
                    <a:p>
                      <a:pPr algn="ctr"/>
                      <a:r>
                        <a:rPr lang="en-US" sz="1400" dirty="0"/>
                        <a:t>794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90">
                <a:tc rowSpan="4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→ nT_Settle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</a:t>
                      </a:r>
                      <a:r>
                        <a:rPr lang="en-US" sz="1000" baseline="0" dirty="0"/>
                        <a:t> 428 ns n</a:t>
                      </a:r>
                      <a:r>
                        <a:rPr lang="en-US" sz="1000" dirty="0"/>
                        <a:t>T_Settle Trigger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→ Delayed Helicity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T_Settle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Pattern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Pair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Monday, January 17,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2695</TotalTime>
  <Words>359</Words>
  <Application>Microsoft Office PowerPoint</Application>
  <PresentationFormat>Widescreen</PresentationFormat>
  <Paragraphs>195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.PingFangSC-Regular</vt:lpstr>
      <vt:lpstr>Arial</vt:lpstr>
      <vt:lpstr>Calibri</vt:lpstr>
      <vt:lpstr>PingFangSC-Regular</vt:lpstr>
      <vt:lpstr>Office Theme</vt:lpstr>
      <vt:lpstr>Description of Hardware of UITF 200 keV Mott DAQ </vt:lpstr>
      <vt:lpstr>Upgraded Injector Test Facility – Mott data acquisition</vt:lpstr>
      <vt:lpstr>DAQ Hardware</vt:lpstr>
      <vt:lpstr>PowerPoint Presentation</vt:lpstr>
      <vt:lpstr>PowerPoint Presentation</vt:lpstr>
      <vt:lpstr>VXS CRATE</vt:lpstr>
      <vt:lpstr>Mott NIM Crate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588</cp:revision>
  <dcterms:created xsi:type="dcterms:W3CDTF">2020-07-30T15:47:04Z</dcterms:created>
  <dcterms:modified xsi:type="dcterms:W3CDTF">2022-01-17T19:20:09Z</dcterms:modified>
</cp:coreProperties>
</file>