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09" r:id="rId2"/>
    <p:sldId id="398" r:id="rId3"/>
    <p:sldId id="399" r:id="rId4"/>
    <p:sldId id="308" r:id="rId5"/>
    <p:sldId id="400" r:id="rId6"/>
    <p:sldId id="302" r:id="rId7"/>
    <p:sldId id="325" r:id="rId8"/>
    <p:sldId id="297" r:id="rId9"/>
    <p:sldId id="295" r:id="rId10"/>
    <p:sldId id="401" r:id="rId11"/>
    <p:sldId id="260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4D"/>
    <a:srgbClr val="CF890B"/>
    <a:srgbClr val="05EBD0"/>
    <a:srgbClr val="AA329C"/>
    <a:srgbClr val="AC21AF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76" autoAdjust="0"/>
    <p:restoredTop sz="96408" autoAdjust="0"/>
  </p:normalViewPr>
  <p:slideViewPr>
    <p:cSldViewPr snapToGrid="0" snapToObjects="1">
      <p:cViewPr varScale="1">
        <p:scale>
          <a:sx n="85" d="100"/>
          <a:sy n="85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January 18,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January 18,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January 18,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January 18,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44215"/>
              </p:ext>
            </p:extLst>
          </p:nvPr>
        </p:nvGraphicFramePr>
        <p:xfrm>
          <a:off x="1981201" y="890588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76438"/>
              </p:ext>
            </p:extLst>
          </p:nvPr>
        </p:nvGraphicFramePr>
        <p:xfrm>
          <a:off x="7424738" y="894998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57329"/>
              </p:ext>
            </p:extLst>
          </p:nvPr>
        </p:nvGraphicFramePr>
        <p:xfrm>
          <a:off x="1981200" y="3616855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5378503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95001"/>
              </p:ext>
            </p:extLst>
          </p:nvPr>
        </p:nvGraphicFramePr>
        <p:xfrm>
          <a:off x="7424738" y="3604332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8595606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705" y="719983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67" y="719982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FADC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21840"/>
              </p:ext>
            </p:extLst>
          </p:nvPr>
        </p:nvGraphicFramePr>
        <p:xfrm>
          <a:off x="2110147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 DetTr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987232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Battery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95357" y="817628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Mott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5092" y="789847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198368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January 18,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C14E98-E1BE-44E8-9F87-BDCEA478AE59}"/>
              </a:ext>
            </a:extLst>
          </p:cNvPr>
          <p:cNvGrpSpPr/>
          <p:nvPr/>
        </p:nvGrpSpPr>
        <p:grpSpPr>
          <a:xfrm>
            <a:off x="491499" y="816353"/>
            <a:ext cx="10999408" cy="5782660"/>
            <a:chOff x="491499" y="816353"/>
            <a:chExt cx="10999408" cy="578266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D850F8B-14BD-43CF-91C1-7810C2569AC9}"/>
                </a:ext>
              </a:extLst>
            </p:cNvPr>
            <p:cNvGrpSpPr/>
            <p:nvPr/>
          </p:nvGrpSpPr>
          <p:grpSpPr>
            <a:xfrm>
              <a:off x="491499" y="816353"/>
              <a:ext cx="10999408" cy="5782660"/>
              <a:chOff x="491499" y="816353"/>
              <a:chExt cx="10999408" cy="578266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A6D8EBC-71C8-43DF-8271-44C806440A91}"/>
                  </a:ext>
                </a:extLst>
              </p:cNvPr>
              <p:cNvSpPr/>
              <p:nvPr/>
            </p:nvSpPr>
            <p:spPr>
              <a:xfrm>
                <a:off x="1223790" y="629123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BU-013-050-500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E67B907-3937-485A-A512-EC6EE709F50F}"/>
                  </a:ext>
                </a:extLst>
              </p:cNvPr>
              <p:cNvGrpSpPr/>
              <p:nvPr/>
            </p:nvGrpSpPr>
            <p:grpSpPr>
              <a:xfrm>
                <a:off x="491499" y="816353"/>
                <a:ext cx="10999408" cy="5782660"/>
                <a:chOff x="491499" y="816353"/>
                <a:chExt cx="10999408" cy="5782660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D18C46-E82A-40E0-8C5B-3FEB3AE798CC}"/>
                    </a:ext>
                  </a:extLst>
                </p:cNvPr>
                <p:cNvGrpSpPr/>
                <p:nvPr/>
              </p:nvGrpSpPr>
              <p:grpSpPr>
                <a:xfrm>
                  <a:off x="1270469" y="816353"/>
                  <a:ext cx="10220438" cy="5782660"/>
                  <a:chOff x="473018" y="816353"/>
                  <a:chExt cx="10220438" cy="578266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D65C989-56A8-4B70-9DD5-8FBC73EBC4A5}"/>
                      </a:ext>
                    </a:extLst>
                  </p:cNvPr>
                  <p:cNvSpPr/>
                  <p:nvPr/>
                </p:nvSpPr>
                <p:spPr>
                  <a:xfrm>
                    <a:off x="3130520" y="1601266"/>
                    <a:ext cx="42832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TID</a:t>
                    </a:r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A73503C7-ECEB-441C-8D7E-2D3944655A80}"/>
                      </a:ext>
                    </a:extLst>
                  </p:cNvPr>
                  <p:cNvGrpSpPr/>
                  <p:nvPr/>
                </p:nvGrpSpPr>
                <p:grpSpPr>
                  <a:xfrm>
                    <a:off x="473018" y="816353"/>
                    <a:ext cx="10220438" cy="5782660"/>
                    <a:chOff x="473018" y="816353"/>
                    <a:chExt cx="10220438" cy="5782660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1CC34102-77A7-454D-B02A-529CE929B4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3018" y="816353"/>
                      <a:ext cx="10220438" cy="5715000"/>
                      <a:chOff x="-1381238" y="914400"/>
                      <a:chExt cx="10220438" cy="5715000"/>
                    </a:xfrm>
                  </p:grpSpPr>
                  <p:sp>
                    <p:nvSpPr>
                      <p:cNvPr id="7" name="Rectangle 4">
                        <a:extLst>
                          <a:ext uri="{FF2B5EF4-FFF2-40B4-BE49-F238E27FC236}">
                            <a16:creationId xmlns:a16="http://schemas.microsoft.com/office/drawing/2014/main" id="{5D8E41C9-52B7-4EA8-88CE-5DDEAE6487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8600" y="914400"/>
                        <a:ext cx="8610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marL="342900" indent="-3429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</a:pPr>
                        <a:endParaRPr lang="en-US" altLang="en-US" sz="2400"/>
                      </a:p>
                    </p:txBody>
                  </p:sp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8B804B6-FFBD-460E-A7F8-FBCE9F4ABF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00007" y="4800600"/>
                        <a:ext cx="2327228" cy="1685270"/>
                        <a:chOff x="373540" y="4210734"/>
                        <a:chExt cx="2327228" cy="1685270"/>
                      </a:xfrm>
                    </p:grpSpPr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9B6BEFB3-F0AD-496F-988A-5B4F0340DE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2A83361-ECAC-499D-9343-BE41EAEB90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19E36E0E-2DDF-48E8-A971-B2D10D2294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809625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01F1B45A-CA46-4E09-86AD-497478B24B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714500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BE8AD15-4FED-42E2-8BD4-C6AFE94C5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6D3F5E6-FAFB-4A90-9037-EDB50D8ED3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38278" y="5372784"/>
                          <a:ext cx="952441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Right (50˚)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3" name="TextBox 62">
                          <a:extLst>
                            <a:ext uri="{FF2B5EF4-FFF2-40B4-BE49-F238E27FC236}">
                              <a16:creationId xmlns:a16="http://schemas.microsoft.com/office/drawing/2014/main" id="{C9FB3936-163E-413C-B4C6-48B73DFDD9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3540" y="5372784"/>
                          <a:ext cx="853118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Left (50˚)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8C314B90-2529-42F9-8529-6675B66E11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49408" y="4210734"/>
                          <a:ext cx="75136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142B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Preamp</a:t>
                          </a:r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EB357CF2-29C6-40B4-909C-2EE698EF5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951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132D37FD-0CBF-4B05-8326-BEBF46DBC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2500" y="1269429"/>
                        <a:ext cx="3581400" cy="21646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Rectangle 9">
                        <a:extLst>
                          <a:ext uri="{FF2B5EF4-FFF2-40B4-BE49-F238E27FC236}">
                            <a16:creationId xmlns:a16="http://schemas.microsoft.com/office/drawing/2014/main" id="{839141A3-4301-4A47-8BAF-524303E84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3680" y="936614"/>
                        <a:ext cx="106433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VXS crate</a:t>
                        </a:r>
                      </a:p>
                    </p:txBody>
                  </p:sp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87167B8-BA7C-48B7-A1F5-D48FE2BFA3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6800" y="1744642"/>
                        <a:ext cx="45719" cy="160815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2C987770-2514-4074-A128-6C6F1105A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6759" y="1459125"/>
                        <a:ext cx="460382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SBC</a:t>
                        </a: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5CD83FB8-4696-4A75-8361-61AF683E0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4800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" name="Straight Connector 13">
                        <a:extLst>
                          <a:ext uri="{FF2B5EF4-FFF2-40B4-BE49-F238E27FC236}">
                            <a16:creationId xmlns:a16="http://schemas.microsoft.com/office/drawing/2014/main" id="{E501BC83-E6F6-4478-8303-2A3BAB0DD2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-1098254" y="3802736"/>
                        <a:ext cx="1440741" cy="62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>
                        <a:extLst>
                          <a:ext uri="{FF2B5EF4-FFF2-40B4-BE49-F238E27FC236}">
                            <a16:creationId xmlns:a16="http://schemas.microsoft.com/office/drawing/2014/main" id="{95607232-421F-44BB-981B-FC3A96207D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-1201135" y="2083765"/>
                        <a:ext cx="15359" cy="2850249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80D0554-294B-4969-AD68-9C4E15A5E5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95072" y="4237158"/>
                        <a:ext cx="64312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E Out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FD42194-6D08-401B-947C-B06FE1FD0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882" y="3659750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AF2FD895-B94A-4CF9-863F-98B0253F2B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83434" y="4159809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D572BF8B-2B8A-4D4A-A3E9-168D6ED9B1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35662" y="4678613"/>
                        <a:ext cx="8402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570 Amp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B51AAED4-92B2-4100-8F25-C21E15C573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6384" y="2888590"/>
                        <a:ext cx="526105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Amp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34CD5AD6-96E5-44AF-885A-ECEB5A967DC8}"/>
                          </a:ext>
                        </a:extLst>
                      </p:cNvPr>
                      <p:cNvCxnSpPr>
                        <a:cxnSpLocks/>
                        <a:stCxn id="60" idx="0"/>
                      </p:cNvCxnSpPr>
                      <p:nvPr/>
                    </p:nvCxnSpPr>
                    <p:spPr>
                      <a:xfrm flipH="1" flipV="1">
                        <a:off x="7438197" y="4083271"/>
                        <a:ext cx="2770" cy="849995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6C82CD6C-1BAA-47D7-9A59-80E1844AED98}"/>
                          </a:ext>
                        </a:extLst>
                      </p:cNvPr>
                      <p:cNvCxnSpPr>
                        <a:cxnSpLocks/>
                        <a:stCxn id="19" idx="3"/>
                      </p:cNvCxnSpPr>
                      <p:nvPr/>
                    </p:nvCxnSpPr>
                    <p:spPr>
                      <a:xfrm>
                        <a:off x="5209848" y="4083271"/>
                        <a:ext cx="2231119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79996953-7EF8-427B-99C4-0BC948C0FE6C}"/>
                          </a:ext>
                        </a:extLst>
                      </p:cNvPr>
                      <p:cNvCxnSpPr>
                        <a:cxnSpLocks/>
                        <a:stCxn id="19" idx="0"/>
                      </p:cNvCxnSpPr>
                      <p:nvPr/>
                    </p:nvCxnSpPr>
                    <p:spPr>
                      <a:xfrm flipV="1">
                        <a:off x="5108865" y="2083765"/>
                        <a:ext cx="0" cy="157598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7BAE65C5-1E37-4C55-B33E-91BFCEACA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76800" y="4640082"/>
                        <a:ext cx="1659292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B315836D-4CF1-483A-9A8B-B522CC97D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512507" y="4628887"/>
                        <a:ext cx="0" cy="312918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8736049B-2AE6-4242-BEB6-FCBF02026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067" y="3590030"/>
                        <a:ext cx="915374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EDFFF005-2147-483C-9878-020F2DCB24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9085" y="3859661"/>
                        <a:ext cx="7409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Fanout</a:t>
                        </a:r>
                      </a:p>
                    </p:txBody>
                  </p: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F6800B34-13E4-43EF-BE42-2F2C0BA57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121991" y="3749428"/>
                        <a:ext cx="78098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SCA Out</a:t>
                        </a:r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9AB566B1-0B55-4912-BE17-6C2FCFC03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02775" y="2074170"/>
                        <a:ext cx="913102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C95AD3-5F34-4E49-BDF9-DB29D5B6DC0B}"/>
                          </a:ext>
                        </a:extLst>
                      </p:cNvPr>
                      <p:cNvCxnSpPr>
                        <a:cxnSpLocks/>
                        <a:stCxn id="20" idx="0"/>
                      </p:cNvCxnSpPr>
                      <p:nvPr/>
                    </p:nvCxnSpPr>
                    <p:spPr>
                      <a:xfrm flipV="1">
                        <a:off x="4784417" y="2242652"/>
                        <a:ext cx="0" cy="191715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EE17DAB5-987F-4827-8E05-37BB3864D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2242652"/>
                        <a:ext cx="570558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D2784D39-6416-472A-9AE4-81901AED7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1678" y="3586388"/>
                        <a:ext cx="424198" cy="3576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22FDBE84-7B52-4BB7-A5A0-AE06E819A2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48157" y="3633884"/>
                        <a:ext cx="45397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OR</a:t>
                        </a:r>
                      </a:p>
                    </p:txBody>
                  </p:sp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1684370A-A49D-479C-98F9-1F4FD64D75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526895" y="3136548"/>
                        <a:ext cx="0" cy="619503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78E340F7-022F-495A-9F31-C65BF8FFFA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62853" y="1267271"/>
                        <a:ext cx="556178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Mott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944C707-7A26-4C46-BBED-287341D289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245271" y="2734800"/>
                        <a:ext cx="5661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Amp 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525D9EF0-3BFC-4F75-8B2A-6F208516B0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47219" y="3092098"/>
                        <a:ext cx="113813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Mott Trigger</a:t>
                        </a:r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107EAB29-5D1C-408C-BC8C-AD5F0EF531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24025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173B2D0A-41E1-4D5D-A7E9-634E20AF5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78134" y="1264767"/>
                        <a:ext cx="564578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INT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cxnSp>
                    <p:nvCxnSpPr>
                      <p:cNvPr id="51" name="Straight Connector 50">
                        <a:extLst>
                          <a:ext uri="{FF2B5EF4-FFF2-40B4-BE49-F238E27FC236}">
                            <a16:creationId xmlns:a16="http://schemas.microsoft.com/office/drawing/2014/main" id="{FF005560-DC76-45FF-AF63-105885EDCB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1961103"/>
                        <a:ext cx="1911147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F15EFD22-7858-444A-8D6E-FEB0B01060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381238" y="1217130"/>
                        <a:ext cx="1805301" cy="36933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4 Helicity Signals</a:t>
                        </a:r>
                      </a:p>
                    </p:txBody>
                  </p:sp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B85224D4-0123-4080-96A6-08FEB29AA6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7756" y="2895600"/>
                        <a:ext cx="574053" cy="0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1F9D7DCF-729B-46BB-85EE-A4D69AACEF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31006" y="2349160"/>
                        <a:ext cx="7296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Helicity</a:t>
                        </a:r>
                      </a:p>
                      <a:p>
                        <a:pPr algn="ctr"/>
                        <a:r>
                          <a:rPr lang="en-US" sz="1400" dirty="0"/>
                          <a:t>Trigger</a:t>
                        </a:r>
                      </a:p>
                    </p:txBody>
                  </p: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ECE8DA6B-8DB1-40F0-8B3E-7B50731038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9727" y="3136548"/>
                        <a:ext cx="1187168" cy="0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131DA7B9-68D6-42C1-91B6-CC8FBDF09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1456" y="1658232"/>
                      <a:ext cx="45719" cy="160020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1F338B1-9F11-4ECE-B5ED-68A15FF71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397" y="6291236"/>
                      <a:ext cx="1611339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/>
                        <a:t>BU-013-050-1000-S</a:t>
                      </a:r>
                    </a:p>
                  </p:txBody>
                </p:sp>
              </p:grpSp>
            </p:grp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E40A40F-DF60-40F4-9661-0C892BA75DF3}"/>
                    </a:ext>
                  </a:extLst>
                </p:cNvPr>
                <p:cNvSpPr/>
                <p:nvPr/>
              </p:nvSpPr>
              <p:spPr>
                <a:xfrm>
                  <a:off x="22610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2BA3044-4E11-4AD7-918A-A09F9BEC6927}"/>
                    </a:ext>
                  </a:extLst>
                </p:cNvPr>
                <p:cNvSpPr/>
                <p:nvPr/>
              </p:nvSpPr>
              <p:spPr>
                <a:xfrm>
                  <a:off x="13339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62B4DBD-6E5E-4587-868C-92D5A076E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50572" y="5223716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FD3252A-1A6A-4399-8F36-AEA100061A83}"/>
                    </a:ext>
                  </a:extLst>
                </p:cNvPr>
                <p:cNvSpPr/>
                <p:nvPr/>
              </p:nvSpPr>
              <p:spPr>
                <a:xfrm>
                  <a:off x="2261070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248D6A6-DC4C-4860-B800-830E3D04C81F}"/>
                    </a:ext>
                  </a:extLst>
                </p:cNvPr>
                <p:cNvSpPr txBox="1"/>
                <p:nvPr/>
              </p:nvSpPr>
              <p:spPr>
                <a:xfrm>
                  <a:off x="1853463" y="5864603"/>
                  <a:ext cx="104381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Right (120˚)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9868BACF-632F-4286-91DF-452DA1337223}"/>
                    </a:ext>
                  </a:extLst>
                </p:cNvPr>
                <p:cNvSpPr txBox="1"/>
                <p:nvPr/>
              </p:nvSpPr>
              <p:spPr>
                <a:xfrm>
                  <a:off x="988725" y="5864603"/>
                  <a:ext cx="9444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Left (120˚)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F2284E4-A91A-401F-985B-ADE6A7158E71}"/>
                    </a:ext>
                  </a:extLst>
                </p:cNvPr>
                <p:cNvSpPr/>
                <p:nvPr/>
              </p:nvSpPr>
              <p:spPr>
                <a:xfrm>
                  <a:off x="1348821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B59C526-582C-4157-B192-90BFBE234881}"/>
                    </a:ext>
                  </a:extLst>
                </p:cNvPr>
                <p:cNvSpPr txBox="1"/>
                <p:nvPr/>
              </p:nvSpPr>
              <p:spPr>
                <a:xfrm>
                  <a:off x="740536" y="4861627"/>
                  <a:ext cx="5870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E Out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8D7F38E-2508-4D3F-BE7F-67227E99E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4267" y="5214743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6EACF81-567B-408E-AE32-D3DF004F3F98}"/>
                    </a:ext>
                  </a:extLst>
                </p:cNvPr>
                <p:cNvSpPr/>
                <p:nvPr/>
              </p:nvSpPr>
              <p:spPr>
                <a:xfrm>
                  <a:off x="1362494" y="3493919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11D766-8F10-43B0-9855-36C5F2CC5AB5}"/>
                    </a:ext>
                  </a:extLst>
                </p:cNvPr>
                <p:cNvSpPr txBox="1"/>
                <p:nvPr/>
              </p:nvSpPr>
              <p:spPr>
                <a:xfrm>
                  <a:off x="491499" y="3673853"/>
                  <a:ext cx="8931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590A</a:t>
                  </a:r>
                </a:p>
                <a:p>
                  <a:pPr algn="ctr"/>
                  <a:r>
                    <a:rPr lang="en-US" sz="1400" dirty="0"/>
                    <a:t>Amp/Disc</a:t>
                  </a:r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72070FA-E004-4EB3-AC4B-91C358412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189" y="2230460"/>
                  <a:ext cx="5171" cy="2610755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8203BC8-5CFF-440F-8154-0E45CAE1A368}"/>
                    </a:ext>
                  </a:extLst>
                </p:cNvPr>
                <p:cNvSpPr/>
                <p:nvPr/>
              </p:nvSpPr>
              <p:spPr>
                <a:xfrm>
                  <a:off x="2261049" y="3491983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774" y="2230460"/>
              <a:ext cx="3264971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884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012DE85-024E-47D9-B728-71D55E462E59}"/>
              </a:ext>
            </a:extLst>
          </p:cNvPr>
          <p:cNvSpPr txBox="1"/>
          <p:nvPr/>
        </p:nvSpPr>
        <p:spPr>
          <a:xfrm>
            <a:off x="2504627" y="4758452"/>
            <a:ext cx="75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142A</a:t>
            </a:r>
          </a:p>
          <a:p>
            <a:pPr algn="ctr"/>
            <a:r>
              <a:rPr lang="en-US" sz="1400" dirty="0"/>
              <a:t>Preamp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256B20-9FE6-4215-AC44-A9BBDE8A2864}"/>
              </a:ext>
            </a:extLst>
          </p:cNvPr>
          <p:cNvSpPr txBox="1"/>
          <p:nvPr/>
        </p:nvSpPr>
        <p:spPr>
          <a:xfrm>
            <a:off x="8764667" y="1503463"/>
            <a:ext cx="208275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Helicity Signals,</a:t>
            </a:r>
          </a:p>
          <a:p>
            <a:pPr algn="ctr"/>
            <a:r>
              <a:rPr lang="en-US" dirty="0"/>
              <a:t>1 FC, 2 BPMs (X</a:t>
            </a:r>
            <a:r>
              <a:rPr lang="en-US" baseline="30000" dirty="0"/>
              <a:t>±</a:t>
            </a:r>
            <a:r>
              <a:rPr lang="en-US" dirty="0"/>
              <a:t>, Y</a:t>
            </a:r>
            <a:r>
              <a:rPr lang="en-US" baseline="30000" dirty="0"/>
              <a:t>±</a:t>
            </a:r>
            <a:r>
              <a:rPr lang="en-US" dirty="0"/>
              <a:t>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D5B60B2-5F12-4C39-A079-11BAA030063A}"/>
              </a:ext>
            </a:extLst>
          </p:cNvPr>
          <p:cNvCxnSpPr>
            <a:cxnSpLocks/>
          </p:cNvCxnSpPr>
          <p:nvPr/>
        </p:nvCxnSpPr>
        <p:spPr>
          <a:xfrm>
            <a:off x="3084371" y="1312913"/>
            <a:ext cx="2544474" cy="490111"/>
          </a:xfrm>
          <a:prstGeom prst="bentConnector3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E87091-4B46-42AC-BD57-20B5DB02EA2D}"/>
              </a:ext>
            </a:extLst>
          </p:cNvPr>
          <p:cNvCxnSpPr>
            <a:cxnSpLocks/>
          </p:cNvCxnSpPr>
          <p:nvPr/>
        </p:nvCxnSpPr>
        <p:spPr>
          <a:xfrm>
            <a:off x="6865566" y="1770312"/>
            <a:ext cx="1898702" cy="0"/>
          </a:xfrm>
          <a:prstGeom prst="line">
            <a:avLst/>
          </a:prstGeom>
          <a:ln w="19050">
            <a:headEnd type="stealth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366DC3B-242D-4B36-A465-7FBB81167512}"/>
              </a:ext>
            </a:extLst>
          </p:cNvPr>
          <p:cNvCxnSpPr>
            <a:cxnSpLocks/>
          </p:cNvCxnSpPr>
          <p:nvPr/>
        </p:nvCxnSpPr>
        <p:spPr>
          <a:xfrm flipH="1">
            <a:off x="2469433" y="4155762"/>
            <a:ext cx="524761" cy="0"/>
          </a:xfrm>
          <a:prstGeom prst="line">
            <a:avLst/>
          </a:prstGeom>
          <a:ln w="1905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86B36E-2717-4E9A-957C-AE5FDDE35402}"/>
              </a:ext>
            </a:extLst>
          </p:cNvPr>
          <p:cNvCxnSpPr>
            <a:cxnSpLocks/>
          </p:cNvCxnSpPr>
          <p:nvPr/>
        </p:nvCxnSpPr>
        <p:spPr>
          <a:xfrm flipH="1">
            <a:off x="4717728" y="3649575"/>
            <a:ext cx="500157" cy="8429"/>
          </a:xfrm>
          <a:prstGeom prst="line">
            <a:avLst/>
          </a:prstGeom>
          <a:ln w="19050">
            <a:headEnd type="triangle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43F364D-71B7-4128-B4BD-BEDC341CCC76}"/>
              </a:ext>
            </a:extLst>
          </p:cNvPr>
          <p:cNvCxnSpPr>
            <a:cxnSpLocks/>
          </p:cNvCxnSpPr>
          <p:nvPr/>
        </p:nvCxnSpPr>
        <p:spPr>
          <a:xfrm flipH="1">
            <a:off x="3900148" y="3594830"/>
            <a:ext cx="403237" cy="0"/>
          </a:xfrm>
          <a:prstGeom prst="line">
            <a:avLst/>
          </a:prstGeom>
          <a:ln w="1905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129C80D-40DF-46A9-9A41-635F27E17621}"/>
              </a:ext>
            </a:extLst>
          </p:cNvPr>
          <p:cNvCxnSpPr>
            <a:cxnSpLocks/>
          </p:cNvCxnSpPr>
          <p:nvPr/>
        </p:nvCxnSpPr>
        <p:spPr>
          <a:xfrm flipH="1">
            <a:off x="3904503" y="3764028"/>
            <a:ext cx="403237" cy="0"/>
          </a:xfrm>
          <a:prstGeom prst="line">
            <a:avLst/>
          </a:prstGeom>
          <a:ln w="1905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6AA15E2-B6ED-4F2C-8287-27351E6B2F09}"/>
              </a:ext>
            </a:extLst>
          </p:cNvPr>
          <p:cNvCxnSpPr>
            <a:cxnSpLocks/>
          </p:cNvCxnSpPr>
          <p:nvPr/>
        </p:nvCxnSpPr>
        <p:spPr>
          <a:xfrm flipH="1">
            <a:off x="3900149" y="4224478"/>
            <a:ext cx="1551628" cy="0"/>
          </a:xfrm>
          <a:prstGeom prst="line">
            <a:avLst/>
          </a:prstGeom>
          <a:ln w="1905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9BAE05F-F9D9-4E70-B3C4-5B90E33915DB}"/>
              </a:ext>
            </a:extLst>
          </p:cNvPr>
          <p:cNvCxnSpPr>
            <a:cxnSpLocks/>
          </p:cNvCxnSpPr>
          <p:nvPr/>
        </p:nvCxnSpPr>
        <p:spPr>
          <a:xfrm flipH="1">
            <a:off x="3904503" y="4054030"/>
            <a:ext cx="1440741" cy="625"/>
          </a:xfrm>
          <a:prstGeom prst="line">
            <a:avLst/>
          </a:prstGeom>
          <a:ln w="1905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72DCDAD-2F34-43C8-9FFD-A43B79585932}"/>
              </a:ext>
            </a:extLst>
          </p:cNvPr>
          <p:cNvCxnSpPr>
            <a:cxnSpLocks/>
          </p:cNvCxnSpPr>
          <p:nvPr/>
        </p:nvCxnSpPr>
        <p:spPr>
          <a:xfrm>
            <a:off x="5341840" y="2547290"/>
            <a:ext cx="3404" cy="1498430"/>
          </a:xfrm>
          <a:prstGeom prst="line">
            <a:avLst/>
          </a:prstGeom>
          <a:ln w="19050">
            <a:headEnd type="none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7C8E657-6973-40C0-A7B9-5C74AD24FCD4}"/>
              </a:ext>
            </a:extLst>
          </p:cNvPr>
          <p:cNvCxnSpPr>
            <a:cxnSpLocks/>
          </p:cNvCxnSpPr>
          <p:nvPr/>
        </p:nvCxnSpPr>
        <p:spPr>
          <a:xfrm flipH="1" flipV="1">
            <a:off x="5445939" y="2690910"/>
            <a:ext cx="166547" cy="53"/>
          </a:xfrm>
          <a:prstGeom prst="line">
            <a:avLst/>
          </a:prstGeom>
          <a:ln w="19050">
            <a:headEnd type="triangle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8221330-BDCD-401E-8239-35958EAC6AF9}"/>
              </a:ext>
            </a:extLst>
          </p:cNvPr>
          <p:cNvCxnSpPr>
            <a:cxnSpLocks/>
          </p:cNvCxnSpPr>
          <p:nvPr/>
        </p:nvCxnSpPr>
        <p:spPr>
          <a:xfrm flipH="1" flipV="1">
            <a:off x="5358606" y="2541742"/>
            <a:ext cx="221185" cy="9354"/>
          </a:xfrm>
          <a:prstGeom prst="line">
            <a:avLst/>
          </a:prstGeom>
          <a:ln w="19050">
            <a:headEnd type="triangle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B93107E-EB00-42C6-894E-0558E73F6E49}"/>
              </a:ext>
            </a:extLst>
          </p:cNvPr>
          <p:cNvCxnSpPr>
            <a:cxnSpLocks/>
          </p:cNvCxnSpPr>
          <p:nvPr/>
        </p:nvCxnSpPr>
        <p:spPr>
          <a:xfrm flipH="1">
            <a:off x="5437093" y="2670260"/>
            <a:ext cx="1894" cy="1537407"/>
          </a:xfrm>
          <a:prstGeom prst="line">
            <a:avLst/>
          </a:prstGeom>
          <a:ln w="19050">
            <a:headEnd type="none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Cable NIM Crate and VXS Crate</a:t>
            </a:r>
          </a:p>
          <a:p>
            <a:endParaRPr lang="en-US" sz="2400" dirty="0"/>
          </a:p>
          <a:p>
            <a:r>
              <a:rPr lang="en-US" sz="2400" dirty="0"/>
              <a:t>Cables from detectors to NIM Crate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 to VXS Crate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363EA-4ED6-4439-94FA-E5B76E5A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449" y="820709"/>
            <a:ext cx="4145280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E4854-4A3E-4B4D-B7F6-BEE27F24C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11" y="1011874"/>
            <a:ext cx="4145280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78740"/>
              </p:ext>
            </p:extLst>
          </p:nvPr>
        </p:nvGraphicFramePr>
        <p:xfrm>
          <a:off x="1735139" y="1308100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Distribution 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INT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04168"/>
              </p:ext>
            </p:extLst>
          </p:nvPr>
        </p:nvGraphicFramePr>
        <p:xfrm>
          <a:off x="4565650" y="1308101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3-4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35373859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QUAD GATE/DELAY GENERATOR PS794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91855126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LEVEL TRANSLATOR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23098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55229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16F92-6316-F649-A12A-8573C028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12" y="13081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16165"/>
              </p:ext>
            </p:extLst>
          </p:nvPr>
        </p:nvGraphicFramePr>
        <p:xfrm>
          <a:off x="1981148" y="1047195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56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511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9073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Distribution Board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INT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FT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155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1733551" y="6218239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6" y="4679761"/>
            <a:ext cx="68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OUTPUTS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>
            <a:off x="3280569" y="4634517"/>
            <a:ext cx="3345657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033882" y="1524925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401894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1792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B9EE2C-611F-4D56-B3BF-21ABCDE77BE6}"/>
              </a:ext>
            </a:extLst>
          </p:cNvPr>
          <p:cNvCxnSpPr>
            <a:cxnSpLocks/>
          </p:cNvCxnSpPr>
          <p:nvPr/>
        </p:nvCxnSpPr>
        <p:spPr>
          <a:xfrm flipH="1">
            <a:off x="9982199" y="138394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56">
            <a:extLst>
              <a:ext uri="{FF2B5EF4-FFF2-40B4-BE49-F238E27FC236}">
                <a16:creationId xmlns:a16="http://schemas.microsoft.com/office/drawing/2014/main" id="{846A38EE-7490-47BC-B0DE-B6E02123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583" y="126083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Delayed Helicity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0076B-F467-41AE-B5E3-92A4478362CE}"/>
              </a:ext>
            </a:extLst>
          </p:cNvPr>
          <p:cNvCxnSpPr>
            <a:cxnSpLocks/>
          </p:cNvCxnSpPr>
          <p:nvPr/>
        </p:nvCxnSpPr>
        <p:spPr>
          <a:xfrm flipH="1">
            <a:off x="9982200" y="182968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56">
            <a:extLst>
              <a:ext uri="{FF2B5EF4-FFF2-40B4-BE49-F238E27FC236}">
                <a16:creationId xmlns:a16="http://schemas.microsoft.com/office/drawing/2014/main" id="{637D3C31-FA05-46ED-AA67-467B69EB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17065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60E20-B6DC-43C1-B2A7-55B88F7C741F}"/>
              </a:ext>
            </a:extLst>
          </p:cNvPr>
          <p:cNvCxnSpPr>
            <a:cxnSpLocks/>
          </p:cNvCxnSpPr>
          <p:nvPr/>
        </p:nvCxnSpPr>
        <p:spPr>
          <a:xfrm flipH="1">
            <a:off x="9982200" y="226959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76A024-98C2-41CA-A74E-E5E152B5F2A7}"/>
              </a:ext>
            </a:extLst>
          </p:cNvPr>
          <p:cNvCxnSpPr>
            <a:cxnSpLocks/>
          </p:cNvCxnSpPr>
          <p:nvPr/>
        </p:nvCxnSpPr>
        <p:spPr>
          <a:xfrm flipH="1">
            <a:off x="9982200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56">
            <a:extLst>
              <a:ext uri="{FF2B5EF4-FFF2-40B4-BE49-F238E27FC236}">
                <a16:creationId xmlns:a16="http://schemas.microsoft.com/office/drawing/2014/main" id="{6D9E44F8-AC0C-489F-8C87-E5764055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14437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Pattern Sync</a:t>
            </a:r>
          </a:p>
        </p:txBody>
      </p:sp>
      <p:sp>
        <p:nvSpPr>
          <p:cNvPr id="28" name="TextBox 156">
            <a:extLst>
              <a:ext uri="{FF2B5EF4-FFF2-40B4-BE49-F238E27FC236}">
                <a16:creationId xmlns:a16="http://schemas.microsoft.com/office/drawing/2014/main" id="{E03FCF47-A1A6-46F4-94EC-15306F80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6019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Pair Sync</a:t>
            </a:r>
          </a:p>
        </p:txBody>
      </p: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864" y="4511486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556" y="3543602"/>
            <a:ext cx="68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</a:t>
            </a:r>
          </a:p>
          <a:p>
            <a:pPr eaLnBrk="1" hangingPunct="1"/>
            <a:r>
              <a:rPr lang="en-US" sz="1000" dirty="0">
                <a:latin typeface="Calibri" pitchFamily="34" charset="0"/>
              </a:rPr>
              <a:t>INPUTS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>
            <a:off x="3304897" y="3420571"/>
            <a:ext cx="6426956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561" y="3503757"/>
            <a:ext cx="686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dECL-2</a:t>
            </a:r>
          </a:p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4734"/>
              </p:ext>
            </p:extLst>
          </p:nvPr>
        </p:nvGraphicFramePr>
        <p:xfrm>
          <a:off x="2344802" y="1071033"/>
          <a:ext cx="7502396" cy="518162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61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575">
                  <a:extLst>
                    <a:ext uri="{9D8B030D-6E8A-4147-A177-3AD203B41FA5}">
                      <a16:colId xmlns:a16="http://schemas.microsoft.com/office/drawing/2014/main" val="972203747"/>
                    </a:ext>
                  </a:extLst>
                </a:gridCol>
                <a:gridCol w="600575">
                  <a:extLst>
                    <a:ext uri="{9D8B030D-6E8A-4147-A177-3AD203B41FA5}">
                      <a16:colId xmlns:a16="http://schemas.microsoft.com/office/drawing/2014/main" val="3308710825"/>
                    </a:ext>
                  </a:extLst>
                </a:gridCol>
                <a:gridCol w="7589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7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9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(50°)</a:t>
                      </a:r>
                    </a:p>
                    <a:p>
                      <a:pPr algn="ctr"/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QD</a:t>
                      </a:r>
                    </a:p>
                    <a:p>
                      <a:pPr algn="ctr"/>
                      <a:r>
                        <a:rPr lang="en-US" sz="1400" dirty="0"/>
                        <a:t>794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224">
                <a:tc rowSpan="6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6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rowSpan="6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6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r>
                        <a:rPr lang="en-US" sz="1000" dirty="0"/>
                        <a:t>→ nT_Settle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</a:t>
                      </a:r>
                      <a:r>
                        <a:rPr lang="en-US" sz="1000" baseline="0" dirty="0"/>
                        <a:t> 428 ns n</a:t>
                      </a:r>
                      <a:r>
                        <a:rPr lang="en-US" sz="1000" dirty="0"/>
                        <a:t>T_Settle Trigger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5485"/>
                  </a:ext>
                </a:extLst>
              </a:tr>
              <a:tr h="910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3701"/>
                  </a:ext>
                </a:extLst>
              </a:tr>
              <a:tr h="930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32456"/>
              </p:ext>
            </p:extLst>
          </p:nvPr>
        </p:nvGraphicFramePr>
        <p:xfrm>
          <a:off x="5030789" y="855663"/>
          <a:ext cx="2797175" cy="274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TS#3 (DB MT1)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TS#1 (Mott DetTr)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TRG ( Delayed </a:t>
                      </a:r>
                      <a:r>
                        <a:rPr lang="en-US" sz="1200" dirty="0" err="1"/>
                        <a:t>nT_Settle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INH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827479"/>
              </p:ext>
            </p:extLst>
          </p:nvPr>
        </p:nvGraphicFramePr>
        <p:xfrm>
          <a:off x="5030789" y="4067729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Distribution Board MT1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9FB75-841F-429C-B153-0D0D7E4B3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0" t="16366" r="51197" b="38696"/>
          <a:stretch/>
        </p:blipFill>
        <p:spPr>
          <a:xfrm>
            <a:off x="2178755" y="1761067"/>
            <a:ext cx="1456267" cy="30818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PREAMPLIFIERS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33711"/>
              </p:ext>
            </p:extLst>
          </p:nvPr>
        </p:nvGraphicFramePr>
        <p:xfrm>
          <a:off x="5079047" y="950807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TID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21529"/>
              </p:ext>
            </p:extLst>
          </p:nvPr>
        </p:nvGraphicFramePr>
        <p:xfrm>
          <a:off x="8000471" y="918846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TID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98013"/>
              </p:ext>
            </p:extLst>
          </p:nvPr>
        </p:nvGraphicFramePr>
        <p:xfrm>
          <a:off x="5079047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18208"/>
              </p:ext>
            </p:extLst>
          </p:nvPr>
        </p:nvGraphicFramePr>
        <p:xfrm>
          <a:off x="8000470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0884DB-3156-4036-98E1-5F09269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769851"/>
            <a:ext cx="4693920" cy="3901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2839</TotalTime>
  <Words>658</Words>
  <Application>Microsoft Office PowerPoint</Application>
  <PresentationFormat>Widescreen</PresentationFormat>
  <Paragraphs>371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.PingFangSC-Regular</vt:lpstr>
      <vt:lpstr>Arial</vt:lpstr>
      <vt:lpstr>Calibri</vt:lpstr>
      <vt:lpstr>Calibri Light</vt:lpstr>
      <vt:lpstr>PingFangSC-Regular</vt:lpstr>
      <vt:lpstr>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CHANNEL ASSIGNMENT – TRIGGER INTERFACE (TID)</vt:lpstr>
      <vt:lpstr>CHANNEL ASSIGNMENT – PREAMPLIFIERS</vt:lpstr>
      <vt:lpstr>CHANNEL ASSIGNMENT – AMPLIFIERS</vt:lpstr>
      <vt:lpstr>FADC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620</cp:revision>
  <dcterms:created xsi:type="dcterms:W3CDTF">2020-07-30T15:47:04Z</dcterms:created>
  <dcterms:modified xsi:type="dcterms:W3CDTF">2022-01-18T20:43:03Z</dcterms:modified>
</cp:coreProperties>
</file>