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22"/>
  </p:notesMasterIdLst>
  <p:sldIdLst>
    <p:sldId id="309" r:id="rId3"/>
    <p:sldId id="398" r:id="rId4"/>
    <p:sldId id="399" r:id="rId5"/>
    <p:sldId id="308" r:id="rId6"/>
    <p:sldId id="400" r:id="rId7"/>
    <p:sldId id="302" r:id="rId8"/>
    <p:sldId id="325" r:id="rId9"/>
    <p:sldId id="297" r:id="rId10"/>
    <p:sldId id="295" r:id="rId11"/>
    <p:sldId id="401" r:id="rId12"/>
    <p:sldId id="260" r:id="rId13"/>
    <p:sldId id="268" r:id="rId14"/>
    <p:sldId id="293" r:id="rId15"/>
    <p:sldId id="403" r:id="rId16"/>
    <p:sldId id="402" r:id="rId17"/>
    <p:sldId id="291" r:id="rId18"/>
    <p:sldId id="305" r:id="rId19"/>
    <p:sldId id="321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AD34D"/>
    <a:srgbClr val="CF890B"/>
    <a:srgbClr val="05EBD0"/>
    <a:srgbClr val="AA329C"/>
    <a:srgbClr val="AC21AF"/>
    <a:srgbClr val="1C76C0"/>
    <a:srgbClr val="9C34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6" autoAdjust="0"/>
    <p:restoredTop sz="96408" autoAdjust="0"/>
  </p:normalViewPr>
  <p:slideViewPr>
    <p:cSldViewPr snapToGrid="0" snapToObjects="1">
      <p:cViewPr>
        <p:scale>
          <a:sx n="80" d="100"/>
          <a:sy n="80" d="100"/>
        </p:scale>
        <p:origin x="324" y="69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January 20,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January 20,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January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Thursday, January 20,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91155"/>
              </p:ext>
            </p:extLst>
          </p:nvPr>
        </p:nvGraphicFramePr>
        <p:xfrm>
          <a:off x="1981201" y="89058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CH2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4398335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56908"/>
              </p:ext>
            </p:extLst>
          </p:nvPr>
        </p:nvGraphicFramePr>
        <p:xfrm>
          <a:off x="7424738" y="89499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CH3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97255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24063"/>
              </p:ext>
            </p:extLst>
          </p:nvPr>
        </p:nvGraphicFramePr>
        <p:xfrm>
          <a:off x="1981200" y="3616855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5378503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48394"/>
              </p:ext>
            </p:extLst>
          </p:nvPr>
        </p:nvGraphicFramePr>
        <p:xfrm>
          <a:off x="7424738" y="3604332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8595606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705" y="719983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67" y="719982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FADC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73338"/>
              </p:ext>
            </p:extLst>
          </p:nvPr>
        </p:nvGraphicFramePr>
        <p:xfrm>
          <a:off x="2110147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0196"/>
              </p:ext>
            </p:extLst>
          </p:nvPr>
        </p:nvGraphicFramePr>
        <p:xfrm>
          <a:off x="7987232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195357" y="817628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Mott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05092" y="789847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198368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93856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Delayed Helicity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T_Settle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DB TRG 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 </a:t>
                      </a:r>
                      <a:r>
                        <a:rPr lang="el-GR" sz="1800" dirty="0"/>
                        <a:t>Ω</a:t>
                      </a: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Pattern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Pair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baseline="0" dirty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4170"/>
              </p:ext>
            </p:extLst>
          </p:nvPr>
        </p:nvGraphicFramePr>
        <p:xfrm>
          <a:off x="2682875" y="807041"/>
          <a:ext cx="6826250" cy="5932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LT</a:t>
                      </a:r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IN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TTL/ECL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(NOW a 10.13 kHz NIM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</a:rPr>
                        <a:t>Pulser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TID TS#2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</a:t>
                      </a:r>
                      <a:r>
                        <a:rPr lang="el-GR" sz="1200" dirty="0"/>
                        <a:t>Ω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SCOPE</a:t>
                      </a:r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OCTAL LOGIC UNIT PS 758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29325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LEFT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RIGHT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38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17505"/>
              </p:ext>
            </p:extLst>
          </p:nvPr>
        </p:nvGraphicFramePr>
        <p:xfrm>
          <a:off x="1903414" y="1046164"/>
          <a:ext cx="8385175" cy="1876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Readout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Trigger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/>
                        <a:t>Mott_Sample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Mott FADC (Mode=1), INT 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 Detector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Mott_Int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Mott_Int_%d.dat</a:t>
                      </a:r>
                      <a:endParaRPr lang="fr-FR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nT_Settle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VXS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BA267-7CAD-4BE0-8AB6-D11F8446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17"/>
          <a:stretch/>
        </p:blipFill>
        <p:spPr>
          <a:xfrm>
            <a:off x="1524000" y="721895"/>
            <a:ext cx="9144000" cy="59995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Mott NIM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B41B6-71C4-4815-9078-27D9C7B9A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b="7314"/>
          <a:stretch/>
        </p:blipFill>
        <p:spPr>
          <a:xfrm>
            <a:off x="1524000" y="902367"/>
            <a:ext cx="9144000" cy="55382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Thursday, January 20,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204B12-95D2-42B9-B926-53C03084BE48}"/>
              </a:ext>
            </a:extLst>
          </p:cNvPr>
          <p:cNvGrpSpPr/>
          <p:nvPr/>
        </p:nvGrpSpPr>
        <p:grpSpPr>
          <a:xfrm>
            <a:off x="491499" y="838567"/>
            <a:ext cx="10587443" cy="5760446"/>
            <a:chOff x="491499" y="838567"/>
            <a:chExt cx="10587443" cy="57604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141A3-4301-4A47-8BAF-524303E847A6}"/>
                </a:ext>
              </a:extLst>
            </p:cNvPr>
            <p:cNvSpPr/>
            <p:nvPr/>
          </p:nvSpPr>
          <p:spPr>
            <a:xfrm>
              <a:off x="5075387" y="838567"/>
              <a:ext cx="1064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VXS crate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A6D8EBC-71C8-43DF-8271-44C806440A91}"/>
                </a:ext>
              </a:extLst>
            </p:cNvPr>
            <p:cNvSpPr/>
            <p:nvPr/>
          </p:nvSpPr>
          <p:spPr>
            <a:xfrm>
              <a:off x="1223790" y="6291236"/>
              <a:ext cx="13837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BU-013-050-500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65C989-56A8-4B70-9DD5-8FBC73EBC4A5}"/>
                </a:ext>
              </a:extLst>
            </p:cNvPr>
            <p:cNvSpPr/>
            <p:nvPr/>
          </p:nvSpPr>
          <p:spPr>
            <a:xfrm>
              <a:off x="3927971" y="1601266"/>
              <a:ext cx="428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TID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6BEFB3-F0AD-496F-988A-5B4F0340DEBE}"/>
                </a:ext>
              </a:extLst>
            </p:cNvPr>
            <p:cNvSpPr/>
            <p:nvPr/>
          </p:nvSpPr>
          <p:spPr>
            <a:xfrm>
              <a:off x="9978374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A83361-ECAC-499D-9343-BE41EAEB90BA}"/>
                </a:ext>
              </a:extLst>
            </p:cNvPr>
            <p:cNvSpPr/>
            <p:nvPr/>
          </p:nvSpPr>
          <p:spPr>
            <a:xfrm>
              <a:off x="9066125" y="55019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9E36E0E-2DDF-48E8-A971-B2D10D229494}"/>
                </a:ext>
              </a:extLst>
            </p:cNvPr>
            <p:cNvCxnSpPr>
              <a:cxnSpLocks/>
              <a:stCxn id="57" idx="0"/>
              <a:endCxn id="61" idx="2"/>
            </p:cNvCxnSpPr>
            <p:nvPr/>
          </p:nvCxnSpPr>
          <p:spPr>
            <a:xfrm flipV="1">
              <a:off x="9180425" y="5216219"/>
              <a:ext cx="0" cy="2857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F1B45A-CA46-4E09-86AD-497478B24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2674" y="5216219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BE8AD15-4FED-42E2-8BD4-C6AFE94C5903}"/>
                </a:ext>
              </a:extLst>
            </p:cNvPr>
            <p:cNvSpPr/>
            <p:nvPr/>
          </p:nvSpPr>
          <p:spPr>
            <a:xfrm>
              <a:off x="9978374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D3F5E6-FAFB-4A90-9037-EDB50D8ED3B1}"/>
                </a:ext>
              </a:extLst>
            </p:cNvPr>
            <p:cNvSpPr txBox="1"/>
            <p:nvPr/>
          </p:nvSpPr>
          <p:spPr>
            <a:xfrm>
              <a:off x="9616452" y="5864603"/>
              <a:ext cx="952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FB3936-163E-413C-B4C6-48B73DFDD986}"/>
                </a:ext>
              </a:extLst>
            </p:cNvPr>
            <p:cNvSpPr txBox="1"/>
            <p:nvPr/>
          </p:nvSpPr>
          <p:spPr>
            <a:xfrm>
              <a:off x="8751714" y="5864603"/>
              <a:ext cx="853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314B90-2529-42F9-8529-6675B66E117E}"/>
                </a:ext>
              </a:extLst>
            </p:cNvPr>
            <p:cNvSpPr txBox="1"/>
            <p:nvPr/>
          </p:nvSpPr>
          <p:spPr>
            <a:xfrm>
              <a:off x="10327582" y="4702553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142B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357CF2-29C6-40B4-909C-2EE698EF5F20}"/>
                </a:ext>
              </a:extLst>
            </p:cNvPr>
            <p:cNvSpPr/>
            <p:nvPr/>
          </p:nvSpPr>
          <p:spPr>
            <a:xfrm>
              <a:off x="9066125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2D37FD-0CBF-4B05-8326-BEBF46DBC412}"/>
                </a:ext>
              </a:extLst>
            </p:cNvPr>
            <p:cNvSpPr/>
            <p:nvPr/>
          </p:nvSpPr>
          <p:spPr>
            <a:xfrm>
              <a:off x="3604207" y="1171382"/>
              <a:ext cx="3581400" cy="21646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7167B8-BA7C-48B7-A1F5-D48FE2BFA38E}"/>
                </a:ext>
              </a:extLst>
            </p:cNvPr>
            <p:cNvSpPr/>
            <p:nvPr/>
          </p:nvSpPr>
          <p:spPr>
            <a:xfrm>
              <a:off x="3718507" y="1646595"/>
              <a:ext cx="45719" cy="1608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987770-2514-4074-A128-6C6F1105AEEE}"/>
                </a:ext>
              </a:extLst>
            </p:cNvPr>
            <p:cNvSpPr/>
            <p:nvPr/>
          </p:nvSpPr>
          <p:spPr>
            <a:xfrm>
              <a:off x="3558466" y="1361078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SBC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83FB8-4696-4A75-8361-61AF683E0B3D}"/>
                </a:ext>
              </a:extLst>
            </p:cNvPr>
            <p:cNvSpPr/>
            <p:nvPr/>
          </p:nvSpPr>
          <p:spPr>
            <a:xfrm>
              <a:off x="6766507" y="1654553"/>
              <a:ext cx="198119" cy="16002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01BC83-E6F6-4478-8303-2A3BAB0DD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453" y="3704689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607232-421F-44BB-981B-FC3A96207D79}"/>
                </a:ext>
              </a:extLst>
            </p:cNvPr>
            <p:cNvCxnSpPr>
              <a:cxnSpLocks/>
              <a:stCxn id="127" idx="2"/>
              <a:endCxn id="121" idx="0"/>
            </p:cNvCxnSpPr>
            <p:nvPr/>
          </p:nvCxnSpPr>
          <p:spPr>
            <a:xfrm flipH="1">
              <a:off x="1463121" y="4340960"/>
              <a:ext cx="356" cy="494259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0D0554-294B-4969-AD68-9C4E15A5E5F1}"/>
                </a:ext>
              </a:extLst>
            </p:cNvPr>
            <p:cNvSpPr txBox="1"/>
            <p:nvPr/>
          </p:nvSpPr>
          <p:spPr>
            <a:xfrm>
              <a:off x="9446779" y="4139111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D42194-6D08-401B-947C-B06FE1FD050C}"/>
                </a:ext>
              </a:extLst>
            </p:cNvPr>
            <p:cNvSpPr/>
            <p:nvPr/>
          </p:nvSpPr>
          <p:spPr>
            <a:xfrm>
              <a:off x="7659589" y="3561703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FD895-B94A-4CF9-863F-98B0253F2BB9}"/>
                </a:ext>
              </a:extLst>
            </p:cNvPr>
            <p:cNvSpPr/>
            <p:nvPr/>
          </p:nvSpPr>
          <p:spPr>
            <a:xfrm>
              <a:off x="7335141" y="4061762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72BF8B-2B8A-4D4A-A3E9-168D6ED9B1F7}"/>
                </a:ext>
              </a:extLst>
            </p:cNvPr>
            <p:cNvSpPr txBox="1"/>
            <p:nvPr/>
          </p:nvSpPr>
          <p:spPr>
            <a:xfrm>
              <a:off x="7487369" y="458056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570 Amp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1AAED4-92B2-4100-8F25-C21E15C57395}"/>
                </a:ext>
              </a:extLst>
            </p:cNvPr>
            <p:cNvSpPr txBox="1"/>
            <p:nvPr/>
          </p:nvSpPr>
          <p:spPr>
            <a:xfrm>
              <a:off x="7878091" y="2790543"/>
              <a:ext cx="526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CD5AD6-96E5-44AF-885A-ECEB5A967DC8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H="1" flipV="1">
              <a:off x="10089904" y="3985224"/>
              <a:ext cx="2770" cy="8499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82CD6C-1BAA-47D7-9A59-80E1844AED9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861555" y="3985224"/>
              <a:ext cx="2231119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996953-7EF8-427B-99C4-0BC948C0FE6C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760572" y="1985718"/>
              <a:ext cx="0" cy="157598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AE65C5-1E37-4C55-B33E-91BFCEACA94E}"/>
                </a:ext>
              </a:extLst>
            </p:cNvPr>
            <p:cNvCxnSpPr>
              <a:cxnSpLocks/>
            </p:cNvCxnSpPr>
            <p:nvPr/>
          </p:nvCxnSpPr>
          <p:spPr>
            <a:xfrm>
              <a:off x="7518982" y="4542035"/>
              <a:ext cx="1659292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15836D-4CF1-483A-9A8B-B522CC97D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4214" y="4530840"/>
              <a:ext cx="0" cy="31291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36049B-2AE6-4242-BEB6-FCBF020266B6}"/>
                </a:ext>
              </a:extLst>
            </p:cNvPr>
            <p:cNvSpPr/>
            <p:nvPr/>
          </p:nvSpPr>
          <p:spPr>
            <a:xfrm>
              <a:off x="2984774" y="3491983"/>
              <a:ext cx="915374" cy="805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FFF005-2147-483C-9878-020F2DCB2464}"/>
                </a:ext>
              </a:extLst>
            </p:cNvPr>
            <p:cNvSpPr txBox="1"/>
            <p:nvPr/>
          </p:nvSpPr>
          <p:spPr>
            <a:xfrm>
              <a:off x="3010792" y="376161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Fanout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800B34-13E4-43EF-BE42-2F2C0BA57CB0}"/>
                </a:ext>
              </a:extLst>
            </p:cNvPr>
            <p:cNvSpPr txBox="1"/>
            <p:nvPr/>
          </p:nvSpPr>
          <p:spPr>
            <a:xfrm>
              <a:off x="1784408" y="3673853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SCA</a:t>
              </a:r>
            </a:p>
            <a:p>
              <a:pPr algn="ctr"/>
              <a:r>
                <a:rPr lang="en-US" sz="1400" dirty="0"/>
                <a:t> Out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B566B1-0B55-4912-BE17-6C2FCFC0345F}"/>
                </a:ext>
              </a:extLst>
            </p:cNvPr>
            <p:cNvCxnSpPr>
              <a:cxnSpLocks/>
            </p:cNvCxnSpPr>
            <p:nvPr/>
          </p:nvCxnSpPr>
          <p:spPr>
            <a:xfrm>
              <a:off x="6854482" y="1976123"/>
              <a:ext cx="913102" cy="0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C95AD3-5F34-4E49-BDF9-DB29D5B6DC0B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7436124" y="2144605"/>
              <a:ext cx="0" cy="1917157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17DAB5-987F-4827-8E05-37BB3864DE7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2144605"/>
              <a:ext cx="570558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784D39-6416-472A-9AE4-81901AED7046}"/>
                </a:ext>
              </a:extLst>
            </p:cNvPr>
            <p:cNvSpPr/>
            <p:nvPr/>
          </p:nvSpPr>
          <p:spPr>
            <a:xfrm>
              <a:off x="4303385" y="3488341"/>
              <a:ext cx="424198" cy="357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FDBE84-7B52-4BB7-A5A0-AE06E819A243}"/>
                </a:ext>
              </a:extLst>
            </p:cNvPr>
            <p:cNvSpPr txBox="1"/>
            <p:nvPr/>
          </p:nvSpPr>
          <p:spPr>
            <a:xfrm>
              <a:off x="4299864" y="3535837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OR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84370A-A49D-479C-98F9-1F4FD64D751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602" y="3038501"/>
              <a:ext cx="0" cy="619503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E340F7-022F-495A-9F31-C65BF8FFFAEF}"/>
                </a:ext>
              </a:extLst>
            </p:cNvPr>
            <p:cNvSpPr/>
            <p:nvPr/>
          </p:nvSpPr>
          <p:spPr>
            <a:xfrm>
              <a:off x="5414560" y="1169224"/>
              <a:ext cx="556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Mott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44C707-7A26-4C46-BBED-287341D2899D}"/>
                </a:ext>
              </a:extLst>
            </p:cNvPr>
            <p:cNvSpPr txBox="1"/>
            <p:nvPr/>
          </p:nvSpPr>
          <p:spPr>
            <a:xfrm>
              <a:off x="1406436" y="2636753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 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5D9EF0-3BFC-4F75-8B2A-6F208516B014}"/>
                </a:ext>
              </a:extLst>
            </p:cNvPr>
            <p:cNvSpPr txBox="1"/>
            <p:nvPr/>
          </p:nvSpPr>
          <p:spPr>
            <a:xfrm>
              <a:off x="4098926" y="2994051"/>
              <a:ext cx="113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Mott Trigger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7EAB29-5D1C-408C-BC8C-AD5F0EF53166}"/>
                </a:ext>
              </a:extLst>
            </p:cNvPr>
            <p:cNvSpPr/>
            <p:nvPr/>
          </p:nvSpPr>
          <p:spPr>
            <a:xfrm>
              <a:off x="5575732" y="1654553"/>
              <a:ext cx="198119" cy="16002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3B2D0A-41E1-4D5D-A7E9-634E20AF59B8}"/>
                </a:ext>
              </a:extLst>
            </p:cNvPr>
            <p:cNvSpPr/>
            <p:nvPr/>
          </p:nvSpPr>
          <p:spPr>
            <a:xfrm>
              <a:off x="6529841" y="1166720"/>
              <a:ext cx="564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INT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005560-DC76-45FF-AF63-105885EDCB4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863056"/>
              <a:ext cx="1911147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5EFD22-7858-444A-8D6E-FEB0B0106039}"/>
                </a:ext>
              </a:extLst>
            </p:cNvPr>
            <p:cNvSpPr txBox="1"/>
            <p:nvPr/>
          </p:nvSpPr>
          <p:spPr>
            <a:xfrm>
              <a:off x="1270469" y="1119083"/>
              <a:ext cx="1805301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224D4-0123-4080-96A6-08FEB29AA6FD}"/>
                </a:ext>
              </a:extLst>
            </p:cNvPr>
            <p:cNvCxnSpPr>
              <a:cxnSpLocks/>
            </p:cNvCxnSpPr>
            <p:nvPr/>
          </p:nvCxnSpPr>
          <p:spPr>
            <a:xfrm>
              <a:off x="6506439" y="2719540"/>
              <a:ext cx="260068" cy="774379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9D7DCF-729B-46BB-85EE-A4D69AACEFCE}"/>
                </a:ext>
              </a:extLst>
            </p:cNvPr>
            <p:cNvSpPr txBox="1"/>
            <p:nvPr/>
          </p:nvSpPr>
          <p:spPr>
            <a:xfrm>
              <a:off x="6412412" y="3504524"/>
              <a:ext cx="729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Helicity</a:t>
              </a:r>
            </a:p>
            <a:p>
              <a:pPr algn="ctr"/>
              <a:r>
                <a:rPr lang="en-US" sz="1400" dirty="0"/>
                <a:t>Trigger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E8DA6B-8DB1-40F0-8B3E-7B507310384A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34" y="3038501"/>
              <a:ext cx="1187168" cy="0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31DA7B9-68D6-42C1-91B6-CC8FBDF09708}"/>
                </a:ext>
              </a:extLst>
            </p:cNvPr>
            <p:cNvSpPr/>
            <p:nvPr/>
          </p:nvSpPr>
          <p:spPr>
            <a:xfrm>
              <a:off x="3938907" y="1658232"/>
              <a:ext cx="45719" cy="1600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1F338B1-9F11-4ECE-B5ED-68A15FF71404}"/>
                </a:ext>
              </a:extLst>
            </p:cNvPr>
            <p:cNvSpPr/>
            <p:nvPr/>
          </p:nvSpPr>
          <p:spPr>
            <a:xfrm>
              <a:off x="8844848" y="6291236"/>
              <a:ext cx="1611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BU-013-050-1000-S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E40A40F-DF60-40F4-9661-0C892BA75DF3}"/>
                </a:ext>
              </a:extLst>
            </p:cNvPr>
            <p:cNvSpPr/>
            <p:nvPr/>
          </p:nvSpPr>
          <p:spPr>
            <a:xfrm>
              <a:off x="2249781" y="5510317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BA3044-4E11-4AD7-918A-A09F9BEC6927}"/>
                </a:ext>
              </a:extLst>
            </p:cNvPr>
            <p:cNvSpPr/>
            <p:nvPr/>
          </p:nvSpPr>
          <p:spPr>
            <a:xfrm>
              <a:off x="1333970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62B4DBD-6E5E-4587-868C-92D5A076E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572" y="5201138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FD3252A-1A6A-4399-8F36-AEA100061A83}"/>
                </a:ext>
              </a:extLst>
            </p:cNvPr>
            <p:cNvSpPr/>
            <p:nvPr/>
          </p:nvSpPr>
          <p:spPr>
            <a:xfrm>
              <a:off x="224978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48D6A6-DC4C-4860-B800-830E3D04C81F}"/>
                </a:ext>
              </a:extLst>
            </p:cNvPr>
            <p:cNvSpPr txBox="1"/>
            <p:nvPr/>
          </p:nvSpPr>
          <p:spPr>
            <a:xfrm>
              <a:off x="1853463" y="5864603"/>
              <a:ext cx="1043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868BACF-632F-4286-91DF-452DA1337223}"/>
                </a:ext>
              </a:extLst>
            </p:cNvPr>
            <p:cNvSpPr txBox="1"/>
            <p:nvPr/>
          </p:nvSpPr>
          <p:spPr>
            <a:xfrm>
              <a:off x="988725" y="5864603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F2284E4-A91A-401F-985B-ADE6A7158E71}"/>
                </a:ext>
              </a:extLst>
            </p:cNvPr>
            <p:cNvSpPr/>
            <p:nvPr/>
          </p:nvSpPr>
          <p:spPr>
            <a:xfrm>
              <a:off x="134882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B59C526-582C-4157-B192-90BFBE234881}"/>
                </a:ext>
              </a:extLst>
            </p:cNvPr>
            <p:cNvSpPr txBox="1"/>
            <p:nvPr/>
          </p:nvSpPr>
          <p:spPr>
            <a:xfrm>
              <a:off x="740536" y="4861627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8D7F38E-2508-4D3F-BE7F-67227E99E9CE}"/>
                </a:ext>
              </a:extLst>
            </p:cNvPr>
            <p:cNvCxnSpPr>
              <a:cxnSpLocks/>
              <a:stCxn id="115" idx="0"/>
              <a:endCxn id="118" idx="2"/>
            </p:cNvCxnSpPr>
            <p:nvPr/>
          </p:nvCxnSpPr>
          <p:spPr>
            <a:xfrm flipV="1">
              <a:off x="2364081" y="5216219"/>
              <a:ext cx="0" cy="29409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6EACF81-567B-408E-AE32-D3DF004F3F98}"/>
                </a:ext>
              </a:extLst>
            </p:cNvPr>
            <p:cNvSpPr/>
            <p:nvPr/>
          </p:nvSpPr>
          <p:spPr>
            <a:xfrm>
              <a:off x="1362494" y="3493919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111D766-8F10-43B0-9855-36C5F2CC5AB5}"/>
                </a:ext>
              </a:extLst>
            </p:cNvPr>
            <p:cNvSpPr txBox="1"/>
            <p:nvPr/>
          </p:nvSpPr>
          <p:spPr>
            <a:xfrm>
              <a:off x="491499" y="3673853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590A</a:t>
              </a:r>
            </a:p>
            <a:p>
              <a:pPr algn="ctr"/>
              <a:r>
                <a:rPr lang="en-US" sz="1400" dirty="0"/>
                <a:t>Amp/Disc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72070FA-E004-4EB3-AC4B-91C358412872}"/>
                </a:ext>
              </a:extLst>
            </p:cNvPr>
            <p:cNvCxnSpPr>
              <a:cxnSpLocks/>
              <a:stCxn id="128" idx="2"/>
              <a:endCxn id="118" idx="0"/>
            </p:cNvCxnSpPr>
            <p:nvPr/>
          </p:nvCxnSpPr>
          <p:spPr>
            <a:xfrm>
              <a:off x="2362032" y="4339024"/>
              <a:ext cx="2049" cy="4961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8203BC8-5CFF-440F-8154-0E45CAE1A368}"/>
                </a:ext>
              </a:extLst>
            </p:cNvPr>
            <p:cNvSpPr/>
            <p:nvPr/>
          </p:nvSpPr>
          <p:spPr>
            <a:xfrm>
              <a:off x="2261049" y="3491983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704" y="2230460"/>
              <a:ext cx="3286043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933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012DE85-024E-47D9-B728-71D55E462E59}"/>
                </a:ext>
              </a:extLst>
            </p:cNvPr>
            <p:cNvSpPr txBox="1"/>
            <p:nvPr/>
          </p:nvSpPr>
          <p:spPr>
            <a:xfrm>
              <a:off x="2504627" y="4758452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142A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0256B20-9FE6-4215-AC44-A9BBDE8A2864}"/>
                </a:ext>
              </a:extLst>
            </p:cNvPr>
            <p:cNvSpPr txBox="1"/>
            <p:nvPr/>
          </p:nvSpPr>
          <p:spPr>
            <a:xfrm>
              <a:off x="8764667" y="1503463"/>
              <a:ext cx="208275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Signals,</a:t>
              </a:r>
            </a:p>
            <a:p>
              <a:pPr algn="ctr"/>
              <a:r>
                <a:rPr lang="en-US" dirty="0"/>
                <a:t>1 FC, 2 BPMs (X</a:t>
              </a:r>
              <a:r>
                <a:rPr lang="en-US" baseline="30000" dirty="0"/>
                <a:t>±</a:t>
              </a:r>
              <a:r>
                <a:rPr lang="en-US" dirty="0"/>
                <a:t>, Y</a:t>
              </a:r>
              <a:r>
                <a:rPr lang="en-US" baseline="30000" dirty="0"/>
                <a:t>±</a:t>
              </a:r>
              <a:r>
                <a:rPr lang="en-US" dirty="0"/>
                <a:t>)</a:t>
              </a:r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9D5B60B2-5F12-4C39-A079-11BAA030063A}"/>
                </a:ext>
              </a:extLst>
            </p:cNvPr>
            <p:cNvCxnSpPr>
              <a:cxnSpLocks/>
            </p:cNvCxnSpPr>
            <p:nvPr/>
          </p:nvCxnSpPr>
          <p:spPr>
            <a:xfrm>
              <a:off x="3084371" y="1312913"/>
              <a:ext cx="2544474" cy="49011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8E87091-4B46-42AC-BD57-20B5DB02EA2D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770312"/>
              <a:ext cx="1898702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366DC3B-242D-4B36-A465-7FBB81167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9433" y="4155762"/>
              <a:ext cx="524761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186B36E-2717-4E9A-957C-AE5FDDE354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729" y="3658004"/>
              <a:ext cx="485766" cy="476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43F364D-71B7-4128-B4BD-BEDC341CC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8" y="3594830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29C80D-40DF-46A9-9A41-635F27E17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3764028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6AA15E2-B6ED-4F2C-8287-27351E6B2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9" y="4224478"/>
              <a:ext cx="1551628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9BAE05F-F9D9-4E70-B3C4-5B90E3391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4054030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72DCDAD-2F34-43C8-9FFD-A43B79585932}"/>
                </a:ext>
              </a:extLst>
            </p:cNvPr>
            <p:cNvCxnSpPr>
              <a:cxnSpLocks/>
            </p:cNvCxnSpPr>
            <p:nvPr/>
          </p:nvCxnSpPr>
          <p:spPr>
            <a:xfrm>
              <a:off x="5341840" y="2541742"/>
              <a:ext cx="0" cy="1512913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C8E657-6973-40C0-A7B9-5C74AD24F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5939" y="2713189"/>
              <a:ext cx="166547" cy="53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8221330-BDCD-401E-8239-35958EAC6A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740" y="2551267"/>
              <a:ext cx="254577" cy="935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B93107E-EB00-42C6-894E-0558E73F6E49}"/>
                </a:ext>
              </a:extLst>
            </p:cNvPr>
            <p:cNvCxnSpPr>
              <a:cxnSpLocks/>
            </p:cNvCxnSpPr>
            <p:nvPr/>
          </p:nvCxnSpPr>
          <p:spPr>
            <a:xfrm>
              <a:off x="5446938" y="2719540"/>
              <a:ext cx="0" cy="1495269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A755283-6796-4527-B17D-F083F46D21AB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>
              <a:off x="2362032" y="2227429"/>
              <a:ext cx="0" cy="1264554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E4DC09-4E04-4291-B06C-D7909F9FE5F0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1463121" y="1998358"/>
              <a:ext cx="356" cy="1495561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B182D-0055-4542-834F-D910B4DEFF67}"/>
                </a:ext>
              </a:extLst>
            </p:cNvPr>
            <p:cNvSpPr/>
            <p:nvPr/>
          </p:nvSpPr>
          <p:spPr>
            <a:xfrm>
              <a:off x="6460080" y="1650574"/>
              <a:ext cx="69408" cy="16002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371270-687E-4248-BD63-2937DDEC9D2E}"/>
                </a:ext>
              </a:extLst>
            </p:cNvPr>
            <p:cNvSpPr/>
            <p:nvPr/>
          </p:nvSpPr>
          <p:spPr>
            <a:xfrm>
              <a:off x="6294056" y="1268208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VXS Crate and NIM Crate</a:t>
            </a:r>
          </a:p>
          <a:p>
            <a:endParaRPr lang="en-US" sz="2400" dirty="0"/>
          </a:p>
          <a:p>
            <a:r>
              <a:rPr lang="en-US" sz="2400" dirty="0"/>
              <a:t>Mott detectors, Preamps, Amplifiers and Bias</a:t>
            </a:r>
          </a:p>
          <a:p>
            <a:pPr marL="0" indent="0">
              <a:buNone/>
            </a:pPr>
            <a:r>
              <a:rPr lang="en-US" sz="2400" dirty="0"/>
              <a:t>Supply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13D5F-65E5-489D-A8A5-F782D61FC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096" y="812102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C4372-72FA-4630-9D9D-5F64C5D26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6" t="46420" r="1553" b="40247"/>
          <a:stretch/>
        </p:blipFill>
        <p:spPr>
          <a:xfrm>
            <a:off x="6108601" y="1211081"/>
            <a:ext cx="5003998" cy="568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6547E-6E6A-4CBC-BD09-31DB9D49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01" y="849314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15197"/>
              </p:ext>
            </p:extLst>
          </p:nvPr>
        </p:nvGraphicFramePr>
        <p:xfrm>
          <a:off x="564358" y="1280697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Distribution 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INT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64118"/>
              </p:ext>
            </p:extLst>
          </p:nvPr>
        </p:nvGraphicFramePr>
        <p:xfrm>
          <a:off x="8836860" y="1370929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3-4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 QUAD BIAS SUPPLY</a:t>
                      </a:r>
                    </a:p>
                  </a:txBody>
                  <a:tcPr marL="91435" marR="91435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35373859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91855126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LEVEL</a:t>
                      </a:r>
                      <a:r>
                        <a:rPr lang="en-US" sz="1000" baseline="0" dirty="0"/>
                        <a:t> TRANSLATOR</a:t>
                      </a:r>
                      <a:r>
                        <a:rPr lang="en-US" sz="1000" dirty="0"/>
                        <a:t> PS726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1208882" y="832644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9751260" y="833439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55D11-7C84-415D-A25A-8AE8C73B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64" y="725612"/>
            <a:ext cx="4064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9351F-61A4-4070-B674-D316BCA89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9"/>
          <a:stretch/>
        </p:blipFill>
        <p:spPr>
          <a:xfrm>
            <a:off x="4096564" y="3864225"/>
            <a:ext cx="4064000" cy="2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16165"/>
              </p:ext>
            </p:extLst>
          </p:nvPr>
        </p:nvGraphicFramePr>
        <p:xfrm>
          <a:off x="1981148" y="1047195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56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511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9073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Itfsbcmdaq0</a:t>
                      </a:r>
                      <a:endParaRPr lang="en-US" sz="1200" b="0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Distribution Board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INT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FT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155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1733551" y="6218239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itfmdaq0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051555" y="4679761"/>
            <a:ext cx="7655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OUTPUTS:</a:t>
            </a: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 flipH="1">
            <a:off x="3398053" y="3840908"/>
            <a:ext cx="3324580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7118048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6776355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1792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D1529-26C7-4FAB-862B-5839E91A5131}"/>
              </a:ext>
            </a:extLst>
          </p:cNvPr>
          <p:cNvGrpSpPr/>
          <p:nvPr/>
        </p:nvGrpSpPr>
        <p:grpSpPr>
          <a:xfrm>
            <a:off x="9982199" y="1383947"/>
            <a:ext cx="622832" cy="1341086"/>
            <a:chOff x="9982199" y="1383947"/>
            <a:chExt cx="622832" cy="134108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B9EE2C-611F-4D56-B3BF-21ABCDE77B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2199" y="1383947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720076B-F467-41AE-B5E3-92A447836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2200" y="1829683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8C60E20-B6DC-43C1-B2A7-55B88F7C74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2200" y="2269597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76A024-98C2-41CA-A74E-E5E152B5F2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2200" y="2725033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A2A02-D230-4751-A0FA-59E435F36145}"/>
              </a:ext>
            </a:extLst>
          </p:cNvPr>
          <p:cNvGrpSpPr/>
          <p:nvPr/>
        </p:nvGrpSpPr>
        <p:grpSpPr>
          <a:xfrm>
            <a:off x="10716583" y="1260837"/>
            <a:ext cx="1069017" cy="1587306"/>
            <a:chOff x="10716583" y="1260837"/>
            <a:chExt cx="1069017" cy="1587306"/>
          </a:xfrm>
        </p:grpSpPr>
        <p:sp>
          <p:nvSpPr>
            <p:cNvPr id="22" name="TextBox 156">
              <a:extLst>
                <a:ext uri="{FF2B5EF4-FFF2-40B4-BE49-F238E27FC236}">
                  <a16:creationId xmlns:a16="http://schemas.microsoft.com/office/drawing/2014/main" id="{846A38EE-7490-47BC-B0DE-B6E021234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6583" y="1260837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Delayed Helicity</a:t>
              </a:r>
            </a:p>
          </p:txBody>
        </p:sp>
        <p:sp>
          <p:nvSpPr>
            <p:cNvPr id="24" name="TextBox 156">
              <a:extLst>
                <a:ext uri="{FF2B5EF4-FFF2-40B4-BE49-F238E27FC236}">
                  <a16:creationId xmlns:a16="http://schemas.microsoft.com/office/drawing/2014/main" id="{637D3C31-FA05-46ED-AA67-467B69EB0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500" y="1706572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 err="1">
                  <a:latin typeface="Calibri" pitchFamily="34" charset="0"/>
                </a:rPr>
                <a:t>T_Settle</a:t>
              </a:r>
              <a:endParaRPr lang="en-US" sz="1000" dirty="0">
                <a:latin typeface="Calibri" pitchFamily="34" charset="0"/>
              </a:endParaRPr>
            </a:p>
          </p:txBody>
        </p:sp>
        <p:sp>
          <p:nvSpPr>
            <p:cNvPr id="27" name="TextBox 156">
              <a:extLst>
                <a:ext uri="{FF2B5EF4-FFF2-40B4-BE49-F238E27FC236}">
                  <a16:creationId xmlns:a16="http://schemas.microsoft.com/office/drawing/2014/main" id="{6D9E44F8-AC0C-489F-8C87-E5764055A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500" y="2144379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Pattern Sync</a:t>
              </a:r>
            </a:p>
          </p:txBody>
        </p:sp>
        <p:sp>
          <p:nvSpPr>
            <p:cNvPr id="28" name="TextBox 156">
              <a:extLst>
                <a:ext uri="{FF2B5EF4-FFF2-40B4-BE49-F238E27FC236}">
                  <a16:creationId xmlns:a16="http://schemas.microsoft.com/office/drawing/2014/main" id="{E03FCF47-A1A6-46F4-94EC-15306F804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500" y="2601922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Pair Sync</a:t>
              </a:r>
            </a:p>
          </p:txBody>
        </p:sp>
      </p:grpSp>
      <p:sp>
        <p:nvSpPr>
          <p:cNvPr id="38" name="TextBox 156">
            <a:extLst>
              <a:ext uri="{FF2B5EF4-FFF2-40B4-BE49-F238E27FC236}">
                <a16:creationId xmlns:a16="http://schemas.microsoft.com/office/drawing/2014/main" id="{532DB931-3A51-4B86-BC1E-762412E0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633" y="3717877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TM1</a:t>
            </a:r>
          </a:p>
        </p:txBody>
      </p:sp>
      <p:sp>
        <p:nvSpPr>
          <p:cNvPr id="39" name="TextBox 156">
            <a:extLst>
              <a:ext uri="{FF2B5EF4-FFF2-40B4-BE49-F238E27FC236}">
                <a16:creationId xmlns:a16="http://schemas.microsoft.com/office/drawing/2014/main" id="{1EFD1958-8B08-470F-9AB5-948DD72D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556" y="3108662"/>
            <a:ext cx="6865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INPUTS: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TS#2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TRG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B8DE74-EF99-4608-A6C3-10A8B891D2A5}"/>
              </a:ext>
            </a:extLst>
          </p:cNvPr>
          <p:cNvCxnSpPr>
            <a:cxnSpLocks/>
          </p:cNvCxnSpPr>
          <p:nvPr/>
        </p:nvCxnSpPr>
        <p:spPr>
          <a:xfrm flipH="1" flipV="1">
            <a:off x="3528670" y="3539549"/>
            <a:ext cx="490438" cy="281680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56">
            <a:extLst>
              <a:ext uri="{FF2B5EF4-FFF2-40B4-BE49-F238E27FC236}">
                <a16:creationId xmlns:a16="http://schemas.microsoft.com/office/drawing/2014/main" id="{3204ABCC-BEDE-4F77-8441-AF0497F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17" y="6218238"/>
            <a:ext cx="883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Mott </a:t>
            </a:r>
            <a:r>
              <a:rPr lang="en-US" sz="1000" dirty="0" err="1"/>
              <a:t>DetTr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C5C317-B103-4D98-AA96-0D47AC82B93F}"/>
              </a:ext>
            </a:extLst>
          </p:cNvPr>
          <p:cNvCxnSpPr>
            <a:cxnSpLocks/>
          </p:cNvCxnSpPr>
          <p:nvPr/>
        </p:nvCxnSpPr>
        <p:spPr>
          <a:xfrm flipH="1" flipV="1">
            <a:off x="7097030" y="3305682"/>
            <a:ext cx="232029" cy="303566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56">
            <a:extLst>
              <a:ext uri="{FF2B5EF4-FFF2-40B4-BE49-F238E27FC236}">
                <a16:creationId xmlns:a16="http://schemas.microsoft.com/office/drawing/2014/main" id="{D4028BD9-E893-44F8-8A7E-72376F83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6" y="6114476"/>
            <a:ext cx="1230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nT_Settle</a:t>
            </a:r>
            <a:r>
              <a:rPr lang="en-US" sz="1000" dirty="0">
                <a:latin typeface="Calibri" pitchFamily="34" charset="0"/>
              </a:rPr>
              <a:t> Trigger</a:t>
            </a:r>
          </a:p>
        </p:txBody>
      </p:sp>
      <p:sp>
        <p:nvSpPr>
          <p:cNvPr id="33" name="TextBox 156">
            <a:extLst>
              <a:ext uri="{FF2B5EF4-FFF2-40B4-BE49-F238E27FC236}">
                <a16:creationId xmlns:a16="http://schemas.microsoft.com/office/drawing/2014/main" id="{C187E4EF-FF2D-42C6-92AD-A1D2C78E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881" y="3059619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EBB43-C344-4CDF-BD25-21BDAB91D1AD}"/>
              </a:ext>
            </a:extLst>
          </p:cNvPr>
          <p:cNvGrpSpPr/>
          <p:nvPr/>
        </p:nvGrpSpPr>
        <p:grpSpPr>
          <a:xfrm>
            <a:off x="7958608" y="1452854"/>
            <a:ext cx="622832" cy="1341086"/>
            <a:chOff x="8324849" y="1393472"/>
            <a:chExt cx="622832" cy="134108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8163DB1-7D0A-44B2-8B64-23447586FE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849" y="1393472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1CBE4EB-3013-4C3C-9E0E-E9F95E817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850" y="1839208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374BFE-2087-45C0-AEAF-176B47E624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850" y="2279122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F2FEA6A-B6FE-4256-8667-D4FE7F012E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850" y="2734558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706C30-9ED7-465E-8C4E-F4D3F7B90748}"/>
              </a:ext>
            </a:extLst>
          </p:cNvPr>
          <p:cNvGrpSpPr/>
          <p:nvPr/>
        </p:nvGrpSpPr>
        <p:grpSpPr>
          <a:xfrm>
            <a:off x="4792814" y="1406602"/>
            <a:ext cx="622832" cy="1341086"/>
            <a:chOff x="5019674" y="1336322"/>
            <a:chExt cx="622832" cy="134108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F90CF88-3549-4B12-BFE4-768418E27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4" y="1336322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5478FAE-1D02-4CA2-B493-E374970E11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5" y="1782058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3945304-877B-41C0-AFF2-8B090FDE5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5" y="2221972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E8CE341-C434-43DA-A245-E8057ABC1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5" y="2677408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99FB66-0B02-47CF-8C94-8C39E4AB91DB}"/>
              </a:ext>
            </a:extLst>
          </p:cNvPr>
          <p:cNvGrpSpPr/>
          <p:nvPr/>
        </p:nvGrpSpPr>
        <p:grpSpPr>
          <a:xfrm>
            <a:off x="5023785" y="4511451"/>
            <a:ext cx="290118" cy="1341086"/>
            <a:chOff x="5019674" y="1336322"/>
            <a:chExt cx="622832" cy="134108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998BF34-CF19-4E94-B7CA-17A0547CFE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4" y="1336322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5C19C3E-8929-4F7C-901E-4CCF14AC5D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5" y="1782058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5DFB559-95C2-420D-8F20-3008B1A1D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5" y="2221972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39FF99F-BCF3-4ABA-8D7A-1C2AE263F1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5" y="2677408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8F74AFC-DEEC-4F67-A1C3-F46752F68C11}"/>
              </a:ext>
            </a:extLst>
          </p:cNvPr>
          <p:cNvGrpSpPr/>
          <p:nvPr/>
        </p:nvGrpSpPr>
        <p:grpSpPr>
          <a:xfrm>
            <a:off x="8222431" y="5158925"/>
            <a:ext cx="1051100" cy="703764"/>
            <a:chOff x="10734500" y="2144379"/>
            <a:chExt cx="1051100" cy="703764"/>
          </a:xfrm>
        </p:grpSpPr>
        <p:sp>
          <p:nvSpPr>
            <p:cNvPr id="58" name="TextBox 156">
              <a:extLst>
                <a:ext uri="{FF2B5EF4-FFF2-40B4-BE49-F238E27FC236}">
                  <a16:creationId xmlns:a16="http://schemas.microsoft.com/office/drawing/2014/main" id="{810B239B-9CD3-4AC5-85DC-5B3F76379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500" y="2144379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R Amp</a:t>
              </a:r>
            </a:p>
          </p:txBody>
        </p:sp>
        <p:sp>
          <p:nvSpPr>
            <p:cNvPr id="59" name="TextBox 156">
              <a:extLst>
                <a:ext uri="{FF2B5EF4-FFF2-40B4-BE49-F238E27FC236}">
                  <a16:creationId xmlns:a16="http://schemas.microsoft.com/office/drawing/2014/main" id="{AA5BC037-4297-4D8C-A8F5-811D83BE3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500" y="2601922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L Amp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E8EFE4-FEDE-4091-83E8-41A4C8081588}"/>
              </a:ext>
            </a:extLst>
          </p:cNvPr>
          <p:cNvGrpSpPr/>
          <p:nvPr/>
        </p:nvGrpSpPr>
        <p:grpSpPr>
          <a:xfrm>
            <a:off x="5003786" y="4263587"/>
            <a:ext cx="1069017" cy="1587306"/>
            <a:chOff x="10716583" y="1260837"/>
            <a:chExt cx="1069017" cy="1587306"/>
          </a:xfrm>
        </p:grpSpPr>
        <p:sp>
          <p:nvSpPr>
            <p:cNvPr id="61" name="TextBox 156">
              <a:extLst>
                <a:ext uri="{FF2B5EF4-FFF2-40B4-BE49-F238E27FC236}">
                  <a16:creationId xmlns:a16="http://schemas.microsoft.com/office/drawing/2014/main" id="{CCF921C8-577A-45D4-AB9C-927924B2E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6583" y="1260837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R SCA</a:t>
              </a:r>
            </a:p>
          </p:txBody>
        </p:sp>
        <p:sp>
          <p:nvSpPr>
            <p:cNvPr id="62" name="TextBox 156">
              <a:extLst>
                <a:ext uri="{FF2B5EF4-FFF2-40B4-BE49-F238E27FC236}">
                  <a16:creationId xmlns:a16="http://schemas.microsoft.com/office/drawing/2014/main" id="{64CB2114-5F44-4067-B983-6F566CA2B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500" y="1706572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L SCA</a:t>
              </a:r>
            </a:p>
          </p:txBody>
        </p:sp>
        <p:sp>
          <p:nvSpPr>
            <p:cNvPr id="63" name="TextBox 156">
              <a:extLst>
                <a:ext uri="{FF2B5EF4-FFF2-40B4-BE49-F238E27FC236}">
                  <a16:creationId xmlns:a16="http://schemas.microsoft.com/office/drawing/2014/main" id="{69E49FCD-65CB-4E38-A7E9-7BE1D944E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500" y="2144379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R Amp</a:t>
              </a:r>
            </a:p>
          </p:txBody>
        </p:sp>
        <p:sp>
          <p:nvSpPr>
            <p:cNvPr id="64" name="TextBox 156">
              <a:extLst>
                <a:ext uri="{FF2B5EF4-FFF2-40B4-BE49-F238E27FC236}">
                  <a16:creationId xmlns:a16="http://schemas.microsoft.com/office/drawing/2014/main" id="{B927D0C6-DB63-474F-9C31-65A53CD73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500" y="2601922"/>
              <a:ext cx="1051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pitchFamily="34" charset="0"/>
                </a:rPr>
                <a:t>L Amp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F67820-FF33-4BF8-A6CF-56D0811789F7}"/>
              </a:ext>
            </a:extLst>
          </p:cNvPr>
          <p:cNvGrpSpPr/>
          <p:nvPr/>
        </p:nvGrpSpPr>
        <p:grpSpPr>
          <a:xfrm>
            <a:off x="8254639" y="5397101"/>
            <a:ext cx="290118" cy="455436"/>
            <a:chOff x="5019675" y="2221972"/>
            <a:chExt cx="622831" cy="455436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8132EAD-D80B-472C-A5AA-81AAF3718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5" y="2221972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A38790C-EDB2-4909-ACD1-433DDB840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675" y="2677408"/>
              <a:ext cx="622831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1818"/>
              </p:ext>
            </p:extLst>
          </p:nvPr>
        </p:nvGraphicFramePr>
        <p:xfrm>
          <a:off x="1756143" y="1057545"/>
          <a:ext cx="8679714" cy="4968303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93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0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681">
                  <a:extLst>
                    <a:ext uri="{9D8B030D-6E8A-4147-A177-3AD203B41FA5}">
                      <a16:colId xmlns:a16="http://schemas.microsoft.com/office/drawing/2014/main" val="972203747"/>
                    </a:ext>
                  </a:extLst>
                </a:gridCol>
                <a:gridCol w="350875">
                  <a:extLst>
                    <a:ext uri="{9D8B030D-6E8A-4147-A177-3AD203B41FA5}">
                      <a16:colId xmlns:a16="http://schemas.microsoft.com/office/drawing/2014/main" val="3308710825"/>
                    </a:ext>
                  </a:extLst>
                </a:gridCol>
                <a:gridCol w="3193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3800">
                  <a:extLst>
                    <a:ext uri="{9D8B030D-6E8A-4147-A177-3AD203B41FA5}">
                      <a16:colId xmlns:a16="http://schemas.microsoft.com/office/drawing/2014/main" val="2232009217"/>
                    </a:ext>
                  </a:extLst>
                </a:gridCol>
                <a:gridCol w="6697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algn="ctr"/>
                      <a:r>
                        <a:rPr lang="en-US" sz="1400" dirty="0"/>
                        <a:t>(50°)</a:t>
                      </a:r>
                    </a:p>
                    <a:p>
                      <a:pPr algn="ctr"/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ORTEC QUAD BIAS SUPPLY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LOGIC 758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2"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n-US" sz="1000" dirty="0" err="1"/>
                        <a:t>nT_Settle</a:t>
                      </a:r>
                      <a:r>
                        <a:rPr lang="en-US" sz="1000" dirty="0"/>
                        <a:t> IN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TTL/ECL OUT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3"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46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5485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2115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03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370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8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05196"/>
              </p:ext>
            </p:extLst>
          </p:nvPr>
        </p:nvGraphicFramePr>
        <p:xfrm>
          <a:off x="5030789" y="855663"/>
          <a:ext cx="2797175" cy="274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TS#2 (Mott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TRG (DB MT1)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INH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37663"/>
              </p:ext>
            </p:extLst>
          </p:nvPr>
        </p:nvGraphicFramePr>
        <p:xfrm>
          <a:off x="5030789" y="4067729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8B67-BA26-429F-8FD5-33973272A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" t="12478" r="74034" b="23859"/>
          <a:stretch/>
        </p:blipFill>
        <p:spPr>
          <a:xfrm>
            <a:off x="1540043" y="1245978"/>
            <a:ext cx="2237874" cy="43660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PREAMPLIFIERS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86206"/>
              </p:ext>
            </p:extLst>
          </p:nvPr>
        </p:nvGraphicFramePr>
        <p:xfrm>
          <a:off x="5079047" y="950807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54507"/>
              </p:ext>
            </p:extLst>
          </p:nvPr>
        </p:nvGraphicFramePr>
        <p:xfrm>
          <a:off x="8000471" y="918846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56196"/>
              </p:ext>
            </p:extLst>
          </p:nvPr>
        </p:nvGraphicFramePr>
        <p:xfrm>
          <a:off x="5079047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9181"/>
              </p:ext>
            </p:extLst>
          </p:nvPr>
        </p:nvGraphicFramePr>
        <p:xfrm>
          <a:off x="8000470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0884DB-3156-4036-98E1-5F09269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" y="1769851"/>
            <a:ext cx="4693920" cy="3901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3230</TotalTime>
  <Words>914</Words>
  <Application>Microsoft Office PowerPoint</Application>
  <PresentationFormat>Widescreen</PresentationFormat>
  <Paragraphs>476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.PingFangSC-Regular</vt:lpstr>
      <vt:lpstr>Arial</vt:lpstr>
      <vt:lpstr>Calibri</vt:lpstr>
      <vt:lpstr>Calibri Light</vt:lpstr>
      <vt:lpstr>PingFangSC-Regular</vt:lpstr>
      <vt:lpstr>Office Theme</vt:lpstr>
      <vt:lpstr>1_Office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CHANNEL ASSIGNMENT – TRIGGER INTERFACE (TID)</vt:lpstr>
      <vt:lpstr>CHANNEL ASSIGNMENT – PREAMPLIFIERS</vt:lpstr>
      <vt:lpstr>CHANNEL ASSIGNMENT – AMPLIFIERS</vt:lpstr>
      <vt:lpstr>FADC</vt:lpstr>
      <vt:lpstr>Mott NIM – QUAD FAN IN/OUT 429A</vt:lpstr>
      <vt:lpstr>Mott NIM – LEVEL TRANSLATOR 726</vt:lpstr>
      <vt:lpstr>Mott NIM – OCTAL LOGIC UNIT PS 758</vt:lpstr>
      <vt:lpstr>Mott NIM – QUAD FAN IN/OUT 429A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672</cp:revision>
  <dcterms:created xsi:type="dcterms:W3CDTF">2020-07-30T15:47:04Z</dcterms:created>
  <dcterms:modified xsi:type="dcterms:W3CDTF">2022-01-20T19:20:18Z</dcterms:modified>
</cp:coreProperties>
</file>