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5"/>
  </p:notesMasterIdLst>
  <p:sldIdLst>
    <p:sldId id="309" r:id="rId3"/>
    <p:sldId id="398" r:id="rId4"/>
    <p:sldId id="399" r:id="rId5"/>
    <p:sldId id="308" r:id="rId6"/>
    <p:sldId id="400" r:id="rId7"/>
    <p:sldId id="302" r:id="rId8"/>
    <p:sldId id="325" r:id="rId9"/>
    <p:sldId id="295" r:id="rId10"/>
    <p:sldId id="405" r:id="rId11"/>
    <p:sldId id="401" r:id="rId12"/>
    <p:sldId id="404" r:id="rId13"/>
    <p:sldId id="297" r:id="rId14"/>
    <p:sldId id="406" r:id="rId15"/>
    <p:sldId id="260" r:id="rId16"/>
    <p:sldId id="268" r:id="rId17"/>
    <p:sldId id="293" r:id="rId18"/>
    <p:sldId id="403" r:id="rId19"/>
    <p:sldId id="402" r:id="rId20"/>
    <p:sldId id="291" r:id="rId21"/>
    <p:sldId id="305" r:id="rId22"/>
    <p:sldId id="321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AD34D"/>
    <a:srgbClr val="CF890B"/>
    <a:srgbClr val="05EBD0"/>
    <a:srgbClr val="AA329C"/>
    <a:srgbClr val="AC21AF"/>
    <a:srgbClr val="1C76C0"/>
    <a:srgbClr val="9C34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6" autoAdjust="0"/>
    <p:restoredTop sz="96408" autoAdjust="0"/>
  </p:normalViewPr>
  <p:slideViewPr>
    <p:cSldViewPr snapToGrid="0" snapToObjects="1">
      <p:cViewPr varScale="1">
        <p:scale>
          <a:sx n="85" d="100"/>
          <a:sy n="85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24,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24,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February 24,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February 24,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91155"/>
              </p:ext>
            </p:extLst>
          </p:nvPr>
        </p:nvGraphicFramePr>
        <p:xfrm>
          <a:off x="1981201" y="89058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CH2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4398335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56908"/>
              </p:ext>
            </p:extLst>
          </p:nvPr>
        </p:nvGraphicFramePr>
        <p:xfrm>
          <a:off x="7424738" y="89499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CH3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97255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24063"/>
              </p:ext>
            </p:extLst>
          </p:nvPr>
        </p:nvGraphicFramePr>
        <p:xfrm>
          <a:off x="1981200" y="3616855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5378503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48394"/>
              </p:ext>
            </p:extLst>
          </p:nvPr>
        </p:nvGraphicFramePr>
        <p:xfrm>
          <a:off x="7424738" y="3604332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8595606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705" y="719983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67" y="719982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AMPLIFIERS CONTROLS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00720"/>
              </p:ext>
            </p:extLst>
          </p:nvPr>
        </p:nvGraphicFramePr>
        <p:xfrm>
          <a:off x="524107" y="770340"/>
          <a:ext cx="4104354" cy="457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42">
                  <a:extLst>
                    <a:ext uri="{9D8B030D-6E8A-4147-A177-3AD203B41FA5}">
                      <a16:colId xmlns:a16="http://schemas.microsoft.com/office/drawing/2014/main" val="245970818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8369398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/>
                        <a:t>00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12239707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POS/NEG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894136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OUTPUT UNI-BI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6519072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96467083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INT/WINDOW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41418923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718036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LOWER LEVEL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29257154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2115622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LL REF (INT/EXT) </a:t>
                      </a:r>
                    </a:p>
                    <a:p>
                      <a:pPr algn="l"/>
                      <a:r>
                        <a:rPr lang="en-US" sz="1200" b="1" dirty="0"/>
                        <a:t>(rear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179305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  <a:p>
                      <a:pPr algn="l"/>
                      <a:r>
                        <a:rPr lang="en-US" sz="1200" b="1" dirty="0"/>
                        <a:t>(side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267309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33492226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 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83150577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3957"/>
              </p:ext>
            </p:extLst>
          </p:nvPr>
        </p:nvGraphicFramePr>
        <p:xfrm>
          <a:off x="6552338" y="770340"/>
          <a:ext cx="3658462" cy="347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391">
                  <a:extLst>
                    <a:ext uri="{9D8B030D-6E8A-4147-A177-3AD203B41FA5}">
                      <a16:colId xmlns:a16="http://schemas.microsoft.com/office/drawing/2014/main" val="3841930323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2865162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3296729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3282813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BLR AUTO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5933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8245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THRESH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2776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Polarity</a:t>
                      </a:r>
                    </a:p>
                    <a:p>
                      <a:pPr algn="l"/>
                      <a:r>
                        <a:rPr lang="en-US" sz="1200" b="1" dirty="0"/>
                        <a:t>(POS/NEG)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62613771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341831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 Attenuation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92784773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96" y="770338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606" y="770339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39112"/>
              </p:ext>
            </p:extLst>
          </p:nvPr>
        </p:nvGraphicFramePr>
        <p:xfrm>
          <a:off x="5030789" y="855663"/>
          <a:ext cx="2797175" cy="274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TS#2 (Mott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TRG (FADC SDC MT1)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INH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33891"/>
              </p:ext>
            </p:extLst>
          </p:nvPr>
        </p:nvGraphicFramePr>
        <p:xfrm>
          <a:off x="5030789" y="4067729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7 (OT#2)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SD_FP1 TRG IN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63FF2-97A4-45BF-B367-54CF34590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1" r="48902" b="28724"/>
          <a:stretch/>
        </p:blipFill>
        <p:spPr>
          <a:xfrm>
            <a:off x="1526822" y="1154698"/>
            <a:ext cx="2142067" cy="48880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HELICITY DECODER BOARD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80420"/>
              </p:ext>
            </p:extLst>
          </p:nvPr>
        </p:nvGraphicFramePr>
        <p:xfrm>
          <a:off x="5030789" y="855663"/>
          <a:ext cx="2797175" cy="109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53510"/>
              </p:ext>
            </p:extLst>
          </p:nvPr>
        </p:nvGraphicFramePr>
        <p:xfrm>
          <a:off x="5030788" y="5373952"/>
          <a:ext cx="2797175" cy="109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A94AB-25EC-49D7-A005-0AA33BF2B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2" b="6746"/>
          <a:stretch/>
        </p:blipFill>
        <p:spPr>
          <a:xfrm>
            <a:off x="479778" y="979311"/>
            <a:ext cx="4267200" cy="4899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2D2E9-6296-48E9-A4E8-F2CAC489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01" t="10535" r="45611" b="14280"/>
          <a:stretch/>
        </p:blipFill>
        <p:spPr>
          <a:xfrm>
            <a:off x="9293578" y="1117600"/>
            <a:ext cx="688622" cy="51562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83282A-48EC-46AE-B3F3-E5CDB088E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70303"/>
              </p:ext>
            </p:extLst>
          </p:nvPr>
        </p:nvGraphicFramePr>
        <p:xfrm>
          <a:off x="5030789" y="2193656"/>
          <a:ext cx="2797175" cy="27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ADDRESS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0xA80000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35B8B9B-53B7-49CE-BABD-0D649546F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7" t="35987" r="34637" b="24280"/>
          <a:stretch/>
        </p:blipFill>
        <p:spPr>
          <a:xfrm>
            <a:off x="5186539" y="2467964"/>
            <a:ext cx="2485672" cy="27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9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FADC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73338"/>
              </p:ext>
            </p:extLst>
          </p:nvPr>
        </p:nvGraphicFramePr>
        <p:xfrm>
          <a:off x="2110147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0196"/>
              </p:ext>
            </p:extLst>
          </p:nvPr>
        </p:nvGraphicFramePr>
        <p:xfrm>
          <a:off x="7987232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95357" y="817628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Mott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5092" y="789847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198368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3659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Delayed Helicity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T_Settle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SDC TRG 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 </a:t>
                      </a:r>
                      <a:r>
                        <a:rPr lang="el-GR" sz="1800" dirty="0"/>
                        <a:t>Ω</a:t>
                      </a: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Pattern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Pair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baseline="0" dirty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4170"/>
              </p:ext>
            </p:extLst>
          </p:nvPr>
        </p:nvGraphicFramePr>
        <p:xfrm>
          <a:off x="2682875" y="807041"/>
          <a:ext cx="6826250" cy="593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LT</a:t>
                      </a:r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IN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TTL/ECL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(NOW a 10.13 kHz NIM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</a:rPr>
                        <a:t>Pulser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TID TS#2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</a:t>
                      </a:r>
                      <a:r>
                        <a:rPr lang="el-GR" sz="1200" dirty="0"/>
                        <a:t>Ω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SCOPE</a:t>
                      </a:r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OCTAL LOGIC UNIT PS 758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29325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LEFT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RIGHT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38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7505"/>
              </p:ext>
            </p:extLst>
          </p:nvPr>
        </p:nvGraphicFramePr>
        <p:xfrm>
          <a:off x="1903414" y="1046164"/>
          <a:ext cx="8385175" cy="1876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Readout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Trigger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/>
                        <a:t>Mott_Sample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 FADC (Mode=1), INT 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 Detector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Mott_Int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Mott_Int_%d.dat</a:t>
                      </a:r>
                      <a:endParaRPr lang="fr-FR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nT_Settle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204B12-95D2-42B9-B926-53C03084BE48}"/>
              </a:ext>
            </a:extLst>
          </p:cNvPr>
          <p:cNvGrpSpPr/>
          <p:nvPr/>
        </p:nvGrpSpPr>
        <p:grpSpPr>
          <a:xfrm>
            <a:off x="491499" y="838567"/>
            <a:ext cx="10587443" cy="5760446"/>
            <a:chOff x="491499" y="838567"/>
            <a:chExt cx="10587443" cy="5760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141A3-4301-4A47-8BAF-524303E847A6}"/>
                </a:ext>
              </a:extLst>
            </p:cNvPr>
            <p:cNvSpPr/>
            <p:nvPr/>
          </p:nvSpPr>
          <p:spPr>
            <a:xfrm>
              <a:off x="5075387" y="838567"/>
              <a:ext cx="1064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VXS crate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A6D8EBC-71C8-43DF-8271-44C806440A91}"/>
                </a:ext>
              </a:extLst>
            </p:cNvPr>
            <p:cNvSpPr/>
            <p:nvPr/>
          </p:nvSpPr>
          <p:spPr>
            <a:xfrm>
              <a:off x="1223790" y="6291236"/>
              <a:ext cx="13837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BU-013-050-500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65C989-56A8-4B70-9DD5-8FBC73EBC4A5}"/>
                </a:ext>
              </a:extLst>
            </p:cNvPr>
            <p:cNvSpPr/>
            <p:nvPr/>
          </p:nvSpPr>
          <p:spPr>
            <a:xfrm>
              <a:off x="3927971" y="1601266"/>
              <a:ext cx="428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TID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6BEFB3-F0AD-496F-988A-5B4F0340DEBE}"/>
                </a:ext>
              </a:extLst>
            </p:cNvPr>
            <p:cNvSpPr/>
            <p:nvPr/>
          </p:nvSpPr>
          <p:spPr>
            <a:xfrm>
              <a:off x="9978374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A83361-ECAC-499D-9343-BE41EAEB90BA}"/>
                </a:ext>
              </a:extLst>
            </p:cNvPr>
            <p:cNvSpPr/>
            <p:nvPr/>
          </p:nvSpPr>
          <p:spPr>
            <a:xfrm>
              <a:off x="9066125" y="55019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E36E0E-2DDF-48E8-A971-B2D10D229494}"/>
                </a:ext>
              </a:extLst>
            </p:cNvPr>
            <p:cNvCxnSpPr>
              <a:cxnSpLocks/>
              <a:stCxn id="57" idx="0"/>
              <a:endCxn id="61" idx="2"/>
            </p:cNvCxnSpPr>
            <p:nvPr/>
          </p:nvCxnSpPr>
          <p:spPr>
            <a:xfrm flipV="1">
              <a:off x="9180425" y="5216219"/>
              <a:ext cx="0" cy="2857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F1B45A-CA46-4E09-86AD-497478B24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2674" y="5216219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BE8AD15-4FED-42E2-8BD4-C6AFE94C5903}"/>
                </a:ext>
              </a:extLst>
            </p:cNvPr>
            <p:cNvSpPr/>
            <p:nvPr/>
          </p:nvSpPr>
          <p:spPr>
            <a:xfrm>
              <a:off x="9978374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D3F5E6-FAFB-4A90-9037-EDB50D8ED3B1}"/>
                </a:ext>
              </a:extLst>
            </p:cNvPr>
            <p:cNvSpPr txBox="1"/>
            <p:nvPr/>
          </p:nvSpPr>
          <p:spPr>
            <a:xfrm>
              <a:off x="9616452" y="5864603"/>
              <a:ext cx="952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FB3936-163E-413C-B4C6-48B73DFDD986}"/>
                </a:ext>
              </a:extLst>
            </p:cNvPr>
            <p:cNvSpPr txBox="1"/>
            <p:nvPr/>
          </p:nvSpPr>
          <p:spPr>
            <a:xfrm>
              <a:off x="8751714" y="5864603"/>
              <a:ext cx="853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314B90-2529-42F9-8529-6675B66E117E}"/>
                </a:ext>
              </a:extLst>
            </p:cNvPr>
            <p:cNvSpPr txBox="1"/>
            <p:nvPr/>
          </p:nvSpPr>
          <p:spPr>
            <a:xfrm>
              <a:off x="10327582" y="4702553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142B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357CF2-29C6-40B4-909C-2EE698EF5F20}"/>
                </a:ext>
              </a:extLst>
            </p:cNvPr>
            <p:cNvSpPr/>
            <p:nvPr/>
          </p:nvSpPr>
          <p:spPr>
            <a:xfrm>
              <a:off x="9066125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D37FD-0CBF-4B05-8326-BEBF46DBC412}"/>
                </a:ext>
              </a:extLst>
            </p:cNvPr>
            <p:cNvSpPr/>
            <p:nvPr/>
          </p:nvSpPr>
          <p:spPr>
            <a:xfrm>
              <a:off x="3604207" y="1171382"/>
              <a:ext cx="3581400" cy="21646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7167B8-BA7C-48B7-A1F5-D48FE2BFA38E}"/>
                </a:ext>
              </a:extLst>
            </p:cNvPr>
            <p:cNvSpPr/>
            <p:nvPr/>
          </p:nvSpPr>
          <p:spPr>
            <a:xfrm>
              <a:off x="3718507" y="1646595"/>
              <a:ext cx="45719" cy="1608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987770-2514-4074-A128-6C6F1105AEEE}"/>
                </a:ext>
              </a:extLst>
            </p:cNvPr>
            <p:cNvSpPr/>
            <p:nvPr/>
          </p:nvSpPr>
          <p:spPr>
            <a:xfrm>
              <a:off x="3558466" y="1361078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SBC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83FB8-4696-4A75-8361-61AF683E0B3D}"/>
                </a:ext>
              </a:extLst>
            </p:cNvPr>
            <p:cNvSpPr/>
            <p:nvPr/>
          </p:nvSpPr>
          <p:spPr>
            <a:xfrm>
              <a:off x="6766507" y="1654553"/>
              <a:ext cx="198119" cy="16002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01BC83-E6F6-4478-8303-2A3BAB0DD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453" y="3704689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607232-421F-44BB-981B-FC3A96207D79}"/>
                </a:ext>
              </a:extLst>
            </p:cNvPr>
            <p:cNvCxnSpPr>
              <a:cxnSpLocks/>
              <a:stCxn id="127" idx="2"/>
              <a:endCxn id="121" idx="0"/>
            </p:cNvCxnSpPr>
            <p:nvPr/>
          </p:nvCxnSpPr>
          <p:spPr>
            <a:xfrm flipH="1">
              <a:off x="1463121" y="4340960"/>
              <a:ext cx="356" cy="494259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0D0554-294B-4969-AD68-9C4E15A5E5F1}"/>
                </a:ext>
              </a:extLst>
            </p:cNvPr>
            <p:cNvSpPr txBox="1"/>
            <p:nvPr/>
          </p:nvSpPr>
          <p:spPr>
            <a:xfrm>
              <a:off x="9446779" y="413911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D42194-6D08-401B-947C-B06FE1FD050C}"/>
                </a:ext>
              </a:extLst>
            </p:cNvPr>
            <p:cNvSpPr/>
            <p:nvPr/>
          </p:nvSpPr>
          <p:spPr>
            <a:xfrm>
              <a:off x="7659589" y="3561703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FD895-B94A-4CF9-863F-98B0253F2BB9}"/>
                </a:ext>
              </a:extLst>
            </p:cNvPr>
            <p:cNvSpPr/>
            <p:nvPr/>
          </p:nvSpPr>
          <p:spPr>
            <a:xfrm>
              <a:off x="7335141" y="4061762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72BF8B-2B8A-4D4A-A3E9-168D6ED9B1F7}"/>
                </a:ext>
              </a:extLst>
            </p:cNvPr>
            <p:cNvSpPr txBox="1"/>
            <p:nvPr/>
          </p:nvSpPr>
          <p:spPr>
            <a:xfrm>
              <a:off x="7487369" y="458056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570 Amp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1AAED4-92B2-4100-8F25-C21E15C57395}"/>
                </a:ext>
              </a:extLst>
            </p:cNvPr>
            <p:cNvSpPr txBox="1"/>
            <p:nvPr/>
          </p:nvSpPr>
          <p:spPr>
            <a:xfrm>
              <a:off x="7878091" y="2790543"/>
              <a:ext cx="526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CD5AD6-96E5-44AF-885A-ECEB5A967DC8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H="1" flipV="1">
              <a:off x="10089904" y="3985224"/>
              <a:ext cx="2770" cy="8499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82CD6C-1BAA-47D7-9A59-80E1844AED9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861555" y="3985224"/>
              <a:ext cx="2231119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996953-7EF8-427B-99C4-0BC948C0FE6C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760572" y="1985718"/>
              <a:ext cx="0" cy="157598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AE65C5-1E37-4C55-B33E-91BFCEACA94E}"/>
                </a:ext>
              </a:extLst>
            </p:cNvPr>
            <p:cNvCxnSpPr>
              <a:cxnSpLocks/>
            </p:cNvCxnSpPr>
            <p:nvPr/>
          </p:nvCxnSpPr>
          <p:spPr>
            <a:xfrm>
              <a:off x="7518982" y="4542035"/>
              <a:ext cx="1659292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836D-4CF1-483A-9A8B-B522CC97D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214" y="4530840"/>
              <a:ext cx="0" cy="31291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36049B-2AE6-4242-BEB6-FCBF020266B6}"/>
                </a:ext>
              </a:extLst>
            </p:cNvPr>
            <p:cNvSpPr/>
            <p:nvPr/>
          </p:nvSpPr>
          <p:spPr>
            <a:xfrm>
              <a:off x="2984774" y="3491983"/>
              <a:ext cx="915374" cy="805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FFF005-2147-483C-9878-020F2DCB2464}"/>
                </a:ext>
              </a:extLst>
            </p:cNvPr>
            <p:cNvSpPr txBox="1"/>
            <p:nvPr/>
          </p:nvSpPr>
          <p:spPr>
            <a:xfrm>
              <a:off x="3010792" y="376161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Fanout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800B34-13E4-43EF-BE42-2F2C0BA57CB0}"/>
                </a:ext>
              </a:extLst>
            </p:cNvPr>
            <p:cNvSpPr txBox="1"/>
            <p:nvPr/>
          </p:nvSpPr>
          <p:spPr>
            <a:xfrm>
              <a:off x="1784408" y="3673853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SCA</a:t>
              </a:r>
            </a:p>
            <a:p>
              <a:pPr algn="ctr"/>
              <a:r>
                <a:rPr lang="en-US" sz="1400" dirty="0"/>
                <a:t> Out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B566B1-0B55-4912-BE17-6C2FCFC0345F}"/>
                </a:ext>
              </a:extLst>
            </p:cNvPr>
            <p:cNvCxnSpPr>
              <a:cxnSpLocks/>
            </p:cNvCxnSpPr>
            <p:nvPr/>
          </p:nvCxnSpPr>
          <p:spPr>
            <a:xfrm>
              <a:off x="6854482" y="1976123"/>
              <a:ext cx="913102" cy="0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C95AD3-5F34-4E49-BDF9-DB29D5B6DC0B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7436124" y="2144605"/>
              <a:ext cx="0" cy="1917157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17DAB5-987F-4827-8E05-37BB3864DE7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2144605"/>
              <a:ext cx="570558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784D39-6416-472A-9AE4-81901AED7046}"/>
                </a:ext>
              </a:extLst>
            </p:cNvPr>
            <p:cNvSpPr/>
            <p:nvPr/>
          </p:nvSpPr>
          <p:spPr>
            <a:xfrm>
              <a:off x="4303385" y="3488341"/>
              <a:ext cx="424198" cy="357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FDBE84-7B52-4BB7-A5A0-AE06E819A243}"/>
                </a:ext>
              </a:extLst>
            </p:cNvPr>
            <p:cNvSpPr txBox="1"/>
            <p:nvPr/>
          </p:nvSpPr>
          <p:spPr>
            <a:xfrm>
              <a:off x="4299864" y="3535837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84370A-A49D-479C-98F9-1F4FD64D751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602" y="3038501"/>
              <a:ext cx="0" cy="619503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E340F7-022F-495A-9F31-C65BF8FFFAEF}"/>
                </a:ext>
              </a:extLst>
            </p:cNvPr>
            <p:cNvSpPr/>
            <p:nvPr/>
          </p:nvSpPr>
          <p:spPr>
            <a:xfrm>
              <a:off x="5414560" y="1169224"/>
              <a:ext cx="556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Mott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4C707-7A26-4C46-BBED-287341D2899D}"/>
                </a:ext>
              </a:extLst>
            </p:cNvPr>
            <p:cNvSpPr txBox="1"/>
            <p:nvPr/>
          </p:nvSpPr>
          <p:spPr>
            <a:xfrm>
              <a:off x="1406436" y="263675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 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5D9EF0-3BFC-4F75-8B2A-6F208516B014}"/>
                </a:ext>
              </a:extLst>
            </p:cNvPr>
            <p:cNvSpPr txBox="1"/>
            <p:nvPr/>
          </p:nvSpPr>
          <p:spPr>
            <a:xfrm>
              <a:off x="4098926" y="2994051"/>
              <a:ext cx="113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Mott Trigger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7EAB29-5D1C-408C-BC8C-AD5F0EF53166}"/>
                </a:ext>
              </a:extLst>
            </p:cNvPr>
            <p:cNvSpPr/>
            <p:nvPr/>
          </p:nvSpPr>
          <p:spPr>
            <a:xfrm>
              <a:off x="5575732" y="1654553"/>
              <a:ext cx="198119" cy="16002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3B2D0A-41E1-4D5D-A7E9-634E20AF59B8}"/>
                </a:ext>
              </a:extLst>
            </p:cNvPr>
            <p:cNvSpPr/>
            <p:nvPr/>
          </p:nvSpPr>
          <p:spPr>
            <a:xfrm>
              <a:off x="6529841" y="1166720"/>
              <a:ext cx="564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INT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005560-DC76-45FF-AF63-105885EDCB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863056"/>
              <a:ext cx="1911147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5EFD22-7858-444A-8D6E-FEB0B0106039}"/>
                </a:ext>
              </a:extLst>
            </p:cNvPr>
            <p:cNvSpPr txBox="1"/>
            <p:nvPr/>
          </p:nvSpPr>
          <p:spPr>
            <a:xfrm>
              <a:off x="1270469" y="1119083"/>
              <a:ext cx="1805301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224D4-0123-4080-96A6-08FEB29AA6FD}"/>
                </a:ext>
              </a:extLst>
            </p:cNvPr>
            <p:cNvCxnSpPr>
              <a:cxnSpLocks/>
            </p:cNvCxnSpPr>
            <p:nvPr/>
          </p:nvCxnSpPr>
          <p:spPr>
            <a:xfrm>
              <a:off x="6441176" y="2636753"/>
              <a:ext cx="325331" cy="857166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9D7DCF-729B-46BB-85EE-A4D69AACEFCE}"/>
                </a:ext>
              </a:extLst>
            </p:cNvPr>
            <p:cNvSpPr txBox="1"/>
            <p:nvPr/>
          </p:nvSpPr>
          <p:spPr>
            <a:xfrm>
              <a:off x="6412412" y="3504524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Helicity</a:t>
              </a:r>
            </a:p>
            <a:p>
              <a:pPr algn="ctr"/>
              <a:r>
                <a:rPr lang="en-US" sz="1400" dirty="0"/>
                <a:t>Trigger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E8DA6B-8DB1-40F0-8B3E-7B507310384A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34" y="3038501"/>
              <a:ext cx="1187168" cy="0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1DA7B9-68D6-42C1-91B6-CC8FBDF09708}"/>
                </a:ext>
              </a:extLst>
            </p:cNvPr>
            <p:cNvSpPr/>
            <p:nvPr/>
          </p:nvSpPr>
          <p:spPr>
            <a:xfrm>
              <a:off x="3938907" y="1658232"/>
              <a:ext cx="45719" cy="16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F338B1-9F11-4ECE-B5ED-68A15FF71404}"/>
                </a:ext>
              </a:extLst>
            </p:cNvPr>
            <p:cNvSpPr/>
            <p:nvPr/>
          </p:nvSpPr>
          <p:spPr>
            <a:xfrm>
              <a:off x="8844848" y="6291236"/>
              <a:ext cx="1611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BU-013-050-1000-S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E40A40F-DF60-40F4-9661-0C892BA75DF3}"/>
                </a:ext>
              </a:extLst>
            </p:cNvPr>
            <p:cNvSpPr/>
            <p:nvPr/>
          </p:nvSpPr>
          <p:spPr>
            <a:xfrm>
              <a:off x="2249781" y="5510317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BA3044-4E11-4AD7-918A-A09F9BEC6927}"/>
                </a:ext>
              </a:extLst>
            </p:cNvPr>
            <p:cNvSpPr/>
            <p:nvPr/>
          </p:nvSpPr>
          <p:spPr>
            <a:xfrm>
              <a:off x="1333970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62B4DBD-6E5E-4587-868C-92D5A076E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572" y="5201138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FD3252A-1A6A-4399-8F36-AEA100061A83}"/>
                </a:ext>
              </a:extLst>
            </p:cNvPr>
            <p:cNvSpPr/>
            <p:nvPr/>
          </p:nvSpPr>
          <p:spPr>
            <a:xfrm>
              <a:off x="224978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48D6A6-DC4C-4860-B800-830E3D04C81F}"/>
                </a:ext>
              </a:extLst>
            </p:cNvPr>
            <p:cNvSpPr txBox="1"/>
            <p:nvPr/>
          </p:nvSpPr>
          <p:spPr>
            <a:xfrm>
              <a:off x="1853463" y="5864603"/>
              <a:ext cx="1043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868BACF-632F-4286-91DF-452DA1337223}"/>
                </a:ext>
              </a:extLst>
            </p:cNvPr>
            <p:cNvSpPr txBox="1"/>
            <p:nvPr/>
          </p:nvSpPr>
          <p:spPr>
            <a:xfrm>
              <a:off x="988725" y="5864603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F2284E4-A91A-401F-985B-ADE6A7158E71}"/>
                </a:ext>
              </a:extLst>
            </p:cNvPr>
            <p:cNvSpPr/>
            <p:nvPr/>
          </p:nvSpPr>
          <p:spPr>
            <a:xfrm>
              <a:off x="134882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B59C526-582C-4157-B192-90BFBE234881}"/>
                </a:ext>
              </a:extLst>
            </p:cNvPr>
            <p:cNvSpPr txBox="1"/>
            <p:nvPr/>
          </p:nvSpPr>
          <p:spPr>
            <a:xfrm>
              <a:off x="740536" y="4861627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8D7F38E-2508-4D3F-BE7F-67227E99E9CE}"/>
                </a:ext>
              </a:extLst>
            </p:cNvPr>
            <p:cNvCxnSpPr>
              <a:cxnSpLocks/>
              <a:stCxn id="115" idx="0"/>
              <a:endCxn id="118" idx="2"/>
            </p:cNvCxnSpPr>
            <p:nvPr/>
          </p:nvCxnSpPr>
          <p:spPr>
            <a:xfrm flipV="1">
              <a:off x="2364081" y="5216219"/>
              <a:ext cx="0" cy="29409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6EACF81-567B-408E-AE32-D3DF004F3F98}"/>
                </a:ext>
              </a:extLst>
            </p:cNvPr>
            <p:cNvSpPr/>
            <p:nvPr/>
          </p:nvSpPr>
          <p:spPr>
            <a:xfrm>
              <a:off x="1362494" y="3493919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111D766-8F10-43B0-9855-36C5F2CC5AB5}"/>
                </a:ext>
              </a:extLst>
            </p:cNvPr>
            <p:cNvSpPr txBox="1"/>
            <p:nvPr/>
          </p:nvSpPr>
          <p:spPr>
            <a:xfrm>
              <a:off x="491499" y="3673853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590A</a:t>
              </a:r>
            </a:p>
            <a:p>
              <a:pPr algn="ctr"/>
              <a:r>
                <a:rPr lang="en-US" sz="1400" dirty="0"/>
                <a:t>Amp/Disc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72070FA-E004-4EB3-AC4B-91C358412872}"/>
                </a:ext>
              </a:extLst>
            </p:cNvPr>
            <p:cNvCxnSpPr>
              <a:cxnSpLocks/>
              <a:stCxn id="128" idx="2"/>
              <a:endCxn id="118" idx="0"/>
            </p:cNvCxnSpPr>
            <p:nvPr/>
          </p:nvCxnSpPr>
          <p:spPr>
            <a:xfrm>
              <a:off x="2362032" y="4339024"/>
              <a:ext cx="2049" cy="4961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8203BC8-5CFF-440F-8154-0E45CAE1A368}"/>
                </a:ext>
              </a:extLst>
            </p:cNvPr>
            <p:cNvSpPr/>
            <p:nvPr/>
          </p:nvSpPr>
          <p:spPr>
            <a:xfrm>
              <a:off x="2261049" y="3491983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704" y="2230460"/>
              <a:ext cx="3286043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933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012DE85-024E-47D9-B728-71D55E462E59}"/>
                </a:ext>
              </a:extLst>
            </p:cNvPr>
            <p:cNvSpPr txBox="1"/>
            <p:nvPr/>
          </p:nvSpPr>
          <p:spPr>
            <a:xfrm>
              <a:off x="2504627" y="4758452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142A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0256B20-9FE6-4215-AC44-A9BBDE8A2864}"/>
                </a:ext>
              </a:extLst>
            </p:cNvPr>
            <p:cNvSpPr txBox="1"/>
            <p:nvPr/>
          </p:nvSpPr>
          <p:spPr>
            <a:xfrm>
              <a:off x="8764667" y="1503463"/>
              <a:ext cx="208275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Signals,</a:t>
              </a:r>
            </a:p>
            <a:p>
              <a:pPr algn="ctr"/>
              <a:r>
                <a:rPr lang="en-US" dirty="0"/>
                <a:t>1 FC, 2 BPMs (X</a:t>
              </a:r>
              <a:r>
                <a:rPr lang="en-US" baseline="30000" dirty="0"/>
                <a:t>±</a:t>
              </a:r>
              <a:r>
                <a:rPr lang="en-US" dirty="0"/>
                <a:t>, Y</a:t>
              </a:r>
              <a:r>
                <a:rPr lang="en-US" baseline="30000" dirty="0"/>
                <a:t>±</a:t>
              </a:r>
              <a:r>
                <a:rPr lang="en-US" dirty="0"/>
                <a:t>)</a:t>
              </a: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9D5B60B2-5F12-4C39-A079-11BAA03006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4371" y="1312913"/>
              <a:ext cx="2544474" cy="49011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8E87091-4B46-42AC-BD57-20B5DB02EA2D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770312"/>
              <a:ext cx="1898702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366DC3B-242D-4B36-A465-7FBB81167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9433" y="4155762"/>
              <a:ext cx="524761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186B36E-2717-4E9A-957C-AE5FDDE354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729" y="3658004"/>
              <a:ext cx="485766" cy="476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43F364D-71B7-4128-B4BD-BEDC341CC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8" y="3594830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29C80D-40DF-46A9-9A41-635F27E17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3764028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6AA15E2-B6ED-4F2C-8287-27351E6B2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9" y="4224478"/>
              <a:ext cx="1551628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9BAE05F-F9D9-4E70-B3C4-5B90E3391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4054030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2DCDAD-2F34-43C8-9FFD-A43B79585932}"/>
                </a:ext>
              </a:extLst>
            </p:cNvPr>
            <p:cNvCxnSpPr>
              <a:cxnSpLocks/>
            </p:cNvCxnSpPr>
            <p:nvPr/>
          </p:nvCxnSpPr>
          <p:spPr>
            <a:xfrm>
              <a:off x="5341840" y="2541742"/>
              <a:ext cx="0" cy="1512913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C8E657-6973-40C0-A7B9-5C74AD24F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5939" y="2713189"/>
              <a:ext cx="166547" cy="53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221330-BDCD-401E-8239-35958EAC6A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740" y="2551267"/>
              <a:ext cx="254577" cy="935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B93107E-EB00-42C6-894E-0558E73F6E49}"/>
                </a:ext>
              </a:extLst>
            </p:cNvPr>
            <p:cNvCxnSpPr>
              <a:cxnSpLocks/>
            </p:cNvCxnSpPr>
            <p:nvPr/>
          </p:nvCxnSpPr>
          <p:spPr>
            <a:xfrm>
              <a:off x="5446938" y="2719540"/>
              <a:ext cx="0" cy="1495269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A755283-6796-4527-B17D-F083F46D21AB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>
              <a:off x="2362032" y="2227429"/>
              <a:ext cx="0" cy="1264554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E4DC09-4E04-4291-B06C-D7909F9FE5F0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1463121" y="1998358"/>
              <a:ext cx="356" cy="1495561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B182D-0055-4542-834F-D910B4DEFF67}"/>
                </a:ext>
              </a:extLst>
            </p:cNvPr>
            <p:cNvSpPr/>
            <p:nvPr/>
          </p:nvSpPr>
          <p:spPr>
            <a:xfrm>
              <a:off x="6335901" y="1650574"/>
              <a:ext cx="69408" cy="16002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371270-687E-4248-BD63-2937DDEC9D2E}"/>
                </a:ext>
              </a:extLst>
            </p:cNvPr>
            <p:cNvSpPr/>
            <p:nvPr/>
          </p:nvSpPr>
          <p:spPr>
            <a:xfrm>
              <a:off x="5896500" y="1390926"/>
              <a:ext cx="641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SD_FP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0A959754-7339-46C0-8393-67A54E9FF3C9}"/>
              </a:ext>
            </a:extLst>
          </p:cNvPr>
          <p:cNvSpPr/>
          <p:nvPr/>
        </p:nvSpPr>
        <p:spPr>
          <a:xfrm>
            <a:off x="6024368" y="1646311"/>
            <a:ext cx="69408" cy="16002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86EDD1-20E2-4AF7-A03A-B16AE6061077}"/>
              </a:ext>
            </a:extLst>
          </p:cNvPr>
          <p:cNvSpPr/>
          <p:nvPr/>
        </p:nvSpPr>
        <p:spPr>
          <a:xfrm>
            <a:off x="7063564" y="1654553"/>
            <a:ext cx="69408" cy="1600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954F95C-3396-4B0D-AF04-2A03B1B8B3C9}"/>
              </a:ext>
            </a:extLst>
          </p:cNvPr>
          <p:cNvSpPr/>
          <p:nvPr/>
        </p:nvSpPr>
        <p:spPr>
          <a:xfrm>
            <a:off x="7376230" y="1136420"/>
            <a:ext cx="768684" cy="397871"/>
          </a:xfrm>
          <a:prstGeom prst="wedgeRoundRectCallout">
            <a:avLst>
              <a:gd name="adj1" fmla="val -82263"/>
              <a:gd name="adj2" fmla="val 7318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Helicity Decoder</a:t>
            </a:r>
          </a:p>
        </p:txBody>
      </p: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VXS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3B371-30C6-4C40-B020-F504A22D6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4" b="5185"/>
          <a:stretch/>
        </p:blipFill>
        <p:spPr>
          <a:xfrm>
            <a:off x="2257778" y="880533"/>
            <a:ext cx="8128000" cy="56583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NIM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AE6AA-4E5D-4824-8266-F73C5EE0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5" b="16873"/>
          <a:stretch/>
        </p:blipFill>
        <p:spPr>
          <a:xfrm>
            <a:off x="1524000" y="930100"/>
            <a:ext cx="9144000" cy="54262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February 24,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VXS Crate and NIM Crate</a:t>
            </a:r>
          </a:p>
          <a:p>
            <a:endParaRPr lang="en-US" sz="2400" dirty="0"/>
          </a:p>
          <a:p>
            <a:r>
              <a:rPr lang="en-US" sz="2400" dirty="0"/>
              <a:t>Mott detectors, Preamps, Amplifiers and Bias</a:t>
            </a:r>
          </a:p>
          <a:p>
            <a:pPr marL="0" indent="0">
              <a:buNone/>
            </a:pPr>
            <a:r>
              <a:rPr lang="en-US" sz="2400" dirty="0"/>
              <a:t>Supply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EB7D0-7672-4605-B031-5DFC07F9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289" y="966055"/>
            <a:ext cx="390144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96C22-EDF0-4494-AA2D-F17F5065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91" y="835203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84803"/>
              </p:ext>
            </p:extLst>
          </p:nvPr>
        </p:nvGraphicFramePr>
        <p:xfrm>
          <a:off x="564358" y="1280697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FADC250 Signal Distribution Card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Mott FADC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FADC250 Signal Distribution Card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INT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Helicity Decoder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4118"/>
              </p:ext>
            </p:extLst>
          </p:nvPr>
        </p:nvGraphicFramePr>
        <p:xfrm>
          <a:off x="8836860" y="1370929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3-4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35373859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91855126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LEVEL</a:t>
                      </a:r>
                      <a:r>
                        <a:rPr lang="en-US" sz="1000" baseline="0" dirty="0"/>
                        <a:t> TRANSLATOR</a:t>
                      </a:r>
                      <a:r>
                        <a:rPr lang="en-US" sz="1000" dirty="0"/>
                        <a:t> PS726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1208882" y="832644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9751260" y="833439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87F70-3D8F-4AED-A125-77096714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49314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16751"/>
              </p:ext>
            </p:extLst>
          </p:nvPr>
        </p:nvGraphicFramePr>
        <p:xfrm>
          <a:off x="1981148" y="1047195"/>
          <a:ext cx="8154521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2131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1581235"/>
                    </a:ext>
                  </a:extLst>
                </a:gridCol>
                <a:gridCol w="454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75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136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6206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INT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Helicity Decoder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381603" y="4256514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47364" y="6189605"/>
            <a:ext cx="85228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5" y="4329850"/>
            <a:ext cx="7655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OUTPUTS: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OT#2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 flipH="1">
            <a:off x="3413024" y="3501611"/>
            <a:ext cx="3324580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118048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160752" y="4027227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LN1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B9EE2C-611F-4D56-B3BF-21ABCDE77BE6}"/>
              </a:ext>
            </a:extLst>
          </p:cNvPr>
          <p:cNvCxnSpPr>
            <a:cxnSpLocks/>
          </p:cNvCxnSpPr>
          <p:nvPr/>
        </p:nvCxnSpPr>
        <p:spPr>
          <a:xfrm flipH="1">
            <a:off x="9982199" y="138394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0076B-F467-41AE-B5E3-92A4478362CE}"/>
              </a:ext>
            </a:extLst>
          </p:cNvPr>
          <p:cNvCxnSpPr>
            <a:cxnSpLocks/>
          </p:cNvCxnSpPr>
          <p:nvPr/>
        </p:nvCxnSpPr>
        <p:spPr>
          <a:xfrm flipH="1">
            <a:off x="9982200" y="182968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60E20-B6DC-43C1-B2A7-55B88F7C741F}"/>
              </a:ext>
            </a:extLst>
          </p:cNvPr>
          <p:cNvCxnSpPr>
            <a:cxnSpLocks/>
          </p:cNvCxnSpPr>
          <p:nvPr/>
        </p:nvCxnSpPr>
        <p:spPr>
          <a:xfrm flipH="1">
            <a:off x="9982200" y="226959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76A024-98C2-41CA-A74E-E5E152B5F2A7}"/>
              </a:ext>
            </a:extLst>
          </p:cNvPr>
          <p:cNvCxnSpPr>
            <a:cxnSpLocks/>
          </p:cNvCxnSpPr>
          <p:nvPr/>
        </p:nvCxnSpPr>
        <p:spPr>
          <a:xfrm flipH="1">
            <a:off x="9982200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56">
            <a:extLst>
              <a:ext uri="{FF2B5EF4-FFF2-40B4-BE49-F238E27FC236}">
                <a16:creationId xmlns:a16="http://schemas.microsoft.com/office/drawing/2014/main" id="{846A38EE-7490-47BC-B0DE-B6E02123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583" y="126083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Delayed Helicity</a:t>
            </a:r>
          </a:p>
        </p:txBody>
      </p:sp>
      <p:sp>
        <p:nvSpPr>
          <p:cNvPr id="24" name="TextBox 156">
            <a:extLst>
              <a:ext uri="{FF2B5EF4-FFF2-40B4-BE49-F238E27FC236}">
                <a16:creationId xmlns:a16="http://schemas.microsoft.com/office/drawing/2014/main" id="{637D3C31-FA05-46ED-AA67-467B69EB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17065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7" name="TextBox 156">
            <a:extLst>
              <a:ext uri="{FF2B5EF4-FFF2-40B4-BE49-F238E27FC236}">
                <a16:creationId xmlns:a16="http://schemas.microsoft.com/office/drawing/2014/main" id="{6D9E44F8-AC0C-489F-8C87-E5764055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14437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Pattern Sync</a:t>
            </a:r>
          </a:p>
        </p:txBody>
      </p:sp>
      <p:sp>
        <p:nvSpPr>
          <p:cNvPr id="28" name="TextBox 156">
            <a:extLst>
              <a:ext uri="{FF2B5EF4-FFF2-40B4-BE49-F238E27FC236}">
                <a16:creationId xmlns:a16="http://schemas.microsoft.com/office/drawing/2014/main" id="{E03FCF47-A1A6-46F4-94EC-15306F80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6019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Pair Sync</a:t>
            </a:r>
          </a:p>
        </p:txBody>
      </p: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97" y="3378580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945" y="2696467"/>
            <a:ext cx="68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INPUTS: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TS#2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TRG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 flipV="1">
            <a:off x="3478184" y="3217333"/>
            <a:ext cx="540924" cy="313902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17" y="6218238"/>
            <a:ext cx="883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Mott </a:t>
            </a:r>
            <a:r>
              <a:rPr lang="en-US" sz="1000" dirty="0" err="1"/>
              <a:t>DetTr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C5C317-B103-4D98-AA96-0D47AC82B93F}"/>
              </a:ext>
            </a:extLst>
          </p:cNvPr>
          <p:cNvCxnSpPr>
            <a:cxnSpLocks/>
          </p:cNvCxnSpPr>
          <p:nvPr/>
        </p:nvCxnSpPr>
        <p:spPr>
          <a:xfrm flipH="1" flipV="1">
            <a:off x="7097030" y="2793940"/>
            <a:ext cx="232030" cy="354740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56">
            <a:extLst>
              <a:ext uri="{FF2B5EF4-FFF2-40B4-BE49-F238E27FC236}">
                <a16:creationId xmlns:a16="http://schemas.microsoft.com/office/drawing/2014/main" id="{D4028BD9-E893-44F8-8A7E-72376F83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6" y="6114476"/>
            <a:ext cx="1230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nT_Settle</a:t>
            </a:r>
            <a:r>
              <a:rPr lang="en-US" sz="1000" dirty="0">
                <a:latin typeface="Calibri" pitchFamily="34" charset="0"/>
              </a:rPr>
              <a:t> Trigger</a:t>
            </a:r>
          </a:p>
        </p:txBody>
      </p:sp>
      <p:sp>
        <p:nvSpPr>
          <p:cNvPr id="33" name="TextBox 156">
            <a:extLst>
              <a:ext uri="{FF2B5EF4-FFF2-40B4-BE49-F238E27FC236}">
                <a16:creationId xmlns:a16="http://schemas.microsoft.com/office/drawing/2014/main" id="{C187E4EF-FF2D-42C6-92AD-A1D2C78E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619" y="2534688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163DB1-7D0A-44B2-8B64-23447586FE32}"/>
              </a:ext>
            </a:extLst>
          </p:cNvPr>
          <p:cNvCxnSpPr>
            <a:cxnSpLocks/>
          </p:cNvCxnSpPr>
          <p:nvPr/>
        </p:nvCxnSpPr>
        <p:spPr>
          <a:xfrm flipH="1">
            <a:off x="7958608" y="145285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CBE4EB-3013-4C3C-9E0E-E9F95E817A5A}"/>
              </a:ext>
            </a:extLst>
          </p:cNvPr>
          <p:cNvCxnSpPr>
            <a:cxnSpLocks/>
          </p:cNvCxnSpPr>
          <p:nvPr/>
        </p:nvCxnSpPr>
        <p:spPr>
          <a:xfrm flipH="1">
            <a:off x="7958609" y="189859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374BFE-2087-45C0-AEAF-176B47E624BB}"/>
              </a:ext>
            </a:extLst>
          </p:cNvPr>
          <p:cNvCxnSpPr>
            <a:cxnSpLocks/>
          </p:cNvCxnSpPr>
          <p:nvPr/>
        </p:nvCxnSpPr>
        <p:spPr>
          <a:xfrm flipH="1">
            <a:off x="7958609" y="233850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F2FEA6A-B6FE-4256-8667-D4FE7F012E43}"/>
              </a:ext>
            </a:extLst>
          </p:cNvPr>
          <p:cNvCxnSpPr>
            <a:cxnSpLocks/>
          </p:cNvCxnSpPr>
          <p:nvPr/>
        </p:nvCxnSpPr>
        <p:spPr>
          <a:xfrm flipH="1">
            <a:off x="7958609" y="279394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90CF88-3549-4B12-BFE4-768418E27585}"/>
              </a:ext>
            </a:extLst>
          </p:cNvPr>
          <p:cNvCxnSpPr>
            <a:cxnSpLocks/>
          </p:cNvCxnSpPr>
          <p:nvPr/>
        </p:nvCxnSpPr>
        <p:spPr>
          <a:xfrm flipH="1">
            <a:off x="5052461" y="1406602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478FAE-1D02-4CA2-B493-E374970E1153}"/>
              </a:ext>
            </a:extLst>
          </p:cNvPr>
          <p:cNvCxnSpPr>
            <a:cxnSpLocks/>
          </p:cNvCxnSpPr>
          <p:nvPr/>
        </p:nvCxnSpPr>
        <p:spPr>
          <a:xfrm flipH="1">
            <a:off x="5052460" y="1852338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45304-877B-41C0-AFF2-8B090FDE59C2}"/>
              </a:ext>
            </a:extLst>
          </p:cNvPr>
          <p:cNvCxnSpPr>
            <a:cxnSpLocks/>
          </p:cNvCxnSpPr>
          <p:nvPr/>
        </p:nvCxnSpPr>
        <p:spPr>
          <a:xfrm flipH="1">
            <a:off x="5052459" y="223423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8CE341-C434-43DA-A245-E8057ABC119D}"/>
              </a:ext>
            </a:extLst>
          </p:cNvPr>
          <p:cNvCxnSpPr>
            <a:cxnSpLocks/>
          </p:cNvCxnSpPr>
          <p:nvPr/>
        </p:nvCxnSpPr>
        <p:spPr>
          <a:xfrm flipH="1">
            <a:off x="5075314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98BF34-CF19-4E94-B7CA-17A0547CFE05}"/>
              </a:ext>
            </a:extLst>
          </p:cNvPr>
          <p:cNvCxnSpPr>
            <a:cxnSpLocks/>
          </p:cNvCxnSpPr>
          <p:nvPr/>
        </p:nvCxnSpPr>
        <p:spPr>
          <a:xfrm flipH="1">
            <a:off x="5344282" y="455225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C19C3E-8929-4F7C-901E-4CCF14AC5DBA}"/>
              </a:ext>
            </a:extLst>
          </p:cNvPr>
          <p:cNvCxnSpPr>
            <a:cxnSpLocks/>
          </p:cNvCxnSpPr>
          <p:nvPr/>
        </p:nvCxnSpPr>
        <p:spPr>
          <a:xfrm flipH="1">
            <a:off x="5344282" y="495718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DFB559-95C2-420D-8F20-3008B1A1D89A}"/>
              </a:ext>
            </a:extLst>
          </p:cNvPr>
          <p:cNvCxnSpPr>
            <a:cxnSpLocks/>
          </p:cNvCxnSpPr>
          <p:nvPr/>
        </p:nvCxnSpPr>
        <p:spPr>
          <a:xfrm flipH="1">
            <a:off x="5363874" y="5394893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9FF99F-BCF3-4ABA-8D7A-1C2AE263F1E9}"/>
              </a:ext>
            </a:extLst>
          </p:cNvPr>
          <p:cNvCxnSpPr>
            <a:cxnSpLocks/>
          </p:cNvCxnSpPr>
          <p:nvPr/>
        </p:nvCxnSpPr>
        <p:spPr>
          <a:xfrm flipH="1">
            <a:off x="5363874" y="5862689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6">
            <a:extLst>
              <a:ext uri="{FF2B5EF4-FFF2-40B4-BE49-F238E27FC236}">
                <a16:creationId xmlns:a16="http://schemas.microsoft.com/office/drawing/2014/main" id="{810B239B-9CD3-4AC5-85DC-5B3F7637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158925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59" name="TextBox 156">
            <a:extLst>
              <a:ext uri="{FF2B5EF4-FFF2-40B4-BE49-F238E27FC236}">
                <a16:creationId xmlns:a16="http://schemas.microsoft.com/office/drawing/2014/main" id="{AA5BC037-4297-4D8C-A8F5-811D83BE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61646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sp>
        <p:nvSpPr>
          <p:cNvPr id="61" name="TextBox 156">
            <a:extLst>
              <a:ext uri="{FF2B5EF4-FFF2-40B4-BE49-F238E27FC236}">
                <a16:creationId xmlns:a16="http://schemas.microsoft.com/office/drawing/2014/main" id="{CCF921C8-577A-45D4-AB9C-927924B2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26358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SCA</a:t>
            </a:r>
          </a:p>
        </p:txBody>
      </p:sp>
      <p:sp>
        <p:nvSpPr>
          <p:cNvPr id="62" name="TextBox 156">
            <a:extLst>
              <a:ext uri="{FF2B5EF4-FFF2-40B4-BE49-F238E27FC236}">
                <a16:creationId xmlns:a16="http://schemas.microsoft.com/office/drawing/2014/main" id="{64CB2114-5F44-4067-B983-6F566CA2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69792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SCA</a:t>
            </a:r>
          </a:p>
        </p:txBody>
      </p:sp>
      <p:sp>
        <p:nvSpPr>
          <p:cNvPr id="63" name="TextBox 156">
            <a:extLst>
              <a:ext uri="{FF2B5EF4-FFF2-40B4-BE49-F238E27FC236}">
                <a16:creationId xmlns:a16="http://schemas.microsoft.com/office/drawing/2014/main" id="{69E49FCD-65CB-4E38-A7E9-7BE1D944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685" y="51486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64" name="TextBox 156">
            <a:extLst>
              <a:ext uri="{FF2B5EF4-FFF2-40B4-BE49-F238E27FC236}">
                <a16:creationId xmlns:a16="http://schemas.microsoft.com/office/drawing/2014/main" id="{B927D0C6-DB63-474F-9C31-65A53CD7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266" y="555819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132EAD-D80B-472C-A5AA-81AAF3718B2F}"/>
              </a:ext>
            </a:extLst>
          </p:cNvPr>
          <p:cNvCxnSpPr>
            <a:cxnSpLocks/>
          </p:cNvCxnSpPr>
          <p:nvPr/>
        </p:nvCxnSpPr>
        <p:spPr>
          <a:xfrm flipH="1">
            <a:off x="8254639" y="539710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38790C-EDB2-4909-ACD1-433DDB840DA6}"/>
              </a:ext>
            </a:extLst>
          </p:cNvPr>
          <p:cNvCxnSpPr>
            <a:cxnSpLocks/>
          </p:cNvCxnSpPr>
          <p:nvPr/>
        </p:nvCxnSpPr>
        <p:spPr>
          <a:xfrm flipH="1">
            <a:off x="8254639" y="585253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FFDE36-E5BC-4899-83A4-14C42C814613}"/>
              </a:ext>
            </a:extLst>
          </p:cNvPr>
          <p:cNvCxnSpPr>
            <a:cxnSpLocks/>
          </p:cNvCxnSpPr>
          <p:nvPr/>
        </p:nvCxnSpPr>
        <p:spPr>
          <a:xfrm flipV="1">
            <a:off x="3478184" y="3127357"/>
            <a:ext cx="1007982" cy="171557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156">
            <a:extLst>
              <a:ext uri="{FF2B5EF4-FFF2-40B4-BE49-F238E27FC236}">
                <a16:creationId xmlns:a16="http://schemas.microsoft.com/office/drawing/2014/main" id="{F1AD9FEE-04AC-44EC-A3BD-62A82386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09" y="2913317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E7A12B-02A4-451E-AB62-7DE9598B0C47}"/>
              </a:ext>
            </a:extLst>
          </p:cNvPr>
          <p:cNvCxnSpPr>
            <a:cxnSpLocks/>
          </p:cNvCxnSpPr>
          <p:nvPr/>
        </p:nvCxnSpPr>
        <p:spPr>
          <a:xfrm>
            <a:off x="4486166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67">
            <a:extLst>
              <a:ext uri="{FF2B5EF4-FFF2-40B4-BE49-F238E27FC236}">
                <a16:creationId xmlns:a16="http://schemas.microsoft.com/office/drawing/2014/main" id="{82B4434E-BD9C-47BF-A186-EEB81D94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810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F52C14-9A98-43E4-961F-91B4D0D8DCCF}"/>
              </a:ext>
            </a:extLst>
          </p:cNvPr>
          <p:cNvCxnSpPr>
            <a:cxnSpLocks/>
          </p:cNvCxnSpPr>
          <p:nvPr/>
        </p:nvCxnSpPr>
        <p:spPr>
          <a:xfrm>
            <a:off x="4444603" y="1596548"/>
            <a:ext cx="5117086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67">
            <a:extLst>
              <a:ext uri="{FF2B5EF4-FFF2-40B4-BE49-F238E27FC236}">
                <a16:creationId xmlns:a16="http://schemas.microsoft.com/office/drawing/2014/main" id="{64EC4283-8B01-4685-A8EF-7E0A5072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672" y="1458725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1818"/>
              </p:ext>
            </p:extLst>
          </p:nvPr>
        </p:nvGraphicFramePr>
        <p:xfrm>
          <a:off x="1756143" y="1057545"/>
          <a:ext cx="8679714" cy="4968303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93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681">
                  <a:extLst>
                    <a:ext uri="{9D8B030D-6E8A-4147-A177-3AD203B41FA5}">
                      <a16:colId xmlns:a16="http://schemas.microsoft.com/office/drawing/2014/main" val="972203747"/>
                    </a:ext>
                  </a:extLst>
                </a:gridCol>
                <a:gridCol w="350875">
                  <a:extLst>
                    <a:ext uri="{9D8B030D-6E8A-4147-A177-3AD203B41FA5}">
                      <a16:colId xmlns:a16="http://schemas.microsoft.com/office/drawing/2014/main" val="3308710825"/>
                    </a:ext>
                  </a:extLst>
                </a:gridCol>
                <a:gridCol w="319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3800">
                  <a:extLst>
                    <a:ext uri="{9D8B030D-6E8A-4147-A177-3AD203B41FA5}">
                      <a16:colId xmlns:a16="http://schemas.microsoft.com/office/drawing/2014/main" val="2232009217"/>
                    </a:ext>
                  </a:extLst>
                </a:gridCol>
                <a:gridCol w="6697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(50°)</a:t>
                      </a:r>
                    </a:p>
                    <a:p>
                      <a:pPr algn="ctr"/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LOGIC 758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2"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n-US" sz="1000" dirty="0" err="1"/>
                        <a:t>nT_Settle</a:t>
                      </a:r>
                      <a:r>
                        <a:rPr lang="en-US" sz="1000" dirty="0"/>
                        <a:t> IN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TTL/ECL OUT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3"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46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5485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2115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03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370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8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CHANNEL ASSIGNMENT – ORTEC QUAD BIAS SUPPLY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06849"/>
              </p:ext>
            </p:extLst>
          </p:nvPr>
        </p:nvGraphicFramePr>
        <p:xfrm>
          <a:off x="5015056" y="1182828"/>
          <a:ext cx="5209501" cy="292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571837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OUTPUTS</a:t>
                      </a:r>
                      <a:endParaRPr lang="en-US" sz="18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Detector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332434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68478914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945131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8542735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537CE-84FA-441A-AFAB-22790C65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28" y="889317"/>
            <a:ext cx="1638095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PREAMPLIFIERS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79047" y="950807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1" y="918846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9047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0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0884DB-3156-4036-98E1-5F09269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769851"/>
            <a:ext cx="4693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3436</TotalTime>
  <Words>1155</Words>
  <Application>Microsoft Office PowerPoint</Application>
  <PresentationFormat>Widescreen</PresentationFormat>
  <Paragraphs>580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.PingFangSC-Regular</vt:lpstr>
      <vt:lpstr>Arial</vt:lpstr>
      <vt:lpstr>Calibri</vt:lpstr>
      <vt:lpstr>Calibri Light</vt:lpstr>
      <vt:lpstr>PingFangSC-Regular</vt:lpstr>
      <vt:lpstr>Office Theme</vt:lpstr>
      <vt:lpstr>1_Office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CHANNEL ASSIGNMENT – ORTEC QUAD BIAS SUPPLY </vt:lpstr>
      <vt:lpstr>CHANNEL ASSIGNMENT – PREAMPLIFIERS</vt:lpstr>
      <vt:lpstr>CHANNEL ASSIGNMENT – AMPLIFIERS</vt:lpstr>
      <vt:lpstr>AMPLIFIERS CONTROLS</vt:lpstr>
      <vt:lpstr>CHANNEL ASSIGNMENT – TRIGGER INTERFACE (TID)</vt:lpstr>
      <vt:lpstr>CHANNEL ASSIGNMENT – HELICITY DECODER BOARD</vt:lpstr>
      <vt:lpstr>FADC</vt:lpstr>
      <vt:lpstr>Mott NIM – QUAD FAN IN/OUT 429A</vt:lpstr>
      <vt:lpstr>Mott NIM – LEVEL TRANSLATOR 726</vt:lpstr>
      <vt:lpstr>Mott NIM – OCTAL LOGIC UNIT PS 758</vt:lpstr>
      <vt:lpstr>Mott NIM – QUAD FAN IN/OUT 429A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735</cp:revision>
  <dcterms:created xsi:type="dcterms:W3CDTF">2020-07-30T15:47:04Z</dcterms:created>
  <dcterms:modified xsi:type="dcterms:W3CDTF">2022-02-24T15:38:20Z</dcterms:modified>
</cp:coreProperties>
</file>