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5FF2-2545-48D4-8C11-83A8E5B6671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Accelerator Parity Quality Beam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PQB To-do 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172200"/>
            <a:ext cx="3124200" cy="365125"/>
          </a:xfrm>
        </p:spPr>
        <p:txBody>
          <a:bodyPr/>
          <a:lstStyle/>
          <a:p>
            <a:fld id="{6488BE49-35AF-402B-83AD-F1E51C273F2C}" type="datetime2">
              <a:rPr lang="en-US" sz="1800" smtClean="0">
                <a:solidFill>
                  <a:schemeClr val="tx1"/>
                </a:solidFill>
              </a:rPr>
              <a:t>Monday, February 23, 2015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"/>
            <a:ext cx="8229600" cy="813816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PREx is tentatively scheduled for Hall A in May 2016.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C-</a:t>
            </a:r>
            <a:r>
              <a:rPr lang="en-US" sz="3200" dirty="0" err="1" smtClean="0"/>
              <a:t>REx</a:t>
            </a:r>
            <a:r>
              <a:rPr lang="en-US" sz="3200" dirty="0" smtClean="0"/>
              <a:t> </a:t>
            </a:r>
            <a:r>
              <a:rPr lang="en-US" sz="3200" dirty="0"/>
              <a:t>is tentatively scheduled </a:t>
            </a:r>
            <a:r>
              <a:rPr lang="en-US" sz="3200" dirty="0" smtClean="0"/>
              <a:t>for </a:t>
            </a:r>
            <a:r>
              <a:rPr lang="en-US" sz="3200" dirty="0"/>
              <a:t>Hall A </a:t>
            </a:r>
            <a:r>
              <a:rPr lang="en-US" sz="3200" dirty="0" smtClean="0"/>
              <a:t>in Fall </a:t>
            </a:r>
            <a:r>
              <a:rPr lang="en-US" sz="3200" dirty="0"/>
              <a:t>2016</a:t>
            </a:r>
            <a:r>
              <a:rPr lang="en-US" sz="32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err="1" smtClean="0"/>
              <a:t>Møller</a:t>
            </a:r>
            <a:r>
              <a:rPr lang="en-US" sz="3200" dirty="0" smtClean="0"/>
              <a:t> is planned for Hall A in 2019.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4-Hall </a:t>
            </a:r>
            <a:r>
              <a:rPr lang="en-US" sz="3200" dirty="0"/>
              <a:t>operation and/or multiple A/B/C 5</a:t>
            </a:r>
            <a:r>
              <a:rPr lang="en-US" sz="3200" baseline="30000" dirty="0"/>
              <a:t>th</a:t>
            </a:r>
            <a:r>
              <a:rPr lang="en-US" sz="3200" dirty="0"/>
              <a:t> pass requires 249.5 MHz bunch rep rate, and 2x charge </a:t>
            </a:r>
            <a:r>
              <a:rPr lang="en-US" sz="3200" dirty="0" smtClean="0"/>
              <a:t>density</a:t>
            </a:r>
            <a:r>
              <a:rPr lang="en-US" sz="3200" dirty="0"/>
              <a:t>;</a:t>
            </a:r>
            <a:r>
              <a:rPr lang="en-US" sz="3200" dirty="0" smtClean="0"/>
              <a:t> approaches QWeak </a:t>
            </a:r>
            <a:r>
              <a:rPr lang="en-US" sz="3200" dirty="0"/>
              <a:t>levels at </a:t>
            </a:r>
            <a:r>
              <a:rPr lang="en-US" sz="3200" dirty="0" smtClean="0"/>
              <a:t>injector.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513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30535"/>
              </p:ext>
            </p:extLst>
          </p:nvPr>
        </p:nvGraphicFramePr>
        <p:xfrm>
          <a:off x="152400" y="2209800"/>
          <a:ext cx="8778147" cy="270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Møller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231169"/>
              </p:ext>
            </p:extLst>
          </p:nvPr>
        </p:nvGraphicFramePr>
        <p:xfrm>
          <a:off x="457200" y="838200"/>
          <a:ext cx="8458200" cy="5417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24000"/>
                <a:gridCol w="1295400"/>
                <a:gridCol w="403860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10565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</a:t>
                      </a:r>
                      <a:r>
                        <a:rPr lang="en-US" dirty="0" smtClean="0"/>
                        <a:t>µs settle </a:t>
                      </a:r>
                      <a:r>
                        <a:rPr lang="en-US" dirty="0" smtClean="0"/>
                        <a:t>time – No </a:t>
                      </a:r>
                      <a:r>
                        <a:rPr lang="en-US" dirty="0" smtClean="0"/>
                        <a:t>ringing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Model E-field to maximize PC uniformity, buy a properly engineered, one with the correct cell-diameter-to-laser-beam-diameter aspect </a:t>
                      </a:r>
                      <a:r>
                        <a:rPr lang="en-US" sz="2000" dirty="0" smtClean="0"/>
                        <a:t>ratio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533909"/>
              </p:ext>
            </p:extLst>
          </p:nvPr>
        </p:nvGraphicFramePr>
        <p:xfrm>
          <a:off x="304800" y="914400"/>
          <a:ext cx="8458200" cy="570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1066800"/>
                <a:gridCol w="10858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</a:t>
                      </a:r>
                      <a:r>
                        <a:rPr lang="en-US" b="1" baseline="0" dirty="0" smtClean="0"/>
                        <a:t>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</a:t>
                      </a:r>
                      <a:r>
                        <a:rPr lang="en-US" b="1" dirty="0" smtClean="0"/>
                        <a:t>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</a:t>
                      </a:r>
                      <a:r>
                        <a:rPr lang="en-US" b="1" dirty="0" smtClean="0"/>
                        <a:t>apertures</a:t>
                      </a:r>
                      <a:r>
                        <a:rPr lang="en-US" b="1" dirty="0" smtClean="0"/>
                        <a:t>' current read-back with </a:t>
                      </a:r>
                      <a:r>
                        <a:rPr lang="en-US" b="1" dirty="0" smtClean="0"/>
                        <a:t>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Accelerator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854281"/>
              </p:ext>
            </p:extLst>
          </p:nvPr>
        </p:nvGraphicFramePr>
        <p:xfrm>
          <a:off x="381000" y="838200"/>
          <a:ext cx="8458200" cy="588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95600"/>
                <a:gridCol w="9334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Synchrotron Radiation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Depolarization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spread and energy tails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Clipping might </a:t>
                      </a:r>
                      <a:r>
                        <a:rPr lang="en-US" smtClean="0"/>
                        <a:t>be spin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mtClean="0"/>
                        <a:t>dependent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Polarization 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Adiabatic damping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418940"/>
              </p:ext>
            </p:extLst>
          </p:nvPr>
        </p:nvGraphicFramePr>
        <p:xfrm>
          <a:off x="381000" y="838200"/>
          <a:ext cx="8458200" cy="519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600200"/>
                <a:gridCol w="10858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Sub-Task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Notes</a:t>
                      </a:r>
                      <a:endParaRPr lang="en-US" b="1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Digital Receiver Bench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Beamline Instrumentation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PQB Beam </a:t>
            </a:r>
            <a:r>
              <a:rPr lang="en-US" dirty="0" smtClean="0"/>
              <a:t>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10218"/>
              </p:ext>
            </p:extLst>
          </p:nvPr>
        </p:nvGraphicFramePr>
        <p:xfrm>
          <a:off x="304800" y="914400"/>
          <a:ext cx="8458200" cy="461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371600"/>
                <a:gridCol w="1238250"/>
                <a:gridCol w="2114550"/>
              </a:tblGrid>
              <a:tr h="612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Sub-Task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Accelerator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spread</a:t>
                      </a:r>
                      <a:r>
                        <a:rPr lang="en-US" baseline="0" dirty="0" smtClean="0"/>
                        <a:t> in Hall A 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215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Spin dance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22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346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Accelerator Parity Quality Beam</vt:lpstr>
      <vt:lpstr>Schedule</vt:lpstr>
      <vt:lpstr>Upcoming Parity Violation Experiments</vt:lpstr>
      <vt:lpstr>Laser Table</vt:lpstr>
      <vt:lpstr>Injector</vt:lpstr>
      <vt:lpstr>Accelerator</vt:lpstr>
      <vt:lpstr>Hall A</vt:lpstr>
      <vt:lpstr>PQB Beam Studies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50</cp:revision>
  <cp:lastPrinted>2015-02-20T17:47:31Z</cp:lastPrinted>
  <dcterms:created xsi:type="dcterms:W3CDTF">2015-02-20T16:58:48Z</dcterms:created>
  <dcterms:modified xsi:type="dcterms:W3CDTF">2015-02-23T15:43:25Z</dcterms:modified>
</cp:coreProperties>
</file>