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8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9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58E6343-B7E8-4EAC-AEE2-B95A6E24331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E34029-D6B7-40B2-B5A6-BCB0AC58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8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1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7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0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7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6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2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Accelerator Parity Quality Beam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PQB To-do List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6172200"/>
            <a:ext cx="3124200" cy="365125"/>
          </a:xfrm>
        </p:spPr>
        <p:txBody>
          <a:bodyPr/>
          <a:lstStyle/>
          <a:p>
            <a:fld id="{6488BE49-35AF-402B-83AD-F1E51C273F2C}" type="datetime2">
              <a:rPr lang="en-US" sz="1800" smtClean="0">
                <a:solidFill>
                  <a:schemeClr val="tx1"/>
                </a:solidFill>
              </a:rPr>
              <a:t>Monday, February 23, 2015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"/>
            <a:ext cx="8229600" cy="813816"/>
          </a:xfrm>
        </p:spPr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PREx is tentatively scheduled for Hall A in May 2016.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C-</a:t>
            </a:r>
            <a:r>
              <a:rPr lang="en-US" sz="3200" dirty="0" err="1" smtClean="0"/>
              <a:t>REx</a:t>
            </a:r>
            <a:r>
              <a:rPr lang="en-US" sz="3200" dirty="0" smtClean="0"/>
              <a:t> </a:t>
            </a:r>
            <a:r>
              <a:rPr lang="en-US" sz="3200" dirty="0"/>
              <a:t>is tentatively scheduled </a:t>
            </a:r>
            <a:r>
              <a:rPr lang="en-US" sz="3200" dirty="0" smtClean="0"/>
              <a:t>for </a:t>
            </a:r>
            <a:r>
              <a:rPr lang="en-US" sz="3200" dirty="0"/>
              <a:t>Hall A </a:t>
            </a:r>
            <a:r>
              <a:rPr lang="en-US" sz="3200" dirty="0" smtClean="0"/>
              <a:t>in Fall </a:t>
            </a:r>
            <a:r>
              <a:rPr lang="en-US" sz="3200" dirty="0"/>
              <a:t>2016</a:t>
            </a:r>
            <a:r>
              <a:rPr lang="en-US" sz="3200" dirty="0" smtClean="0"/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err="1" smtClean="0"/>
              <a:t>Møller</a:t>
            </a:r>
            <a:r>
              <a:rPr lang="en-US" sz="3200" dirty="0" smtClean="0"/>
              <a:t> is planned for Hall A in 2019.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4-Hall </a:t>
            </a:r>
            <a:r>
              <a:rPr lang="en-US" sz="3200" dirty="0"/>
              <a:t>operation and/or multiple A/B/C 5</a:t>
            </a:r>
            <a:r>
              <a:rPr lang="en-US" sz="3200" baseline="30000" dirty="0"/>
              <a:t>th</a:t>
            </a:r>
            <a:r>
              <a:rPr lang="en-US" sz="3200" dirty="0"/>
              <a:t> pass requires 249.5 MHz bunch rep rate, and 2x charge </a:t>
            </a:r>
            <a:r>
              <a:rPr lang="en-US" sz="3200" dirty="0" smtClean="0"/>
              <a:t>density</a:t>
            </a:r>
            <a:r>
              <a:rPr lang="en-US" sz="3200" dirty="0"/>
              <a:t>;</a:t>
            </a:r>
            <a:r>
              <a:rPr lang="en-US" sz="3200" dirty="0" smtClean="0"/>
              <a:t> approaches QWeak </a:t>
            </a:r>
            <a:r>
              <a:rPr lang="en-US" sz="3200" dirty="0"/>
              <a:t>levels at </a:t>
            </a:r>
            <a:r>
              <a:rPr lang="en-US" sz="3200" dirty="0" smtClean="0"/>
              <a:t>injector.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513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130535"/>
              </p:ext>
            </p:extLst>
          </p:nvPr>
        </p:nvGraphicFramePr>
        <p:xfrm>
          <a:off x="152400" y="2209800"/>
          <a:ext cx="8778147" cy="2730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 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C-</a:t>
                      </a:r>
                      <a:r>
                        <a:rPr lang="en-US" sz="12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REx</a:t>
                      </a:r>
                      <a:endParaRPr lang="en-US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Ca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(5mm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2000±42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Møller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Upcoming</a:t>
            </a:r>
            <a:br>
              <a:rPr lang="en-US" dirty="0" smtClean="0"/>
            </a:br>
            <a:r>
              <a:rPr lang="en-US" dirty="0" smtClean="0"/>
              <a:t>Parity Violation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Laser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021906"/>
              </p:ext>
            </p:extLst>
          </p:nvPr>
        </p:nvGraphicFramePr>
        <p:xfrm>
          <a:off x="457200" y="838200"/>
          <a:ext cx="8458200" cy="5417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524000"/>
                <a:gridCol w="1295400"/>
                <a:gridCol w="4038600"/>
              </a:tblGrid>
              <a:tr h="612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Sub</a:t>
                      </a:r>
                      <a:r>
                        <a:rPr lang="en-US" baseline="0" smtClean="0"/>
                        <a:t> </a:t>
                      </a:r>
                      <a:r>
                        <a:rPr lang="en-US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/>
                    </a:p>
                  </a:txBody>
                  <a:tcPr/>
                </a:tc>
              </a:tr>
              <a:tr h="10565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 kHz Helicity Reversal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10 µs settle time – No ringing</a:t>
                      </a:r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RTP</a:t>
                      </a:r>
                      <a:r>
                        <a:rPr lang="en-US" baseline="0" dirty="0" smtClean="0"/>
                        <a:t> Pockels Cell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KD*P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re-design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Model E-field to maximize PC uniformity, buy a properly engineered, one with the correct cell-diameter-to-laser-beam-diameter aspect ratio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Pockels Cell Stewart Platform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remote optimization</a:t>
                      </a:r>
                      <a:r>
                        <a:rPr lang="en-US" baseline="0" dirty="0" smtClean="0"/>
                        <a:t> using e-beam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51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Injector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476040"/>
              </p:ext>
            </p:extLst>
          </p:nvPr>
        </p:nvGraphicFramePr>
        <p:xfrm>
          <a:off x="304800" y="914400"/>
          <a:ext cx="8458200" cy="5732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1143000"/>
                <a:gridCol w="1066800"/>
                <a:gridCol w="2057400"/>
              </a:tblGrid>
              <a:tr h="612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Improve</a:t>
                      </a:r>
                      <a:r>
                        <a:rPr lang="en-US" b="1" baseline="0" dirty="0" smtClean="0"/>
                        <a:t> 2-Wien Flip Optics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Maximize damping</a:t>
                      </a:r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Helicity</a:t>
                      </a:r>
                      <a:r>
                        <a:rPr lang="en-US" b="1" baseline="0" dirty="0" smtClean="0"/>
                        <a:t>-correlated Beam Size Monitor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Upgrade</a:t>
                      </a:r>
                      <a:r>
                        <a:rPr lang="en-US" b="1" baseline="0" dirty="0" smtClean="0"/>
                        <a:t> Helicity Magnet controls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Locate Helicity Magnets to span (</a:t>
                      </a:r>
                      <a:r>
                        <a:rPr lang="en-US" b="1" dirty="0" err="1" smtClean="0"/>
                        <a:t>x,x</a:t>
                      </a:r>
                      <a:r>
                        <a:rPr lang="en-US" b="1" dirty="0" smtClean="0"/>
                        <a:t>') and (</a:t>
                      </a:r>
                      <a:r>
                        <a:rPr lang="en-US" b="1" dirty="0" err="1" smtClean="0"/>
                        <a:t>y,y</a:t>
                      </a:r>
                      <a:r>
                        <a:rPr lang="en-US" b="1" dirty="0" smtClean="0"/>
                        <a:t>') to minimize both position and angle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Augment helicity steering dipoles with helicity size quads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Share Injector apertures' current read-back with parity DAQ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Feedback to minimize transverse polarization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341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Accelerator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436605"/>
              </p:ext>
            </p:extLst>
          </p:nvPr>
        </p:nvGraphicFramePr>
        <p:xfrm>
          <a:off x="381000" y="838200"/>
          <a:ext cx="8458200" cy="5915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895600"/>
                <a:gridCol w="933450"/>
                <a:gridCol w="2114550"/>
              </a:tblGrid>
              <a:tr h="612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Study Depolarization at Higher Passes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stability and precession to Hall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Synchrotron Radiation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Depolarization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spread and energy tails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Clipping might </a:t>
                      </a:r>
                      <a:r>
                        <a:rPr lang="en-US" smtClean="0"/>
                        <a:t>be spin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mtClean="0"/>
                        <a:t>dependent</a:t>
                      </a:r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Polarization dependence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Adiabatic damping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380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Hall 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650143"/>
              </p:ext>
            </p:extLst>
          </p:nvPr>
        </p:nvGraphicFramePr>
        <p:xfrm>
          <a:off x="381000" y="838200"/>
          <a:ext cx="8458200" cy="522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600200"/>
                <a:gridCol w="1085850"/>
                <a:gridCol w="2114550"/>
              </a:tblGrid>
              <a:tr h="612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Tasks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BCM</a:t>
                      </a:r>
                      <a:r>
                        <a:rPr lang="en-US" b="1" baseline="0" dirty="0" smtClean="0"/>
                        <a:t> Resolution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BCM</a:t>
                      </a:r>
                      <a:r>
                        <a:rPr lang="en-US" baseline="0" dirty="0" smtClean="0"/>
                        <a:t> Digital Receiver Bench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Beamline Instrumentation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Polarimetry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Matching and Optics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 Trombone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922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PQB Beam Studies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056626"/>
              </p:ext>
            </p:extLst>
          </p:nvPr>
        </p:nvGraphicFramePr>
        <p:xfrm>
          <a:off x="304800" y="914400"/>
          <a:ext cx="8458200" cy="4643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1371600"/>
                <a:gridCol w="1238250"/>
                <a:gridCol w="2114550"/>
              </a:tblGrid>
              <a:tr h="612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Accelerator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 spread</a:t>
                      </a:r>
                      <a:r>
                        <a:rPr lang="en-US" baseline="0" dirty="0" smtClean="0"/>
                        <a:t> in Hall A arc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Spin dance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222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356</Words>
  <Application>Microsoft Office PowerPoint</Application>
  <PresentationFormat>On-screen Show (4:3)</PresentationFormat>
  <Paragraphs>146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Accelerator Parity Quality Beam</vt:lpstr>
      <vt:lpstr>Schedule</vt:lpstr>
      <vt:lpstr>Upcoming Parity Violation Experiments</vt:lpstr>
      <vt:lpstr>Laser Table</vt:lpstr>
      <vt:lpstr>Injector</vt:lpstr>
      <vt:lpstr>Accelerator</vt:lpstr>
      <vt:lpstr>Hall A</vt:lpstr>
      <vt:lpstr>PQB Beam Studies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PQB To-do List</dc:title>
  <dc:creator>suleiman</dc:creator>
  <cp:lastModifiedBy>suleiman</cp:lastModifiedBy>
  <cp:revision>52</cp:revision>
  <cp:lastPrinted>2015-02-20T17:47:31Z</cp:lastPrinted>
  <dcterms:created xsi:type="dcterms:W3CDTF">2015-02-20T16:58:48Z</dcterms:created>
  <dcterms:modified xsi:type="dcterms:W3CDTF">2015-02-23T18:13:11Z</dcterms:modified>
</cp:coreProperties>
</file>