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26" r:id="rId2"/>
    <p:sldId id="512" r:id="rId3"/>
    <p:sldId id="429" r:id="rId4"/>
    <p:sldId id="439" r:id="rId5"/>
    <p:sldId id="513" r:id="rId6"/>
    <p:sldId id="514" r:id="rId7"/>
    <p:sldId id="517" r:id="rId8"/>
    <p:sldId id="516" r:id="rId9"/>
    <p:sldId id="506" r:id="rId10"/>
    <p:sldId id="508" r:id="rId11"/>
    <p:sldId id="510" r:id="rId1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July 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362" name="Objec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2" y="-1027004"/>
            <a:ext cx="5834683" cy="901966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310658" y="3148461"/>
            <a:ext cx="1830070" cy="502920"/>
            <a:chOff x="0" y="0"/>
            <a:chExt cx="11734800" cy="32866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74"/>
            <a:stretch/>
          </p:blipFill>
          <p:spPr bwMode="auto">
            <a:xfrm>
              <a:off x="3200398" y="0"/>
              <a:ext cx="8534402" cy="328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76" b="10473"/>
            <a:stretch/>
          </p:blipFill>
          <p:spPr bwMode="auto">
            <a:xfrm>
              <a:off x="0" y="0"/>
              <a:ext cx="3886201" cy="294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74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38055"/>
            <a:ext cx="9034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</a:t>
            </a:r>
            <a:r>
              <a:rPr lang="en-US" sz="2000" dirty="0" smtClean="0"/>
              <a:t>olenoid </a:t>
            </a:r>
            <a:r>
              <a:rPr lang="en-US" sz="2000" dirty="0"/>
              <a:t>magnet, or Helmholtz </a:t>
            </a:r>
            <a:r>
              <a:rPr lang="en-US" sz="2000" dirty="0" smtClean="0"/>
              <a:t>coil-pair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Components </a:t>
            </a:r>
            <a:r>
              <a:rPr lang="en-US" sz="2000" dirty="0" smtClean="0"/>
              <a:t>for </a:t>
            </a:r>
            <a:r>
              <a:rPr lang="en-US" sz="2000" dirty="0"/>
              <a:t>three diagnostics </a:t>
            </a:r>
            <a:r>
              <a:rPr lang="en-US" sz="2000" dirty="0" smtClean="0"/>
              <a:t>crosses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Gun magnet design </a:t>
            </a:r>
            <a:r>
              <a:rPr lang="en-US" sz="2000" dirty="0" smtClean="0"/>
              <a:t>and </a:t>
            </a:r>
            <a:r>
              <a:rPr lang="en-US" sz="2000" dirty="0"/>
              <a:t>installation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Relocate </a:t>
            </a:r>
            <a:r>
              <a:rPr lang="en-US" sz="2000" dirty="0" smtClean="0"/>
              <a:t>old </a:t>
            </a:r>
            <a:r>
              <a:rPr lang="en-US" sz="2000" dirty="0"/>
              <a:t>CEBAF arc dipole power </a:t>
            </a:r>
            <a:r>
              <a:rPr lang="en-US" sz="2000" dirty="0" smtClean="0"/>
              <a:t>supply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Mechanical designer for skew quad </a:t>
            </a:r>
            <a:r>
              <a:rPr lang="en-US" sz="2000" dirty="0" smtClean="0"/>
              <a:t>magnets and slits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ASTRA and GPT </a:t>
            </a:r>
            <a:r>
              <a:rPr lang="en-US" sz="2000" dirty="0" smtClean="0"/>
              <a:t>modeling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Postdoc – years 2 and 3 (first year funded by another project </a:t>
            </a:r>
            <a:r>
              <a:rPr lang="en-US" sz="2000" dirty="0"/>
              <a:t>to f</a:t>
            </a:r>
            <a:r>
              <a:rPr lang="en-US" sz="2000" dirty="0" smtClean="0"/>
              <a:t>inish developing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photocathode)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4202"/>
              </p:ext>
            </p:extLst>
          </p:nvPr>
        </p:nvGraphicFramePr>
        <p:xfrm>
          <a:off x="5827593" y="888694"/>
          <a:ext cx="3043452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 bwMode="auto">
          <a:xfrm>
            <a:off x="450376" y="5733311"/>
            <a:ext cx="7315200" cy="776672"/>
          </a:xfrm>
          <a:prstGeom prst="wedgeRoundRectCallout">
            <a:avLst>
              <a:gd name="adj1" fmla="val 50091"/>
              <a:gd name="adj2" fmla="val -16964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In response to questions from Review Committee about timeline and budget: we e</a:t>
            </a:r>
            <a:r>
              <a:rPr lang="en-US" sz="2000" dirty="0"/>
              <a:t>x</a:t>
            </a:r>
            <a:r>
              <a:rPr lang="en-US" sz="2000" dirty="0" smtClean="0"/>
              <a:t>tended  this LDRD to a third year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09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9320" y="959692"/>
            <a:ext cx="8944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0000"/>
                </a:solidFill>
              </a:rPr>
              <a:t>MEIC magnetized cooler is part of Collider Ring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0000"/>
                </a:solidFill>
              </a:rPr>
              <a:t>Goal to maintain ion beam emittance and extend luminosity lifetime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0000"/>
                </a:solidFill>
              </a:rPr>
              <a:t>Requires magnetized bunched electron beam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9527" y="3463117"/>
            <a:ext cx="8925895" cy="3006680"/>
            <a:chOff x="141905" y="574720"/>
            <a:chExt cx="8925895" cy="300668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882650" y="2324100"/>
              <a:ext cx="69850" cy="38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96900" y="3289300"/>
              <a:ext cx="571500" cy="15240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4" name="Rounded Rectangular Callout 73"/>
            <p:cNvSpPr/>
            <p:nvPr/>
          </p:nvSpPr>
          <p:spPr bwMode="auto">
            <a:xfrm>
              <a:off x="141905" y="723900"/>
              <a:ext cx="1168400" cy="700024"/>
            </a:xfrm>
            <a:prstGeom prst="wedgeRoundRectCallout">
              <a:avLst>
                <a:gd name="adj1" fmla="val -12202"/>
                <a:gd name="adj2" fmla="val 62872"/>
                <a:gd name="adj3" fmla="val 16667"/>
              </a:avLst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Cathode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Solenoid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71450" y="1612900"/>
              <a:ext cx="1562100" cy="1752600"/>
              <a:chOff x="171450" y="1612900"/>
              <a:chExt cx="1562100" cy="1752600"/>
            </a:xfrm>
          </p:grpSpPr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171450" y="2527300"/>
                <a:ext cx="14859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4" name="Arc 103"/>
              <p:cNvSpPr/>
              <p:nvPr/>
            </p:nvSpPr>
            <p:spPr bwMode="auto">
              <a:xfrm>
                <a:off x="171450" y="2705100"/>
                <a:ext cx="1562100" cy="660400"/>
              </a:xfrm>
              <a:prstGeom prst="arc">
                <a:avLst>
                  <a:gd name="adj1" fmla="val 11270080"/>
                  <a:gd name="adj2" fmla="val 212596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5" name="Arc 104"/>
              <p:cNvSpPr/>
              <p:nvPr/>
            </p:nvSpPr>
            <p:spPr bwMode="auto">
              <a:xfrm rot="10800000">
                <a:off x="171450" y="1612900"/>
                <a:ext cx="1562100" cy="660400"/>
              </a:xfrm>
              <a:prstGeom prst="arc">
                <a:avLst>
                  <a:gd name="adj1" fmla="val 11475052"/>
                  <a:gd name="adj2" fmla="val 212596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 bwMode="auto">
            <a:xfrm>
              <a:off x="620465" y="1536700"/>
              <a:ext cx="571500" cy="15240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548059" y="574720"/>
              <a:ext cx="2821688" cy="2832100"/>
              <a:chOff x="4576062" y="571500"/>
              <a:chExt cx="2821688" cy="28321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4724400" y="571500"/>
                <a:ext cx="2673350" cy="2832100"/>
                <a:chOff x="6273800" y="609600"/>
                <a:chExt cx="2673350" cy="28321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 bwMode="auto">
                <a:xfrm>
                  <a:off x="6273800" y="2527300"/>
                  <a:ext cx="2542943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ounded Rectangular Callout 99"/>
                <p:cNvSpPr/>
                <p:nvPr/>
              </p:nvSpPr>
              <p:spPr bwMode="auto">
                <a:xfrm>
                  <a:off x="7232650" y="609600"/>
                  <a:ext cx="1168400" cy="700024"/>
                </a:xfrm>
                <a:prstGeom prst="wedgeRoundRectCallout">
                  <a:avLst>
                    <a:gd name="adj1" fmla="val -29594"/>
                    <a:gd name="adj2" fmla="val 71943"/>
                    <a:gd name="adj3" fmla="val 16667"/>
                  </a:avLst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latin typeface="+mj-lt"/>
                    </a:rPr>
                    <a:t>Cooling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Solenoid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6273800" y="15367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6292850" y="32893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pic>
            <p:nvPicPr>
              <p:cNvPr id="98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85" b="48422"/>
              <a:stretch/>
            </p:blipFill>
            <p:spPr bwMode="auto">
              <a:xfrm>
                <a:off x="4576062" y="2108715"/>
                <a:ext cx="2705100" cy="329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36"/>
            <p:cNvGrpSpPr>
              <a:grpSpLocks noChangeAspect="1"/>
            </p:cNvGrpSpPr>
            <p:nvPr/>
          </p:nvGrpSpPr>
          <p:grpSpPr bwMode="auto">
            <a:xfrm>
              <a:off x="1823727" y="1869819"/>
              <a:ext cx="1371602" cy="1361123"/>
              <a:chOff x="5715000" y="4343400"/>
              <a:chExt cx="2286000" cy="2269244"/>
            </a:xfrm>
          </p:grpSpPr>
          <p:pic>
            <p:nvPicPr>
              <p:cNvPr id="95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36"/>
            <p:cNvGrpSpPr>
              <a:grpSpLocks noChangeAspect="1"/>
            </p:cNvGrpSpPr>
            <p:nvPr/>
          </p:nvGrpSpPr>
          <p:grpSpPr bwMode="auto">
            <a:xfrm>
              <a:off x="4530890" y="2080000"/>
              <a:ext cx="831194" cy="824840"/>
              <a:chOff x="5715000" y="4343400"/>
              <a:chExt cx="2286000" cy="2269244"/>
            </a:xfrm>
          </p:grpSpPr>
          <p:pic>
            <p:nvPicPr>
              <p:cNvPr id="93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0" name="Picture 7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1110091" y="2151813"/>
              <a:ext cx="206331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3794760" y="2381034"/>
              <a:ext cx="381000" cy="2925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stCxn id="83" idx="2"/>
              <a:endCxn id="81" idx="0"/>
            </p:cNvCxnSpPr>
            <p:nvPr/>
          </p:nvCxnSpPr>
          <p:spPr>
            <a:xfrm>
              <a:off x="3985260" y="2030630"/>
              <a:ext cx="0" cy="3504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439629" y="1384299"/>
              <a:ext cx="1091261" cy="64633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SRF</a:t>
              </a:r>
            </a:p>
            <a:p>
              <a:pPr algn="ctr"/>
              <a:r>
                <a:rPr lang="en-US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Linac</a:t>
              </a:r>
              <a:endParaRPr lang="en-US" dirty="0">
                <a:latin typeface="+mj-lt"/>
              </a:endParaRPr>
            </a:p>
          </p:txBody>
        </p:sp>
        <p:sp>
          <p:nvSpPr>
            <p:cNvPr id="84" name="Arc 83"/>
            <p:cNvSpPr/>
            <p:nvPr/>
          </p:nvSpPr>
          <p:spPr bwMode="auto">
            <a:xfrm>
              <a:off x="5499552" y="3124200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5" name="Straight Arrow Connector 84"/>
            <p:cNvCxnSpPr>
              <a:stCxn id="84" idx="2"/>
              <a:endCxn id="88" idx="0"/>
            </p:cNvCxnSpPr>
            <p:nvPr/>
          </p:nvCxnSpPr>
          <p:spPr bwMode="auto">
            <a:xfrm flipV="1">
              <a:off x="5711918" y="3115724"/>
              <a:ext cx="2565135" cy="8507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6" name="Arc 85"/>
            <p:cNvSpPr/>
            <p:nvPr/>
          </p:nvSpPr>
          <p:spPr bwMode="auto">
            <a:xfrm rot="10800000">
              <a:off x="8037264" y="1371600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7" name="Straight Arrow Connector 86"/>
            <p:cNvCxnSpPr>
              <a:stCxn id="89" idx="0"/>
              <a:endCxn id="86" idx="2"/>
            </p:cNvCxnSpPr>
            <p:nvPr/>
          </p:nvCxnSpPr>
          <p:spPr bwMode="auto">
            <a:xfrm flipV="1">
              <a:off x="5671050" y="1828769"/>
              <a:ext cx="2585638" cy="10324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8" name="Arc 87"/>
            <p:cNvSpPr/>
            <p:nvPr/>
          </p:nvSpPr>
          <p:spPr bwMode="auto">
            <a:xfrm rot="5400000">
              <a:off x="8037264" y="3101836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9" name="Arc 88"/>
            <p:cNvSpPr/>
            <p:nvPr/>
          </p:nvSpPr>
          <p:spPr bwMode="auto">
            <a:xfrm rot="10800000">
              <a:off x="5486400" y="1384300"/>
              <a:ext cx="431790" cy="457200"/>
            </a:xfrm>
            <a:prstGeom prst="arc">
              <a:avLst>
                <a:gd name="adj1" fmla="val 16671888"/>
                <a:gd name="adj2" fmla="val 29165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90" name="Group 36"/>
            <p:cNvGrpSpPr>
              <a:grpSpLocks noChangeAspect="1"/>
            </p:cNvGrpSpPr>
            <p:nvPr/>
          </p:nvGrpSpPr>
          <p:grpSpPr bwMode="auto">
            <a:xfrm>
              <a:off x="8236606" y="2080000"/>
              <a:ext cx="831194" cy="824840"/>
              <a:chOff x="5715000" y="4343400"/>
              <a:chExt cx="2286000" cy="2269244"/>
            </a:xfrm>
          </p:grpSpPr>
          <p:pic>
            <p:nvPicPr>
              <p:cNvPr id="91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 smtClean="0"/>
              <a:t>Bunched Magnetized Gun Requirements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2374413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/>
                            <a:t>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</a:t>
                          </a:r>
                          <a:r>
                            <a:rPr lang="en-US" sz="2800" dirty="0" smtClean="0"/>
                            <a:t>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2374413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11650" r="-41747" b="-209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</a:t>
                          </a:r>
                          <a:r>
                            <a:rPr lang="en-US" sz="2800" dirty="0" smtClean="0"/>
                            <a:t>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Generation of Magnetized Beam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7519862" y="4419516"/>
            <a:ext cx="1382152" cy="756536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Focusing Solenoids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43014" y="1061410"/>
            <a:ext cx="2082120" cy="783346"/>
          </a:xfrm>
          <a:prstGeom prst="wedgeRoundRectCallout">
            <a:avLst>
              <a:gd name="adj1" fmla="val -37054"/>
              <a:gd name="adj2" fmla="val 7466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18" charset="0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 kG)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1061409"/>
            <a:ext cx="48722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Cathode Solenoid: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 smtClean="0"/>
              <a:t>beam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Injector Focusing Solenoids: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For magnetized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</a:t>
            </a:r>
            <a:r>
              <a:rPr lang="en-US" sz="2000" dirty="0" smtClean="0">
                <a:solidFill>
                  <a:srgbClr val="000000"/>
                </a:solidFill>
              </a:rPr>
              <a:t>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2" y="3667291"/>
            <a:ext cx="4025022" cy="301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27778" y="4698602"/>
                <a:ext cx="5577237" cy="2000548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0.1 – 3 </a:t>
                </a:r>
                <a:r>
                  <a:rPr lang="en-US" sz="2000" dirty="0" smtClean="0"/>
                  <a:t>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5</a:t>
                </a:r>
                <a:r>
                  <a:rPr lang="en-US" sz="2000" dirty="0" smtClean="0"/>
                  <a:t>0 </a:t>
                </a:r>
                <a:r>
                  <a:rPr lang="en-US" sz="2000" dirty="0" smtClean="0"/>
                  <a:t>– </a:t>
                </a:r>
                <a:r>
                  <a:rPr lang="en-US" sz="2000" dirty="0" smtClean="0"/>
                  <a:t>150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</a:t>
                </a:r>
                <a:r>
                  <a:rPr lang="en-US" sz="2000" dirty="0" smtClean="0"/>
                  <a:t>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698602"/>
                <a:ext cx="5577237" cy="2000548"/>
              </a:xfrm>
              <a:prstGeom prst="rect">
                <a:avLst/>
              </a:prstGeom>
              <a:blipFill rotWithShape="1">
                <a:blip r:embed="rId2"/>
                <a:stretch>
                  <a:fillRect l="-1421" t="-213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Beamline design to locate magnets and diagnostics at optimum positions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Simulation of different operating scenarios of bunch charge, magnetization, bunch shape etc. will be benchmarked against measurements of emittance and other beam </a:t>
            </a:r>
            <a:r>
              <a:rPr lang="en-US" dirty="0" smtClean="0"/>
              <a:t>parameters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 As beams </a:t>
            </a:r>
            <a:r>
              <a:rPr lang="en-US" dirty="0"/>
              <a:t>will be space charge dominated, there will be some limit to </a:t>
            </a:r>
            <a:r>
              <a:rPr lang="en-US" dirty="0" smtClean="0"/>
              <a:t>aspect </a:t>
            </a:r>
            <a:r>
              <a:rPr lang="en-US" dirty="0"/>
              <a:t>ratio that can be achieved with </a:t>
            </a:r>
            <a:r>
              <a:rPr lang="en-US" dirty="0" smtClean="0"/>
              <a:t>RTFB transform</a:t>
            </a:r>
            <a:r>
              <a:rPr lang="en-US" dirty="0"/>
              <a:t> –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imulation </a:t>
            </a:r>
            <a:r>
              <a:rPr lang="en-US" dirty="0"/>
              <a:t>will allow us to quantify how good or complete this can be made for different </a:t>
            </a:r>
            <a:r>
              <a:rPr lang="en-US" dirty="0" smtClean="0"/>
              <a:t>settings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results will guide </a:t>
            </a:r>
            <a:r>
              <a:rPr lang="en-US" dirty="0" smtClean="0"/>
              <a:t>injector </a:t>
            </a:r>
            <a:r>
              <a:rPr lang="en-US" dirty="0"/>
              <a:t>design </a:t>
            </a:r>
            <a:r>
              <a:rPr lang="en-US" dirty="0" smtClean="0"/>
              <a:t>for MEIC magnetized electron cooler</a:t>
            </a: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2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5460470" y="922323"/>
            <a:ext cx="34747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976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439626"/>
            <a:ext cx="8904849" cy="6418374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photocathode lifetime versus solenoid field at high currents (up to 32 mA) and high voltages (200 – 350 kV) limited by </a:t>
            </a:r>
            <a:r>
              <a:rPr lang="en-US" dirty="0" smtClean="0"/>
              <a:t>in-house HV supplies</a:t>
            </a: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magnetization</a:t>
            </a:r>
          </a:p>
          <a:p>
            <a:pPr marL="457200" lvl="1" indent="0">
              <a:buClrTx/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7487"/>
              </p:ext>
            </p:extLst>
          </p:nvPr>
        </p:nvGraphicFramePr>
        <p:xfrm>
          <a:off x="3602038" y="1227138"/>
          <a:ext cx="1079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" name="Equation" r:id="rId3" imgW="507960" imgH="469800" progId="Equation.3">
                  <p:embed/>
                </p:oleObj>
              </mc:Choice>
              <mc:Fallback>
                <p:oleObj name="Equation" r:id="rId3" imgW="507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227138"/>
                        <a:ext cx="1079500" cy="820737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15224" r="7001" b="33779"/>
          <a:stretch/>
        </p:blipFill>
        <p:spPr>
          <a:xfrm>
            <a:off x="653791" y="617014"/>
            <a:ext cx="7863840" cy="3017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Location of Work: FEL </a:t>
            </a:r>
            <a:r>
              <a:rPr lang="en-US" kern="0" dirty="0" smtClean="0"/>
              <a:t>Gun Test Stand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1" y="3634534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30280</TotalTime>
  <Words>551</Words>
  <Application>Microsoft Office PowerPoint</Application>
  <PresentationFormat>On-screen Show (4:3)</PresentationFormat>
  <Paragraphs>129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Ops Review 2010</vt:lpstr>
      <vt:lpstr>Microsoft Equation 3.0</vt:lpstr>
      <vt:lpstr>Equation</vt:lpstr>
      <vt:lpstr>Generation and Characterization of Magnetized Bunched Electron Beam from DC Photogun for  MEIC Cooler</vt:lpstr>
      <vt:lpstr>PowerPoint Presentation</vt:lpstr>
      <vt:lpstr>Bunched Magnetized Gun Requirements</vt:lpstr>
      <vt:lpstr>Generation of Magnetized Beam</vt:lpstr>
      <vt:lpstr>PowerPoint Presentation</vt:lpstr>
      <vt:lpstr>Simulation Plan</vt:lpstr>
      <vt:lpstr>Measurement Plan</vt:lpstr>
      <vt:lpstr>PowerPoint Presentation</vt:lpstr>
      <vt:lpstr>PowerPoint Presentation</vt:lpstr>
      <vt:lpstr>PowerPoint Presentation</vt:lpstr>
      <vt:lpstr>Budget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1504</cp:revision>
  <cp:lastPrinted>2014-01-09T17:51:36Z</cp:lastPrinted>
  <dcterms:created xsi:type="dcterms:W3CDTF">2010-09-20T13:48:43Z</dcterms:created>
  <dcterms:modified xsi:type="dcterms:W3CDTF">2015-06-27T16:27:45Z</dcterms:modified>
</cp:coreProperties>
</file>