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62" r:id="rId3"/>
    <p:sldId id="276" r:id="rId4"/>
    <p:sldId id="271" r:id="rId5"/>
    <p:sldId id="270" r:id="rId6"/>
    <p:sldId id="274" r:id="rId7"/>
    <p:sldId id="269" r:id="rId8"/>
    <p:sldId id="273" r:id="rId9"/>
    <p:sldId id="272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8F35E-A4E2-4270-B754-6285B3E2768B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4B8EC-FE95-4B7D-9F63-17DCD9F6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8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711-FD97-4035-AD0F-3820B78047BB}" type="datetime1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3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595C-CBB7-45EA-8592-D71CE3987987}" type="datetime1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6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01A5-97E0-4C4D-BB58-B390F00AEA33}" type="datetime1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2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02A0-4790-4E28-83F7-2463CEB49B80}" type="datetime1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1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CA23-9AA6-469A-A2D0-E0A9EAB5CFF4}" type="datetime1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292F-BE0F-4254-BC33-2F350F8C9A62}" type="datetime1">
              <a:rPr lang="en-US" smtClean="0"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4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A124-935F-4400-BA27-64C1E7BAAF46}" type="datetime1">
              <a:rPr lang="en-US" smtClean="0"/>
              <a:t>8/5/2013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4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14D8-1584-4030-B620-55EE87124F01}" type="datetime1">
              <a:rPr lang="en-US" smtClean="0"/>
              <a:t>8/5/2013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A826-7B00-4C1D-8C12-6C3BF6631C17}" type="datetime1">
              <a:rPr lang="en-US" smtClean="0"/>
              <a:t>8/5/2013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5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200B-10FC-4995-B7CF-DB0DF73DCF06}" type="datetime1">
              <a:rPr lang="en-US" smtClean="0"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527D-4164-4CB5-AB1C-BB5616CDA57F}" type="datetime1">
              <a:rPr lang="en-US" smtClean="0"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2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66460-7F05-4FE5-A1B5-C191C2100B31}" type="datetime1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0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Bubble Chamber Planning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07 August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5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Bubble </a:t>
            </a:r>
            <a:r>
              <a:rPr lang="en-US" sz="2400" dirty="0"/>
              <a:t>Chamber progress at Argonne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Bubble </a:t>
            </a:r>
            <a:r>
              <a:rPr lang="en-US" sz="2400" dirty="0"/>
              <a:t>Chamber cost estimate: procurement and labor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Running </a:t>
            </a:r>
            <a:r>
              <a:rPr lang="en-US" sz="2400" dirty="0"/>
              <a:t>at FEL pros and cons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Background </a:t>
            </a:r>
            <a:r>
              <a:rPr lang="en-US" sz="2400" dirty="0"/>
              <a:t>from </a:t>
            </a:r>
            <a:r>
              <a:rPr lang="en-US" sz="2400" baseline="30000" dirty="0" smtClean="0"/>
              <a:t>17</a:t>
            </a:r>
            <a:r>
              <a:rPr lang="en-US" sz="2400" dirty="0" smtClean="0"/>
              <a:t>O(</a:t>
            </a:r>
            <a:r>
              <a:rPr lang="en-US" sz="2400" dirty="0" err="1" smtClean="0"/>
              <a:t>γ,n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O </a:t>
            </a:r>
            <a:r>
              <a:rPr lang="en-US" sz="2400" dirty="0"/>
              <a:t>and subsequent neutron elastic scattering with </a:t>
            </a:r>
            <a:r>
              <a:rPr lang="en-US" sz="2400" baseline="30000" dirty="0"/>
              <a:t>16</a:t>
            </a:r>
            <a:r>
              <a:rPr lang="en-US" sz="2400" dirty="0"/>
              <a:t>O and </a:t>
            </a:r>
            <a:r>
              <a:rPr lang="en-US" sz="2400" baseline="30000" dirty="0"/>
              <a:t>14</a:t>
            </a:r>
            <a:r>
              <a:rPr lang="en-US" sz="2400" dirty="0"/>
              <a:t>N nuclei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Background </a:t>
            </a:r>
            <a:r>
              <a:rPr lang="en-US" sz="2400" dirty="0"/>
              <a:t>from </a:t>
            </a:r>
            <a:r>
              <a:rPr lang="en-US" sz="2400" baseline="30000" dirty="0" smtClean="0"/>
              <a:t>13</a:t>
            </a:r>
            <a:r>
              <a:rPr lang="en-US" sz="2400" dirty="0" smtClean="0"/>
              <a:t>C(</a:t>
            </a:r>
            <a:r>
              <a:rPr lang="en-US" sz="2400" dirty="0" err="1" smtClean="0"/>
              <a:t>γ,n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C </a:t>
            </a:r>
            <a:r>
              <a:rPr lang="en-US" sz="2400" dirty="0"/>
              <a:t>(in case we decide to use CO</a:t>
            </a:r>
            <a:r>
              <a:rPr lang="en-US" sz="2400" baseline="-25000" dirty="0"/>
              <a:t>2</a:t>
            </a:r>
            <a:r>
              <a:rPr lang="en-US" sz="2400" dirty="0"/>
              <a:t> instead of N</a:t>
            </a:r>
            <a:r>
              <a:rPr lang="en-US" sz="2400" baseline="-25000" dirty="0"/>
              <a:t>2</a:t>
            </a:r>
            <a:r>
              <a:rPr lang="en-US" sz="2400" dirty="0"/>
              <a:t>O)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79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lvl="1">
              <a:buFont typeface="Wingdings" pitchFamily="2" charset="2"/>
              <a:buChar char="Ø"/>
            </a:pPr>
            <a:endParaRPr lang="en-US" sz="20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956350"/>
              </p:ext>
            </p:extLst>
          </p:nvPr>
        </p:nvGraphicFramePr>
        <p:xfrm>
          <a:off x="152400" y="914400"/>
          <a:ext cx="8839200" cy="5364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3192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Material</a:t>
                      </a:r>
                    </a:p>
                    <a:p>
                      <a:pPr algn="ctr"/>
                      <a:r>
                        <a:rPr lang="en-US" dirty="0" smtClean="0"/>
                        <a:t>Procurement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Labor</a:t>
                      </a:r>
                      <a:endParaRPr lang="en-US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BPM on Spectrometer line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Pipe</a:t>
                      </a:r>
                      <a:r>
                        <a:rPr lang="en-US" sz="1400" baseline="0" dirty="0" smtClean="0"/>
                        <a:t> + BPM </a:t>
                      </a:r>
                      <a:r>
                        <a:rPr lang="en-US" sz="1400" dirty="0" smtClean="0"/>
                        <a:t>($5,000)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P. Francis (1</a:t>
                      </a:r>
                      <a:r>
                        <a:rPr lang="en-US" sz="1400" baseline="0" dirty="0" smtClean="0"/>
                        <a:t> week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Dipole Magnet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Dipole </a:t>
                      </a:r>
                      <a:r>
                        <a:rPr lang="en-US" sz="1400" dirty="0" smtClean="0"/>
                        <a:t>Magnet ($10,000)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Mapping (1 week) + Alignment</a:t>
                      </a:r>
                      <a:r>
                        <a:rPr lang="en-US" sz="1400" baseline="0" dirty="0" smtClean="0"/>
                        <a:t> (2 weeks)</a:t>
                      </a:r>
                      <a:endParaRPr lang="en-US" sz="14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Power</a:t>
                      </a:r>
                      <a:r>
                        <a:rPr lang="en-US" sz="1400" baseline="0" dirty="0" smtClean="0"/>
                        <a:t> Supply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Power Supply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Software (</a:t>
                      </a:r>
                      <a:r>
                        <a:rPr lang="en-US" sz="1400" baseline="0" dirty="0" smtClean="0"/>
                        <a:t>2 days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Beamline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Pipes + Pedestals ($20,000)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Design</a:t>
                      </a:r>
                      <a:r>
                        <a:rPr lang="en-US" sz="1400" baseline="0" dirty="0" smtClean="0"/>
                        <a:t> (6 weeks</a:t>
                      </a:r>
                      <a:r>
                        <a:rPr lang="en-US" sz="14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Alignment</a:t>
                      </a:r>
                      <a:r>
                        <a:rPr lang="en-US" sz="1400" baseline="0" dirty="0" smtClean="0"/>
                        <a:t> (2 weeks)</a:t>
                      </a:r>
                      <a:endParaRPr lang="en-US" sz="14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Radiator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0.02 and 0.10 mm</a:t>
                      </a:r>
                      <a:r>
                        <a:rPr lang="en-US" sz="1400" baseline="0" dirty="0" smtClean="0"/>
                        <a:t> Cu foils </a:t>
                      </a:r>
                      <a:r>
                        <a:rPr lang="en-US" sz="1400" dirty="0" smtClean="0"/>
                        <a:t>($1,000)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Design (1</a:t>
                      </a:r>
                      <a:r>
                        <a:rPr lang="en-US" sz="1400" baseline="0" dirty="0" smtClean="0"/>
                        <a:t> week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Sweep Dipole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Mapping</a:t>
                      </a:r>
                      <a:r>
                        <a:rPr lang="en-US" sz="1400" baseline="0" dirty="0" smtClean="0"/>
                        <a:t> (2 days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Electron Dump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Pure Cu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Dump</a:t>
                      </a:r>
                      <a:r>
                        <a:rPr lang="en-US" sz="1400" baseline="0" dirty="0" smtClean="0"/>
                        <a:t> + Pipes </a:t>
                      </a:r>
                      <a:r>
                        <a:rPr lang="en-US" sz="1400" dirty="0" smtClean="0"/>
                        <a:t>($10,000)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Design (2</a:t>
                      </a:r>
                      <a:r>
                        <a:rPr lang="en-US" sz="1400" baseline="0" dirty="0" smtClean="0"/>
                        <a:t> week)</a:t>
                      </a:r>
                      <a:endParaRPr lang="en-US" sz="14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 Collimator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Pure Cu ($3,000)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Collimator + Stand </a:t>
                      </a:r>
                      <a:r>
                        <a:rPr lang="en-US" sz="1400" dirty="0" smtClean="0"/>
                        <a:t>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Photon</a:t>
                      </a:r>
                      <a:r>
                        <a:rPr lang="en-US" sz="1400" baseline="0" dirty="0" smtClean="0"/>
                        <a:t> Dump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Pure Al ($1,000)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Design (2</a:t>
                      </a:r>
                      <a:r>
                        <a:rPr lang="en-US" sz="1400" baseline="0" dirty="0" smtClean="0"/>
                        <a:t> days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Safety Review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Engineering + EH&amp;Q ($10,000)</a:t>
                      </a:r>
                      <a:endParaRPr lang="en-US" sz="14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$25,000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$40,000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$55,000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45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lvl="1">
              <a:buFont typeface="Wingdings" pitchFamily="2" charset="2"/>
              <a:buChar char="Ø"/>
            </a:pPr>
            <a:endParaRPr lang="en-US" sz="20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Running </a:t>
            </a:r>
            <a:r>
              <a:rPr lang="en-US" dirty="0"/>
              <a:t>in FEL</a:t>
            </a:r>
            <a:r>
              <a:rPr lang="en-US" dirty="0" smtClean="0"/>
              <a:t>? Cons and Pros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70757"/>
              </p:ext>
            </p:extLst>
          </p:nvPr>
        </p:nvGraphicFramePr>
        <p:xfrm>
          <a:off x="1143000" y="1219201"/>
          <a:ext cx="65532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32766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No other users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9.5 MeV (with FE)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Completely new</a:t>
                      </a:r>
                      <a:r>
                        <a:rPr lang="en-US" baseline="0" dirty="0" smtClean="0"/>
                        <a:t> beamline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448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Electron </a:t>
            </a:r>
            <a:r>
              <a:rPr lang="en-US" dirty="0" smtClean="0"/>
              <a:t>Beam Properties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487498"/>
              </p:ext>
            </p:extLst>
          </p:nvPr>
        </p:nvGraphicFramePr>
        <p:xfrm>
          <a:off x="1447800" y="1752600"/>
          <a:ext cx="6705600" cy="321945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679696"/>
                <a:gridCol w="2025904"/>
              </a:tblGrid>
              <a:tr h="536575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Beam Energy, E (MeV)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3.0</a:t>
                      </a:r>
                      <a:r>
                        <a:rPr lang="en-US" sz="2400" b="0" baseline="0" dirty="0" smtClean="0"/>
                        <a:t> – 8.5</a:t>
                      </a:r>
                      <a:endParaRPr lang="en-US" sz="2400" b="0" dirty="0"/>
                    </a:p>
                  </a:txBody>
                  <a:tcPr/>
                </a:tc>
              </a:tr>
              <a:tr h="5365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Beam Current (µA)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0.01</a:t>
                      </a:r>
                      <a:r>
                        <a:rPr lang="en-US" sz="2400" b="0" baseline="0" dirty="0" smtClean="0"/>
                        <a:t>–</a:t>
                      </a:r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/>
                </a:tc>
              </a:tr>
              <a:tr h="5365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Absolute Beam Energy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0.67%</a:t>
                      </a:r>
                      <a:endParaRPr lang="en-US" sz="2400" dirty="0"/>
                    </a:p>
                  </a:txBody>
                  <a:tcPr/>
                </a:tc>
              </a:tr>
              <a:tr h="5365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Relative Beam Energy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0.1%</a:t>
                      </a:r>
                      <a:endParaRPr lang="en-US" sz="2400" dirty="0"/>
                    </a:p>
                  </a:txBody>
                  <a:tcPr/>
                </a:tc>
              </a:tr>
              <a:tr h="5365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Energy Resolution (Spread),</a:t>
                      </a:r>
                      <a:r>
                        <a:rPr lang="el-GR" sz="2400" dirty="0" smtClean="0"/>
                        <a:t> σ</a:t>
                      </a:r>
                      <a:r>
                        <a:rPr lang="en-US" sz="2400" baseline="-25000" dirty="0" smtClean="0"/>
                        <a:t>E </a:t>
                      </a:r>
                      <a:r>
                        <a:rPr lang="en-US" sz="2400" baseline="0" dirty="0" smtClean="0"/>
                        <a:t>/E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0.06%</a:t>
                      </a:r>
                      <a:endParaRPr lang="en-US" sz="2400" dirty="0"/>
                    </a:p>
                  </a:txBody>
                  <a:tcPr/>
                </a:tc>
              </a:tr>
              <a:tr h="5365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Beam Size, </a:t>
                      </a:r>
                      <a:r>
                        <a:rPr lang="el-GR" sz="2400" dirty="0" smtClean="0"/>
                        <a:t>σ</a:t>
                      </a:r>
                      <a:r>
                        <a:rPr lang="en-US" sz="2400" baseline="-25000" dirty="0" err="1" smtClean="0"/>
                        <a:t>x,y</a:t>
                      </a:r>
                      <a:r>
                        <a:rPr lang="en-US" sz="2400" dirty="0" smtClean="0"/>
                        <a:t> (mm)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r>
                        <a:rPr lang="en-US" sz="2400" baseline="0" dirty="0" smtClean="0"/>
                        <a:t> – </a:t>
                      </a:r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274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aseline="30000" dirty="0"/>
              <a:t>17</a:t>
            </a:r>
            <a:r>
              <a:rPr lang="en-US" dirty="0"/>
              <a:t>O(</a:t>
            </a:r>
            <a:r>
              <a:rPr lang="el-GR" dirty="0"/>
              <a:t>γ</a:t>
            </a:r>
            <a:r>
              <a:rPr lang="en-US" dirty="0" smtClean="0"/>
              <a:t>,n)</a:t>
            </a:r>
            <a:r>
              <a:rPr lang="en-US" baseline="30000" dirty="0" smtClean="0"/>
              <a:t>16</a:t>
            </a:r>
            <a:r>
              <a:rPr lang="en-US" dirty="0" smtClean="0"/>
              <a:t>O Background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70" y="883480"/>
            <a:ext cx="4549140" cy="26974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85" y="3710354"/>
            <a:ext cx="4549140" cy="26974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60" y="3716216"/>
            <a:ext cx="4549140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173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Depletion</a:t>
            </a:r>
            <a:r>
              <a:rPr lang="en-US" sz="2400" dirty="0"/>
              <a:t>:</a:t>
            </a:r>
            <a:endParaRPr lang="en-US" sz="2400" dirty="0" smtClean="0"/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17</a:t>
            </a:r>
            <a:r>
              <a:rPr lang="en-US" sz="2000" dirty="0" smtClean="0"/>
              <a:t>O depletion=5,000</a:t>
            </a:r>
            <a:endParaRPr lang="en-US" sz="2000" dirty="0" smtClean="0"/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18</a:t>
            </a:r>
            <a:r>
              <a:rPr lang="en-US" sz="2000" dirty="0" smtClean="0"/>
              <a:t>O depletion=5,000</a:t>
            </a:r>
            <a:endParaRPr lang="en-US" sz="2000" dirty="0"/>
          </a:p>
          <a:p>
            <a:pPr marL="457200" lvl="1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Natural Abundance: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17</a:t>
            </a:r>
            <a:r>
              <a:rPr lang="en-US" sz="2000" dirty="0" smtClean="0"/>
              <a:t>O: 0.038%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18</a:t>
            </a:r>
            <a:r>
              <a:rPr lang="en-US" sz="2000" dirty="0" smtClean="0"/>
              <a:t>O</a:t>
            </a:r>
            <a:r>
              <a:rPr lang="en-US" sz="2000" dirty="0"/>
              <a:t>: </a:t>
            </a:r>
            <a:r>
              <a:rPr lang="en-US" sz="2000" dirty="0" smtClean="0"/>
              <a:t>0.205</a:t>
            </a:r>
            <a:r>
              <a:rPr lang="en-US" sz="2000" dirty="0" smtClean="0"/>
              <a:t>%</a:t>
            </a:r>
            <a:endParaRPr lang="en-US" sz="20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Ion Energy Distribution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638" y="3710940"/>
            <a:ext cx="5307330" cy="314706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670" y="762000"/>
            <a:ext cx="5307330" cy="314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379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23" y="3798277"/>
            <a:ext cx="4549140" cy="26974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8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23" y="914400"/>
            <a:ext cx="4549140" cy="26974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60" y="914400"/>
            <a:ext cx="4549140" cy="26974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60" y="3786554"/>
            <a:ext cx="4549140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839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aseline="30000" dirty="0" smtClean="0"/>
              <a:t>13</a:t>
            </a:r>
            <a:r>
              <a:rPr lang="en-US" dirty="0" smtClean="0"/>
              <a:t>C</a:t>
            </a:r>
            <a:r>
              <a:rPr lang="en-US" dirty="0" smtClean="0"/>
              <a:t>(</a:t>
            </a:r>
            <a:r>
              <a:rPr lang="el-GR" dirty="0"/>
              <a:t>γ</a:t>
            </a:r>
            <a:r>
              <a:rPr lang="en-US" dirty="0" smtClean="0"/>
              <a:t>,n)</a:t>
            </a:r>
            <a:r>
              <a:rPr lang="en-US" baseline="30000" dirty="0" smtClean="0"/>
              <a:t>12</a:t>
            </a:r>
            <a:r>
              <a:rPr lang="en-US" dirty="0"/>
              <a:t>C</a:t>
            </a:r>
            <a:r>
              <a:rPr lang="en-US" dirty="0" smtClean="0"/>
              <a:t> </a:t>
            </a:r>
            <a:r>
              <a:rPr lang="en-US" dirty="0" smtClean="0"/>
              <a:t>Background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420" y="883479"/>
            <a:ext cx="4640580" cy="2751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420" y="3713577"/>
            <a:ext cx="4640580" cy="314705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9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914400"/>
            <a:ext cx="9144000" cy="594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Depletion: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13</a:t>
            </a:r>
            <a:r>
              <a:rPr lang="en-US" sz="2000" dirty="0" smtClean="0"/>
              <a:t>C depletion=1,000</a:t>
            </a:r>
          </a:p>
          <a:p>
            <a:pPr marL="457200" lvl="1" indent="0">
              <a:buFont typeface="Arial" pitchFamily="34" charset="0"/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Natural Abundance: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13</a:t>
            </a:r>
            <a:r>
              <a:rPr lang="en-US" sz="2000" dirty="0" smtClean="0"/>
              <a:t>C: 1.07%</a:t>
            </a:r>
          </a:p>
          <a:p>
            <a:pPr marL="971550" lvl="1" indent="-514350">
              <a:buFont typeface="+mj-lt"/>
              <a:buAutoNum type="romanUcPeriod"/>
            </a:pPr>
            <a:endParaRPr lang="en-US" sz="2000" dirty="0"/>
          </a:p>
          <a:p>
            <a:pPr marL="57150" indent="0">
              <a:buNone/>
            </a:pPr>
            <a:endParaRPr lang="en-US" sz="2400" dirty="0" smtClean="0"/>
          </a:p>
          <a:p>
            <a:pPr marL="57150" indent="0">
              <a:buNone/>
            </a:pPr>
            <a:r>
              <a:rPr lang="en-US" sz="2000" dirty="0" smtClean="0"/>
              <a:t>For comparison, </a:t>
            </a:r>
            <a:r>
              <a:rPr lang="en-US" sz="2000" baseline="30000" dirty="0"/>
              <a:t>17</a:t>
            </a:r>
            <a:r>
              <a:rPr lang="en-US" sz="2000" dirty="0"/>
              <a:t>O(</a:t>
            </a:r>
            <a:r>
              <a:rPr lang="el-GR" sz="2000" dirty="0"/>
              <a:t>γ</a:t>
            </a:r>
            <a:r>
              <a:rPr lang="en-US" sz="2000" dirty="0" smtClean="0"/>
              <a:t>,n)</a:t>
            </a:r>
            <a:r>
              <a:rPr lang="en-US" sz="2000" baseline="30000" dirty="0" smtClean="0"/>
              <a:t>16</a:t>
            </a:r>
            <a:r>
              <a:rPr lang="en-US" sz="2000" dirty="0" smtClean="0"/>
              <a:t>O</a:t>
            </a:r>
            <a:endParaRPr lang="en-US" sz="20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0100"/>
            <a:ext cx="33147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251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339</Words>
  <Application>Microsoft Office PowerPoint</Application>
  <PresentationFormat>On-screen Show (4:3)</PresentationFormat>
  <Paragraphs>106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Bubble Chamber Planning Meeting</vt:lpstr>
      <vt:lpstr>Agenda</vt:lpstr>
      <vt:lpstr>Cost Estimate</vt:lpstr>
      <vt:lpstr>Running in FEL? Cons and Pros</vt:lpstr>
      <vt:lpstr>Electron Beam Properties</vt:lpstr>
      <vt:lpstr>17O(γ,n)16O Background</vt:lpstr>
      <vt:lpstr>Ion Energy Distribution</vt:lpstr>
      <vt:lpstr>PowerPoint Presentation</vt:lpstr>
      <vt:lpstr>13C(γ,n)12C Background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184</cp:revision>
  <cp:lastPrinted>2013-08-05T20:07:58Z</cp:lastPrinted>
  <dcterms:created xsi:type="dcterms:W3CDTF">2013-06-09T21:52:25Z</dcterms:created>
  <dcterms:modified xsi:type="dcterms:W3CDTF">2013-08-05T20:08:17Z</dcterms:modified>
</cp:coreProperties>
</file>