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62" r:id="rId3"/>
    <p:sldId id="270" r:id="rId4"/>
    <p:sldId id="277" r:id="rId5"/>
    <p:sldId id="278" r:id="rId6"/>
    <p:sldId id="274" r:id="rId7"/>
    <p:sldId id="269" r:id="rId8"/>
    <p:sldId id="273" r:id="rId9"/>
    <p:sldId id="272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8F35E-A4E2-4270-B754-6285B3E2768B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B8EC-FE95-4B7D-9F63-17DCD9F6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EE711-FD97-4035-AD0F-3820B78047BB}" type="datetime1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3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595C-CBB7-45EA-8592-D71CE3987987}" type="datetime1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01A5-97E0-4C4D-BB58-B390F00AEA33}" type="datetime1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2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102A0-4790-4E28-83F7-2463CEB49B80}" type="datetime1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1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9CA23-9AA6-469A-A2D0-E0A9EAB5CFF4}" type="datetime1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292F-BE0F-4254-BC33-2F350F8C9A62}" type="datetime1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4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A124-935F-4400-BA27-64C1E7BAAF46}" type="datetime1">
              <a:rPr lang="en-US" smtClean="0"/>
              <a:t>8/6/2013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4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14D8-1584-4030-B620-55EE87124F01}" type="datetime1">
              <a:rPr lang="en-US" smtClean="0"/>
              <a:t>8/6/2013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A826-7B00-4C1D-8C12-6C3BF6631C17}" type="datetime1">
              <a:rPr lang="en-US" smtClean="0"/>
              <a:t>8/6/2013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5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200B-10FC-4995-B7CF-DB0DF73DCF06}" type="datetime1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527D-4164-4CB5-AB1C-BB5616CDA57F}" type="datetime1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66460-7F05-4FE5-A1B5-C191C2100B31}" type="datetime1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0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Bubble Chamber Planning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07 August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5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progress at Argonne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Beamline Layout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cost estimate: procurement and </a:t>
            </a:r>
            <a:r>
              <a:rPr lang="en-US" sz="2400" dirty="0" smtClean="0"/>
              <a:t>labor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Background </a:t>
            </a:r>
            <a:r>
              <a:rPr lang="en-US" sz="2400" dirty="0"/>
              <a:t>from </a:t>
            </a:r>
            <a:r>
              <a:rPr lang="en-US" sz="2400" baseline="30000" dirty="0" smtClean="0"/>
              <a:t>17</a:t>
            </a:r>
            <a:r>
              <a:rPr lang="en-US" sz="2400" dirty="0" smtClean="0"/>
              <a:t>O(</a:t>
            </a:r>
            <a:r>
              <a:rPr lang="en-US" sz="2400" dirty="0" err="1" smtClean="0"/>
              <a:t>γ,n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O </a:t>
            </a:r>
            <a:r>
              <a:rPr lang="en-US" sz="2400" dirty="0"/>
              <a:t>and subsequent neutron elastic scattering with </a:t>
            </a:r>
            <a:r>
              <a:rPr lang="en-US" sz="2400" baseline="30000" dirty="0"/>
              <a:t>16</a:t>
            </a:r>
            <a:r>
              <a:rPr lang="en-US" sz="2400" dirty="0"/>
              <a:t>O and </a:t>
            </a:r>
            <a:r>
              <a:rPr lang="en-US" sz="2400" baseline="30000" dirty="0"/>
              <a:t>14</a:t>
            </a:r>
            <a:r>
              <a:rPr lang="en-US" sz="2400" dirty="0"/>
              <a:t>N nuclei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Background </a:t>
            </a:r>
            <a:r>
              <a:rPr lang="en-US" sz="2400" dirty="0"/>
              <a:t>from </a:t>
            </a:r>
            <a:r>
              <a:rPr lang="en-US" sz="2400" baseline="30000" dirty="0" smtClean="0"/>
              <a:t>13</a:t>
            </a:r>
            <a:r>
              <a:rPr lang="en-US" sz="2400" dirty="0" smtClean="0"/>
              <a:t>C(</a:t>
            </a:r>
            <a:r>
              <a:rPr lang="en-US" sz="2400" dirty="0" err="1" smtClean="0"/>
              <a:t>γ,n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C </a:t>
            </a:r>
            <a:r>
              <a:rPr lang="en-US" sz="2400" dirty="0"/>
              <a:t>(in case we decide to use CO</a:t>
            </a:r>
            <a:r>
              <a:rPr lang="en-US" sz="2400" baseline="-25000" dirty="0"/>
              <a:t>2</a:t>
            </a:r>
            <a:r>
              <a:rPr lang="en-US" sz="2400" dirty="0"/>
              <a:t> instead of N</a:t>
            </a:r>
            <a:r>
              <a:rPr lang="en-US" sz="2400" baseline="-25000" dirty="0"/>
              <a:t>2</a:t>
            </a:r>
            <a:r>
              <a:rPr lang="en-US" sz="2400" dirty="0"/>
              <a:t>O)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7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9144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HARP to measure beam profile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Fast Valve to protect from vacuum failure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Distance between two BMPs = 60” (was 18” for PEPPo)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Camera for OTR light from Cu foils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Beam Properties at Radiator: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Beamline Layout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811700"/>
              </p:ext>
            </p:extLst>
          </p:nvPr>
        </p:nvGraphicFramePr>
        <p:xfrm>
          <a:off x="2268415" y="3468565"/>
          <a:ext cx="6705600" cy="321945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679696"/>
                <a:gridCol w="2025904"/>
              </a:tblGrid>
              <a:tr h="536575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Beam Energy, E (MeV)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3.0</a:t>
                      </a:r>
                      <a:r>
                        <a:rPr lang="en-US" sz="2400" b="0" baseline="0" dirty="0" smtClean="0"/>
                        <a:t> – 8.5</a:t>
                      </a:r>
                      <a:endParaRPr lang="en-US" sz="2400" b="0" dirty="0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Beam Current (µA)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0.01</a:t>
                      </a:r>
                      <a:r>
                        <a:rPr lang="en-US" sz="2400" b="0" baseline="0" dirty="0" smtClean="0"/>
                        <a:t>–</a:t>
                      </a:r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Absolute Beam Energy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0.1%</a:t>
                      </a:r>
                      <a:endParaRPr lang="en-US" sz="2400" dirty="0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Relative Beam Energy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0.1%</a:t>
                      </a:r>
                      <a:endParaRPr lang="en-US" sz="2400" dirty="0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Energy Resolution (Spread),</a:t>
                      </a:r>
                      <a:r>
                        <a:rPr lang="el-GR" sz="2400" dirty="0" smtClean="0"/>
                        <a:t> σ</a:t>
                      </a:r>
                      <a:r>
                        <a:rPr lang="en-US" sz="2400" baseline="-25000" dirty="0" smtClean="0"/>
                        <a:t>E </a:t>
                      </a:r>
                      <a:r>
                        <a:rPr lang="en-US" sz="2400" baseline="0" dirty="0" smtClean="0"/>
                        <a:t>/E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0.06%</a:t>
                      </a:r>
                      <a:endParaRPr lang="en-US" sz="2400" dirty="0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Beam Size, </a:t>
                      </a:r>
                      <a:r>
                        <a:rPr lang="el-GR" sz="2400" dirty="0" smtClean="0"/>
                        <a:t>σ</a:t>
                      </a:r>
                      <a:r>
                        <a:rPr lang="en-US" sz="2400" baseline="-25000" dirty="0" err="1" smtClean="0"/>
                        <a:t>x,y</a:t>
                      </a:r>
                      <a:r>
                        <a:rPr lang="en-US" sz="2400" dirty="0" smtClean="0"/>
                        <a:t> (mm)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27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be 90"/>
          <p:cNvSpPr/>
          <p:nvPr/>
        </p:nvSpPr>
        <p:spPr>
          <a:xfrm>
            <a:off x="7239000" y="1580574"/>
            <a:ext cx="1216152" cy="1216152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9808" y="2971800"/>
            <a:ext cx="640959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339969" y="1539824"/>
            <a:ext cx="7239000" cy="45719"/>
          </a:xfrm>
          <a:prstGeom prst="rect">
            <a:avLst/>
          </a:prstGeom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477000" y="381000"/>
            <a:ext cx="0" cy="5943600"/>
          </a:xfrm>
          <a:prstGeom prst="line">
            <a:avLst/>
          </a:prstGeom>
          <a:ln>
            <a:solidFill>
              <a:srgbClr val="FFFF00"/>
            </a:solidFill>
          </a:ln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604276" y="705238"/>
            <a:ext cx="44275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44”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273572" y="3003855"/>
            <a:ext cx="0" cy="2186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19808" y="2971800"/>
            <a:ext cx="0" cy="2186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7558" y="5182186"/>
            <a:ext cx="6002912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396974" y="705238"/>
            <a:ext cx="942280" cy="2000497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13996" y="2209800"/>
            <a:ext cx="464716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25°</a:t>
            </a:r>
            <a:endParaRPr lang="en-US" sz="1400" dirty="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>
            <a:off x="646354" y="2517577"/>
            <a:ext cx="268046" cy="3763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42997" y="5334000"/>
            <a:ext cx="534121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105”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08185" y="2766060"/>
            <a:ext cx="45719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43401" y="3188677"/>
            <a:ext cx="575286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Valve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24000" y="2766060"/>
            <a:ext cx="45719" cy="813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242128" y="3579610"/>
            <a:ext cx="60946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Pump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98494" y="2454720"/>
            <a:ext cx="69673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Viewer</a:t>
            </a:r>
          </a:p>
        </p:txBody>
      </p:sp>
      <p:sp>
        <p:nvSpPr>
          <p:cNvPr id="37" name="Hexagon 36"/>
          <p:cNvSpPr/>
          <p:nvPr/>
        </p:nvSpPr>
        <p:spPr>
          <a:xfrm>
            <a:off x="1742824" y="2820706"/>
            <a:ext cx="304800" cy="34790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04920" y="3198911"/>
            <a:ext cx="580608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Quad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115575" y="2868930"/>
            <a:ext cx="304800" cy="2514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003319" y="2474603"/>
            <a:ext cx="52931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BPM</a:t>
            </a:r>
          </a:p>
        </p:txBody>
      </p:sp>
      <p:sp>
        <p:nvSpPr>
          <p:cNvPr id="41" name="Half Frame 40"/>
          <p:cNvSpPr/>
          <p:nvPr/>
        </p:nvSpPr>
        <p:spPr>
          <a:xfrm>
            <a:off x="2574103" y="2813355"/>
            <a:ext cx="414604" cy="381000"/>
          </a:xfrm>
          <a:prstGeom prst="halfFram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363525" y="3223260"/>
            <a:ext cx="879472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Corrector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267975" y="3143273"/>
            <a:ext cx="0" cy="1299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37558" y="4472046"/>
            <a:ext cx="2030417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91800" y="4585211"/>
            <a:ext cx="44275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3</a:t>
            </a:r>
            <a:r>
              <a:rPr lang="en-US" sz="1400" dirty="0" smtClean="0">
                <a:solidFill>
                  <a:schemeClr val="bg1"/>
                </a:solidFill>
              </a:rPr>
              <a:t>5”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1" name="Cross 60"/>
          <p:cNvSpPr/>
          <p:nvPr/>
        </p:nvSpPr>
        <p:spPr>
          <a:xfrm>
            <a:off x="3279531" y="2820704"/>
            <a:ext cx="304800" cy="347907"/>
          </a:xfrm>
          <a:prstGeom prst="pl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3136015" y="2482541"/>
            <a:ext cx="591830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HARP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962400" y="2775255"/>
            <a:ext cx="45719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720476" y="3198911"/>
            <a:ext cx="575286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Fast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Valve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5" name="Hexagon 64"/>
          <p:cNvSpPr/>
          <p:nvPr/>
        </p:nvSpPr>
        <p:spPr>
          <a:xfrm>
            <a:off x="4295762" y="2820706"/>
            <a:ext cx="304800" cy="34790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157858" y="2482541"/>
            <a:ext cx="580608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Quad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4732164" y="2868930"/>
            <a:ext cx="304800" cy="2514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619908" y="3173869"/>
            <a:ext cx="52931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BPM</a:t>
            </a:r>
          </a:p>
        </p:txBody>
      </p:sp>
      <p:sp>
        <p:nvSpPr>
          <p:cNvPr id="69" name="Half Frame 68"/>
          <p:cNvSpPr/>
          <p:nvPr/>
        </p:nvSpPr>
        <p:spPr>
          <a:xfrm>
            <a:off x="5096678" y="2804157"/>
            <a:ext cx="414604" cy="381000"/>
          </a:xfrm>
          <a:prstGeom prst="halfFrame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50831" y="2474603"/>
            <a:ext cx="879472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Corrector</a:t>
            </a:r>
          </a:p>
        </p:txBody>
      </p:sp>
      <p:sp>
        <p:nvSpPr>
          <p:cNvPr id="74" name="Plaque 73"/>
          <p:cNvSpPr/>
          <p:nvPr/>
        </p:nvSpPr>
        <p:spPr>
          <a:xfrm>
            <a:off x="5577903" y="2796726"/>
            <a:ext cx="304800" cy="414257"/>
          </a:xfrm>
          <a:prstGeom prst="plaqu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5278252" y="3340968"/>
            <a:ext cx="883575" cy="738664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Radiator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Viewer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Ion Pump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4884564" y="3506688"/>
            <a:ext cx="0" cy="935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2267975" y="4465877"/>
            <a:ext cx="2582856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362956" y="4596933"/>
            <a:ext cx="44275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60”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240470" y="2593771"/>
            <a:ext cx="1493956" cy="45719"/>
          </a:xfrm>
          <a:prstGeom prst="rect">
            <a:avLst/>
          </a:prstGeom>
          <a:solidFill>
            <a:schemeClr val="accent6"/>
          </a:solidFill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rapezoid 80"/>
          <p:cNvSpPr/>
          <p:nvPr/>
        </p:nvSpPr>
        <p:spPr>
          <a:xfrm>
            <a:off x="6090875" y="2791983"/>
            <a:ext cx="365393" cy="405348"/>
          </a:xfrm>
          <a:prstGeom prst="trapezoid">
            <a:avLst/>
          </a:prstGeom>
          <a:solidFill>
            <a:srgbClr val="00B050"/>
          </a:solidFill>
          <a:ln>
            <a:noFill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5940723" y="2239277"/>
            <a:ext cx="665695" cy="52322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Sweep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Dipole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446860" y="1880872"/>
            <a:ext cx="464716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25°</a:t>
            </a:r>
            <a:endParaRPr lang="en-US" sz="1400" dirty="0"/>
          </a:p>
        </p:txBody>
      </p:sp>
      <p:cxnSp>
        <p:nvCxnSpPr>
          <p:cNvPr id="88" name="Straight Arrow Connector 87"/>
          <p:cNvCxnSpPr>
            <a:stCxn id="87" idx="2"/>
          </p:cNvCxnSpPr>
          <p:nvPr/>
        </p:nvCxnSpPr>
        <p:spPr>
          <a:xfrm>
            <a:off x="6679218" y="2188649"/>
            <a:ext cx="0" cy="705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9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223823"/>
              </p:ext>
            </p:extLst>
          </p:nvPr>
        </p:nvGraphicFramePr>
        <p:xfrm>
          <a:off x="115767" y="59566"/>
          <a:ext cx="2643637" cy="16459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844939"/>
                <a:gridCol w="798698"/>
              </a:tblGrid>
              <a:tr h="232581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Beam Energy, E (MeV)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3.0</a:t>
                      </a:r>
                      <a:r>
                        <a:rPr lang="en-US" sz="1200" b="0" baseline="0" dirty="0" smtClean="0"/>
                        <a:t> – 8.5</a:t>
                      </a:r>
                      <a:endParaRPr lang="en-US" sz="1200" b="0" dirty="0"/>
                    </a:p>
                  </a:txBody>
                  <a:tcPr/>
                </a:tc>
              </a:tr>
              <a:tr h="23258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Beam Current (µA)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0.01</a:t>
                      </a:r>
                      <a:r>
                        <a:rPr lang="en-US" sz="1200" baseline="0" dirty="0" smtClean="0"/>
                        <a:t>–</a:t>
                      </a:r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</a:tr>
              <a:tr h="23258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Absolute Beam Energy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0.1%</a:t>
                      </a:r>
                      <a:endParaRPr lang="en-US" sz="1200" dirty="0"/>
                    </a:p>
                  </a:txBody>
                  <a:tcPr/>
                </a:tc>
              </a:tr>
              <a:tr h="23258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Relative Beam Energy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0.1%</a:t>
                      </a:r>
                      <a:endParaRPr lang="en-US" sz="1200" dirty="0"/>
                    </a:p>
                  </a:txBody>
                  <a:tcPr/>
                </a:tc>
              </a:tr>
              <a:tr h="23258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Resolution (Spread),</a:t>
                      </a:r>
                      <a:r>
                        <a:rPr lang="el-GR" sz="1200" dirty="0" smtClean="0"/>
                        <a:t> σ</a:t>
                      </a:r>
                      <a:r>
                        <a:rPr lang="en-US" sz="1200" baseline="-25000" dirty="0" smtClean="0"/>
                        <a:t>E </a:t>
                      </a:r>
                      <a:r>
                        <a:rPr lang="en-US" sz="1200" baseline="0" dirty="0" smtClean="0"/>
                        <a:t>/E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0.06%</a:t>
                      </a:r>
                      <a:endParaRPr lang="en-US" sz="1200" dirty="0"/>
                    </a:p>
                  </a:txBody>
                  <a:tcPr/>
                </a:tc>
              </a:tr>
              <a:tr h="23258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Beam Size, </a:t>
                      </a:r>
                      <a:r>
                        <a:rPr lang="el-GR" sz="1200" dirty="0" smtClean="0"/>
                        <a:t>σ</a:t>
                      </a:r>
                      <a:r>
                        <a:rPr lang="en-US" sz="1200" baseline="-25000" dirty="0" err="1" smtClean="0"/>
                        <a:t>x,y</a:t>
                      </a:r>
                      <a:r>
                        <a:rPr lang="en-US" sz="1200" dirty="0" smtClean="0"/>
                        <a:t> (mm)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3" name="Straight Arrow Connector 92"/>
          <p:cNvCxnSpPr>
            <a:stCxn id="96" idx="0"/>
          </p:cNvCxnSpPr>
          <p:nvPr/>
        </p:nvCxnSpPr>
        <p:spPr>
          <a:xfrm flipV="1">
            <a:off x="6639426" y="3035193"/>
            <a:ext cx="0" cy="568394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240470" y="3603587"/>
            <a:ext cx="797912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Vacuum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Window</a:t>
            </a:r>
          </a:p>
        </p:txBody>
      </p:sp>
      <p:sp>
        <p:nvSpPr>
          <p:cNvPr id="103" name="Flowchart: Direct Access Storage 102"/>
          <p:cNvSpPr/>
          <p:nvPr/>
        </p:nvSpPr>
        <p:spPr>
          <a:xfrm>
            <a:off x="6753762" y="2852919"/>
            <a:ext cx="322384" cy="301871"/>
          </a:xfrm>
          <a:prstGeom prst="flowChartMagneticDrum">
            <a:avLst/>
          </a:prstGeom>
          <a:solidFill>
            <a:srgbClr val="EE9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6711582" y="3222674"/>
            <a:ext cx="1175130" cy="307777"/>
          </a:xfrm>
          <a:prstGeom prst="rect">
            <a:avLst/>
          </a:prstGeom>
          <a:solidFill>
            <a:srgbClr val="EE9CCB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Cu Collimator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231675" y="1242598"/>
            <a:ext cx="1271823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Electron Dump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8478599" y="2693296"/>
            <a:ext cx="513002" cy="6027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8377534" y="3384869"/>
            <a:ext cx="71513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Photon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 Dump</a:t>
            </a:r>
          </a:p>
        </p:txBody>
      </p:sp>
    </p:spTree>
    <p:extLst>
      <p:ext uri="{BB962C8B-B14F-4D97-AF65-F5344CB8AC3E}">
        <p14:creationId xmlns:p14="http://schemas.microsoft.com/office/powerpoint/2010/main" val="3769843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lvl="1">
              <a:buFont typeface="Wingdings" pitchFamily="2" charset="2"/>
              <a:buChar char="Ø"/>
            </a:pPr>
            <a:endParaRPr lang="en-US" sz="2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465467"/>
              </p:ext>
            </p:extLst>
          </p:nvPr>
        </p:nvGraphicFramePr>
        <p:xfrm>
          <a:off x="152400" y="914400"/>
          <a:ext cx="8839200" cy="5364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3192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Material</a:t>
                      </a:r>
                    </a:p>
                    <a:p>
                      <a:pPr algn="ctr"/>
                      <a:r>
                        <a:rPr lang="en-US" dirty="0" smtClean="0"/>
                        <a:t>Procurement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Labor</a:t>
                      </a:r>
                      <a:endParaRPr lang="en-US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BPM on Spectrometer line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Pipe</a:t>
                      </a:r>
                      <a:r>
                        <a:rPr lang="en-US" sz="1400" baseline="0" dirty="0" smtClean="0"/>
                        <a:t> + BPM </a:t>
                      </a:r>
                      <a:r>
                        <a:rPr lang="en-US" sz="1400" dirty="0" smtClean="0"/>
                        <a:t>($5,000)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P. Francis (1</a:t>
                      </a:r>
                      <a:r>
                        <a:rPr lang="en-US" sz="1400" baseline="0" dirty="0" smtClean="0"/>
                        <a:t> week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Dipole Magnet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Dipole </a:t>
                      </a:r>
                      <a:r>
                        <a:rPr lang="en-US" sz="1400" dirty="0" smtClean="0"/>
                        <a:t>Magnet ($10,000)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Mapping (1 week) + Alignment</a:t>
                      </a:r>
                      <a:r>
                        <a:rPr lang="en-US" sz="1400" baseline="0" dirty="0" smtClean="0"/>
                        <a:t> (2 weeks)</a:t>
                      </a:r>
                      <a:endParaRPr lang="en-US" sz="14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Power</a:t>
                      </a:r>
                      <a:r>
                        <a:rPr lang="en-US" sz="1400" baseline="0" dirty="0" smtClean="0"/>
                        <a:t> Supply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Power Supply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Software (</a:t>
                      </a:r>
                      <a:r>
                        <a:rPr lang="en-US" sz="1400" baseline="0" dirty="0" smtClean="0"/>
                        <a:t>2 days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Beamline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Pipes + Pedestals ($20,000)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</a:t>
                      </a:r>
                      <a:r>
                        <a:rPr lang="en-US" sz="1400" baseline="0" dirty="0" smtClean="0"/>
                        <a:t> (6 weeks</a:t>
                      </a:r>
                      <a:r>
                        <a:rPr lang="en-US" sz="14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Alignment</a:t>
                      </a:r>
                      <a:r>
                        <a:rPr lang="en-US" sz="1400" baseline="0" dirty="0" smtClean="0"/>
                        <a:t> (2 weeks)</a:t>
                      </a:r>
                      <a:endParaRPr lang="en-US" sz="14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Radiator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0.02 and 0.10 mm</a:t>
                      </a:r>
                      <a:r>
                        <a:rPr lang="en-US" sz="1400" baseline="0" dirty="0" smtClean="0"/>
                        <a:t> Cu foils </a:t>
                      </a:r>
                      <a:r>
                        <a:rPr lang="en-US" sz="1400" dirty="0" smtClean="0"/>
                        <a:t>($1,000)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 (1</a:t>
                      </a:r>
                      <a:r>
                        <a:rPr lang="en-US" sz="1400" baseline="0" dirty="0" smtClean="0"/>
                        <a:t> week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Sweep Dipole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Mapping</a:t>
                      </a:r>
                      <a:r>
                        <a:rPr lang="en-US" sz="1400" baseline="0" dirty="0" smtClean="0"/>
                        <a:t> (2 days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Electron Dump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Pure Cu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Dump</a:t>
                      </a:r>
                      <a:r>
                        <a:rPr lang="en-US" sz="1400" baseline="0" dirty="0" smtClean="0"/>
                        <a:t> + Pipes </a:t>
                      </a:r>
                      <a:r>
                        <a:rPr lang="en-US" sz="1400" dirty="0" smtClean="0"/>
                        <a:t>($10,000)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 (2</a:t>
                      </a:r>
                      <a:r>
                        <a:rPr lang="en-US" sz="1400" baseline="0" dirty="0" smtClean="0"/>
                        <a:t> week)</a:t>
                      </a:r>
                      <a:endParaRPr lang="en-US" sz="14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 Collimator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Pure Cu ($3,000)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Collimator + Stand </a:t>
                      </a:r>
                      <a:r>
                        <a:rPr lang="en-US" sz="1400" dirty="0" smtClean="0"/>
                        <a:t>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Photon</a:t>
                      </a:r>
                      <a:r>
                        <a:rPr lang="en-US" sz="1400" baseline="0" dirty="0" smtClean="0"/>
                        <a:t> Dump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Pure Al ($1,000)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 (2</a:t>
                      </a:r>
                      <a:r>
                        <a:rPr lang="en-US" sz="1400" baseline="0" dirty="0" smtClean="0"/>
                        <a:t> days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Safety Review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Engineering + EH&amp;Q ($10,000)</a:t>
                      </a:r>
                      <a:endParaRPr lang="en-US" sz="14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$25,000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$40,000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$55,000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43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aseline="30000" dirty="0"/>
              <a:t>17</a:t>
            </a:r>
            <a:r>
              <a:rPr lang="en-US" dirty="0"/>
              <a:t>O(</a:t>
            </a:r>
            <a:r>
              <a:rPr lang="el-GR" dirty="0"/>
              <a:t>γ</a:t>
            </a:r>
            <a:r>
              <a:rPr lang="en-US" dirty="0" smtClean="0"/>
              <a:t>,n)</a:t>
            </a:r>
            <a:r>
              <a:rPr lang="en-US" baseline="30000" dirty="0" smtClean="0"/>
              <a:t>16</a:t>
            </a:r>
            <a:r>
              <a:rPr lang="en-US" dirty="0" smtClean="0"/>
              <a:t>O Background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70" y="883480"/>
            <a:ext cx="4549140" cy="2697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85" y="3710354"/>
            <a:ext cx="4549140" cy="2697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3716216"/>
            <a:ext cx="454914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173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Depletion</a:t>
            </a:r>
            <a:r>
              <a:rPr lang="en-US" sz="2400" dirty="0"/>
              <a:t>:</a:t>
            </a:r>
            <a:endParaRPr lang="en-US" sz="2400" dirty="0" smtClean="0"/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17</a:t>
            </a:r>
            <a:r>
              <a:rPr lang="en-US" sz="2000" dirty="0" smtClean="0"/>
              <a:t>O depletion=5,000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18</a:t>
            </a:r>
            <a:r>
              <a:rPr lang="en-US" sz="2000" dirty="0" smtClean="0"/>
              <a:t>O depletion=5,000</a:t>
            </a:r>
            <a:endParaRPr lang="en-US" sz="2000" dirty="0"/>
          </a:p>
          <a:p>
            <a:pPr marL="457200" lvl="1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Natural Abundance: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17</a:t>
            </a:r>
            <a:r>
              <a:rPr lang="en-US" sz="2000" dirty="0" smtClean="0"/>
              <a:t>O: 0.038%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18</a:t>
            </a:r>
            <a:r>
              <a:rPr lang="en-US" sz="2000" dirty="0" smtClean="0"/>
              <a:t>O</a:t>
            </a:r>
            <a:r>
              <a:rPr lang="en-US" sz="2000" dirty="0"/>
              <a:t>: </a:t>
            </a:r>
            <a:r>
              <a:rPr lang="en-US" sz="2000" dirty="0" smtClean="0"/>
              <a:t>0.205%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Ion Energy Distribution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638" y="3710940"/>
            <a:ext cx="5307330" cy="314706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670" y="762000"/>
            <a:ext cx="5307330" cy="314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379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" y="3798277"/>
            <a:ext cx="4549140" cy="2697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" y="914400"/>
            <a:ext cx="4549140" cy="26974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914400"/>
            <a:ext cx="4549140" cy="26974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3786554"/>
            <a:ext cx="454914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839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aseline="30000" dirty="0" smtClean="0"/>
              <a:t>13</a:t>
            </a:r>
            <a:r>
              <a:rPr lang="en-US" dirty="0" smtClean="0"/>
              <a:t>C(</a:t>
            </a:r>
            <a:r>
              <a:rPr lang="el-GR" dirty="0"/>
              <a:t>γ</a:t>
            </a:r>
            <a:r>
              <a:rPr lang="en-US" dirty="0" smtClean="0"/>
              <a:t>,n)</a:t>
            </a:r>
            <a:r>
              <a:rPr lang="en-US" baseline="30000" dirty="0" smtClean="0"/>
              <a:t>12</a:t>
            </a:r>
            <a:r>
              <a:rPr lang="en-US" dirty="0"/>
              <a:t>C</a:t>
            </a:r>
            <a:r>
              <a:rPr lang="en-US" dirty="0" smtClean="0"/>
              <a:t> Background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420" y="883479"/>
            <a:ext cx="4640580" cy="275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420" y="3713577"/>
            <a:ext cx="4640580" cy="314705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9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914400"/>
            <a:ext cx="9144000" cy="594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Depletion: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13</a:t>
            </a:r>
            <a:r>
              <a:rPr lang="en-US" sz="2000" dirty="0" smtClean="0"/>
              <a:t>C depletion=1,000</a:t>
            </a:r>
          </a:p>
          <a:p>
            <a:pPr marL="457200" lvl="1" indent="0">
              <a:buFont typeface="Arial" pitchFamily="34" charset="0"/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Natural Abundance: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13</a:t>
            </a:r>
            <a:r>
              <a:rPr lang="en-US" sz="2000" dirty="0" smtClean="0"/>
              <a:t>C: 1.07%</a:t>
            </a:r>
          </a:p>
          <a:p>
            <a:pPr marL="971550" lvl="1" indent="-514350">
              <a:buFont typeface="+mj-lt"/>
              <a:buAutoNum type="romanUcPeriod"/>
            </a:pPr>
            <a:endParaRPr lang="en-US" sz="2000" dirty="0"/>
          </a:p>
          <a:p>
            <a:pPr marL="57150" indent="0">
              <a:buNone/>
            </a:pPr>
            <a:endParaRPr lang="en-US" sz="2400" dirty="0" smtClean="0"/>
          </a:p>
          <a:p>
            <a:pPr marL="57150" indent="0">
              <a:buNone/>
            </a:pPr>
            <a:r>
              <a:rPr lang="en-US" sz="2000" dirty="0" smtClean="0"/>
              <a:t>For comparison, </a:t>
            </a:r>
            <a:r>
              <a:rPr lang="en-US" sz="2000" baseline="30000" dirty="0"/>
              <a:t>17</a:t>
            </a:r>
            <a:r>
              <a:rPr lang="en-US" sz="2000" dirty="0"/>
              <a:t>O(</a:t>
            </a:r>
            <a:r>
              <a:rPr lang="el-GR" sz="2000" dirty="0"/>
              <a:t>γ</a:t>
            </a:r>
            <a:r>
              <a:rPr lang="en-US" sz="2000" dirty="0" smtClean="0"/>
              <a:t>,n)</a:t>
            </a:r>
            <a:r>
              <a:rPr lang="en-US" sz="2000" baseline="30000" dirty="0" smtClean="0"/>
              <a:t>16</a:t>
            </a:r>
            <a:r>
              <a:rPr lang="en-US" sz="2000" dirty="0" smtClean="0"/>
              <a:t>O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0100"/>
            <a:ext cx="33147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251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433</Words>
  <Application>Microsoft Office PowerPoint</Application>
  <PresentationFormat>On-screen Show (4:3)</PresentationFormat>
  <Paragraphs>146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Bubble Chamber Planning Meeting</vt:lpstr>
      <vt:lpstr>Agenda</vt:lpstr>
      <vt:lpstr>Beamline Layout</vt:lpstr>
      <vt:lpstr>PowerPoint Presentation</vt:lpstr>
      <vt:lpstr>Cost Estimate</vt:lpstr>
      <vt:lpstr>17O(γ,n)16O Background</vt:lpstr>
      <vt:lpstr>Ion Energy Distribution</vt:lpstr>
      <vt:lpstr>PowerPoint Presentation</vt:lpstr>
      <vt:lpstr>13C(γ,n)12C Background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194</cp:revision>
  <cp:lastPrinted>2013-08-05T20:07:58Z</cp:lastPrinted>
  <dcterms:created xsi:type="dcterms:W3CDTF">2013-06-09T21:52:25Z</dcterms:created>
  <dcterms:modified xsi:type="dcterms:W3CDTF">2013-08-06T17:36:24Z</dcterms:modified>
</cp:coreProperties>
</file>