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70" r:id="rId4"/>
    <p:sldId id="277" r:id="rId5"/>
    <p:sldId id="278" r:id="rId6"/>
    <p:sldId id="279" r:id="rId7"/>
    <p:sldId id="274" r:id="rId8"/>
    <p:sldId id="269" r:id="rId9"/>
    <p:sldId id="273" r:id="rId10"/>
    <p:sldId id="272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07 August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13</a:t>
            </a:r>
            <a:r>
              <a:rPr lang="en-US" dirty="0" smtClean="0"/>
              <a:t>C(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12</a:t>
            </a:r>
            <a:r>
              <a:rPr lang="en-US" dirty="0"/>
              <a:t>C</a:t>
            </a:r>
            <a:r>
              <a:rPr lang="en-US" dirty="0" smtClean="0"/>
              <a:t>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883479"/>
            <a:ext cx="4640580" cy="275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3713577"/>
            <a:ext cx="4640580" cy="31470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 depletion=1,000</a:t>
            </a:r>
          </a:p>
          <a:p>
            <a:pPr marL="457200" lvl="1" indent="0">
              <a:buFont typeface="Arial" pitchFamily="34" charset="0"/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C: 1.07%</a:t>
            </a:r>
          </a:p>
          <a:p>
            <a:pPr marL="971550" lvl="1" indent="-514350">
              <a:buFont typeface="+mj-lt"/>
              <a:buAutoNum type="romanUcPeriod"/>
            </a:pPr>
            <a:endParaRPr lang="en-US" sz="2000" dirty="0"/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000" dirty="0" smtClean="0"/>
              <a:t>For comparison, </a:t>
            </a:r>
            <a:r>
              <a:rPr lang="en-US" sz="2000" baseline="30000" dirty="0"/>
              <a:t>17</a:t>
            </a:r>
            <a:r>
              <a:rPr lang="en-US" sz="2000" dirty="0"/>
              <a:t>O(</a:t>
            </a:r>
            <a:r>
              <a:rPr lang="el-GR" sz="2000" dirty="0"/>
              <a:t>γ</a:t>
            </a:r>
            <a:r>
              <a:rPr lang="en-US" sz="2000" dirty="0" smtClean="0"/>
              <a:t>,n)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0100"/>
            <a:ext cx="3314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5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Argonne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O(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O </a:t>
            </a:r>
            <a:r>
              <a:rPr lang="en-US" sz="2400" dirty="0"/>
              <a:t>and subsequent neutron elastic scattering with </a:t>
            </a:r>
            <a:r>
              <a:rPr lang="en-US" sz="2400" baseline="30000" dirty="0"/>
              <a:t>16</a:t>
            </a:r>
            <a:r>
              <a:rPr lang="en-US" sz="2400" dirty="0"/>
              <a:t>O and </a:t>
            </a:r>
            <a:r>
              <a:rPr lang="en-US" sz="2400" baseline="30000" dirty="0"/>
              <a:t>14</a:t>
            </a:r>
            <a:r>
              <a:rPr lang="en-US" sz="2400" dirty="0"/>
              <a:t>N nuclei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C(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 </a:t>
            </a:r>
            <a:r>
              <a:rPr lang="en-US" sz="2400" dirty="0"/>
              <a:t>(in case we decide to use CO</a:t>
            </a:r>
            <a:r>
              <a:rPr lang="en-US" sz="2400" baseline="-25000" dirty="0"/>
              <a:t>2</a:t>
            </a:r>
            <a:r>
              <a:rPr lang="en-US" sz="2400" dirty="0"/>
              <a:t> instead of N</a:t>
            </a:r>
            <a:r>
              <a:rPr lang="en-US" sz="2400" baseline="-25000" dirty="0"/>
              <a:t>2</a:t>
            </a:r>
            <a:r>
              <a:rPr lang="en-US" sz="2400" dirty="0"/>
              <a:t>O)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HARP to measure beam profile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Distance between two BMPs = 55” (was 18” for PEPPo)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Camera for OTR light from Cu foils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681656"/>
              </p:ext>
            </p:extLst>
          </p:nvPr>
        </p:nvGraphicFramePr>
        <p:xfrm>
          <a:off x="1447800" y="3657600"/>
          <a:ext cx="5562600" cy="2590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Beam Energy, E (MeV)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3.0</a:t>
                      </a:r>
                      <a:r>
                        <a:rPr lang="en-US" sz="2000" b="0" baseline="0" dirty="0" smtClean="0"/>
                        <a:t> – 8.5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Current (µA)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</a:t>
                      </a:r>
                      <a:r>
                        <a:rPr lang="en-US" sz="2000" b="0" baseline="0" dirty="0" smtClean="0"/>
                        <a:t>–</a:t>
                      </a:r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Resolution (Spread),</a:t>
                      </a:r>
                      <a:r>
                        <a:rPr lang="el-GR" sz="2000" dirty="0" smtClean="0"/>
                        <a:t> σ</a:t>
                      </a:r>
                      <a:r>
                        <a:rPr lang="en-US" sz="2000" baseline="-25000" dirty="0" smtClean="0"/>
                        <a:t>E </a:t>
                      </a:r>
                      <a:r>
                        <a:rPr lang="en-US" sz="2000" baseline="0" dirty="0" smtClean="0"/>
                        <a:t>/E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Size,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err="1" smtClean="0"/>
                        <a:t>x,y</a:t>
                      </a:r>
                      <a:r>
                        <a:rPr lang="en-US" sz="2000" dirty="0" smtClean="0"/>
                        <a:t> (mm)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1 – </a:t>
                      </a: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7558" y="5730238"/>
            <a:ext cx="5134584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5935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41750" y="3298656"/>
            <a:ext cx="45719" cy="813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59878" y="4112206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6244" y="2987316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7" name="Hexagon 36"/>
          <p:cNvSpPr/>
          <p:nvPr/>
        </p:nvSpPr>
        <p:spPr>
          <a:xfrm>
            <a:off x="1760574" y="3353302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22670" y="3731507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33325" y="3401526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21069" y="300719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81275" y="3825915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8572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0304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976424" y="3340162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832909" y="3007198"/>
            <a:ext cx="59183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047" y="3295955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55644" y="2770533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3436225" y="3339481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98321" y="3762808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423736" y="3398825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311480" y="3697412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576136" y="4039284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285725" y="4998473"/>
            <a:ext cx="2290411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367250" y="5129529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66551" y="3398825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406969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8</a:t>
            </a:r>
            <a:r>
              <a:rPr lang="en-US" sz="1400" dirty="0" smtClean="0">
                <a:solidFill>
                  <a:schemeClr val="bg1"/>
                </a:solidFill>
              </a:rPr>
              <a:t>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76”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Radiator motion and Sweep Dipole must be in FSD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Cooled: Radiator and Electron Dump.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Uncooled: Photon Collimator and Photon Dump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Re-use PEPPo </a:t>
            </a:r>
            <a:r>
              <a:rPr lang="en-US" sz="2400" dirty="0"/>
              <a:t>r</a:t>
            </a:r>
            <a:r>
              <a:rPr lang="en-US" sz="2400" dirty="0" smtClean="0"/>
              <a:t>adiator and beamline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New beamline components</a:t>
            </a:r>
            <a:r>
              <a:rPr lang="en-US" sz="2400" dirty="0" smtClean="0"/>
              <a:t>: </a:t>
            </a:r>
            <a:r>
              <a:rPr lang="en-US" sz="2400" dirty="0"/>
              <a:t>HARP + Fast Valve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Summary of labor cost by group:</a:t>
            </a:r>
            <a:endParaRPr lang="en-US" sz="24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28666"/>
              </p:ext>
            </p:extLst>
          </p:nvPr>
        </p:nvGraphicFramePr>
        <p:xfrm>
          <a:off x="2247900" y="3780692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71827"/>
              </p:ext>
            </p:extLst>
          </p:nvPr>
        </p:nvGraphicFramePr>
        <p:xfrm>
          <a:off x="228600" y="152400"/>
          <a:ext cx="8153400" cy="6309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BPM on </a:t>
                      </a:r>
                      <a:r>
                        <a:rPr lang="en-US" sz="1400" dirty="0" err="1" smtClean="0"/>
                        <a:t>Spect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dirty="0" smtClean="0"/>
                        <a:t>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Pipe</a:t>
                      </a:r>
                      <a:r>
                        <a:rPr lang="en-US" sz="1400" baseline="0" dirty="0" smtClean="0"/>
                        <a:t> + BPM </a:t>
                      </a:r>
                      <a:r>
                        <a:rPr lang="en-US" sz="1400" dirty="0" smtClean="0"/>
                        <a:t>($5,000</a:t>
                      </a:r>
                      <a:r>
                        <a:rPr lang="en-US" sz="140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P. Francis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Dipole Magnet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Dipole </a:t>
                      </a:r>
                      <a:r>
                        <a:rPr lang="en-US" sz="1400" dirty="0" smtClean="0"/>
                        <a:t>Magnet ($10,000)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Mapping </a:t>
                      </a:r>
                      <a:r>
                        <a:rPr lang="en-US" sz="1400" dirty="0" smtClean="0"/>
                        <a:t>(1 </a:t>
                      </a:r>
                      <a:r>
                        <a:rPr lang="en-US" sz="1400" dirty="0" smtClean="0"/>
                        <a:t>week) 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Alignment</a:t>
                      </a:r>
                      <a:r>
                        <a:rPr lang="en-US" sz="1400" baseline="0" dirty="0" smtClean="0"/>
                        <a:t> (2 </a:t>
                      </a:r>
                      <a:r>
                        <a:rPr lang="en-US" sz="1400" baseline="0" dirty="0" smtClean="0"/>
                        <a:t>days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Power</a:t>
                      </a:r>
                      <a:r>
                        <a:rPr lang="en-US" sz="1400" baseline="0" dirty="0" smtClean="0"/>
                        <a:t> Supply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Software (</a:t>
                      </a:r>
                      <a:r>
                        <a:rPr lang="en-US" sz="1400" baseline="0" dirty="0" smtClean="0"/>
                        <a:t>2 </a:t>
                      </a:r>
                      <a:r>
                        <a:rPr lang="en-US" sz="1400" baseline="0" dirty="0" smtClean="0"/>
                        <a:t>weeks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Beamline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Pipes + Pedestals ($20,000)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</a:t>
                      </a:r>
                      <a:r>
                        <a:rPr lang="en-US" sz="1400" baseline="0" dirty="0" smtClean="0"/>
                        <a:t> (6 weeks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(1 week)</a:t>
                      </a: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Software (4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Radiator (cooled ladder,</a:t>
                      </a:r>
                    </a:p>
                    <a:p>
                      <a:r>
                        <a:rPr lang="en-US" sz="1400" dirty="0" smtClean="0"/>
                        <a:t>FSD)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0.02 and 0.10 mm</a:t>
                      </a:r>
                      <a:r>
                        <a:rPr lang="en-US" sz="1400" baseline="0" dirty="0" smtClean="0"/>
                        <a:t> Cu foils </a:t>
                      </a:r>
                      <a:r>
                        <a:rPr lang="en-US" sz="1400" dirty="0" smtClean="0"/>
                        <a:t>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</a:t>
                      </a:r>
                      <a:r>
                        <a:rPr lang="en-US" sz="1400" dirty="0" smtClean="0"/>
                        <a:t>(2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week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 </a:t>
                      </a:r>
                      <a:r>
                        <a:rPr lang="en-US" sz="1400" dirty="0" smtClean="0"/>
                        <a:t>(2 days)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Sweep Dipole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?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Electron Dump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Dump</a:t>
                      </a:r>
                      <a:r>
                        <a:rPr lang="en-US" sz="1400" baseline="0" dirty="0" smtClean="0"/>
                        <a:t> + Pipes </a:t>
                      </a:r>
                      <a:r>
                        <a:rPr lang="en-US" sz="1400" dirty="0" smtClean="0"/>
                        <a:t>($10,000)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(2</a:t>
                      </a:r>
                      <a:r>
                        <a:rPr lang="en-US" sz="1400" baseline="0" dirty="0" smtClean="0"/>
                        <a:t>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 Collimator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Pure Cu ($3,000)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Collimator + Stand </a:t>
                      </a:r>
                      <a:r>
                        <a:rPr lang="en-US" sz="14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 </a:t>
                      </a:r>
                      <a:r>
                        <a:rPr lang="en-US" sz="1400" dirty="0" smtClean="0"/>
                        <a:t>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Photon</a:t>
                      </a:r>
                      <a:r>
                        <a:rPr lang="en-US" sz="1400" baseline="0" dirty="0" smtClean="0"/>
                        <a:t> Dump &amp; Stand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Al 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</a:t>
                      </a:r>
                      <a:r>
                        <a:rPr lang="en-US" sz="1400" dirty="0" smtClean="0"/>
                        <a:t>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Safety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4 weeks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weeks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Bubble</a:t>
                      </a:r>
                      <a:r>
                        <a:rPr lang="en-US" sz="1400" baseline="0" dirty="0" smtClean="0"/>
                        <a:t> Chamber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</a:t>
                      </a:r>
                      <a:r>
                        <a:rPr lang="en-US" sz="14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$80,000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70" y="883480"/>
            <a:ext cx="4549140" cy="2697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3710354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16216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7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</a:t>
            </a:r>
            <a:r>
              <a:rPr lang="en-US" sz="2400" dirty="0"/>
              <a:t>:</a:t>
            </a: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 depletion=5,000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 depletion=5,000</a:t>
            </a:r>
            <a:endParaRPr lang="en-US" sz="2000" dirty="0"/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O: 0.038%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</a:t>
            </a:r>
            <a:r>
              <a:rPr lang="en-US" sz="2000" dirty="0"/>
              <a:t>: </a:t>
            </a:r>
            <a:r>
              <a:rPr lang="en-US" sz="2000" dirty="0" smtClean="0"/>
              <a:t>0.205%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Ion Energy Distribution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8" y="3710940"/>
            <a:ext cx="5307330" cy="3147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70" y="762000"/>
            <a:ext cx="530733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798277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914400"/>
            <a:ext cx="4549140" cy="2697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914400"/>
            <a:ext cx="4549140" cy="2697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86554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3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526</Words>
  <Application>Microsoft Office PowerPoint</Application>
  <PresentationFormat>On-screen Show (4:3)</PresentationFormat>
  <Paragraphs>178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Bubble Chamber Planning Meeting</vt:lpstr>
      <vt:lpstr>Agenda</vt:lpstr>
      <vt:lpstr>Beamline Layout</vt:lpstr>
      <vt:lpstr>PowerPoint Presentation</vt:lpstr>
      <vt:lpstr>Cost Estimate</vt:lpstr>
      <vt:lpstr>PowerPoint Presentation</vt:lpstr>
      <vt:lpstr>17O(γ,n)16O Background</vt:lpstr>
      <vt:lpstr>Ion Energy Distribution</vt:lpstr>
      <vt:lpstr>PowerPoint Presentation</vt:lpstr>
      <vt:lpstr>13C(γ,n)12C Background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234</cp:revision>
  <cp:lastPrinted>2013-08-06T21:10:42Z</cp:lastPrinted>
  <dcterms:created xsi:type="dcterms:W3CDTF">2013-06-09T21:52:25Z</dcterms:created>
  <dcterms:modified xsi:type="dcterms:W3CDTF">2013-08-07T16:00:39Z</dcterms:modified>
</cp:coreProperties>
</file>