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70" r:id="rId4"/>
    <p:sldId id="277" r:id="rId5"/>
    <p:sldId id="278" r:id="rId6"/>
    <p:sldId id="279" r:id="rId7"/>
    <p:sldId id="274" r:id="rId8"/>
    <p:sldId id="269" r:id="rId9"/>
    <p:sldId id="273" r:id="rId10"/>
    <p:sldId id="272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A45-A5B1-400C-B1C3-3014908AE55C}" type="datetime1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B28-E052-4465-A373-7B98B85E6F75}" type="datetime1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926-D2BD-4DCD-BA14-A9A7A783BB52}" type="datetime1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97DF-833C-4098-A374-DCB1056EA797}" type="datetime1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2BC5-2089-44E1-8BDA-153E5A9DB786}" type="datetime1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E660-FDBB-41C2-8C36-3F92B0D5E33B}" type="datetime1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ACF-06A5-4631-BF6C-60B27CA6A720}" type="datetime1">
              <a:rPr lang="en-US" smtClean="0"/>
              <a:t>8/9/2013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3091-B7B4-4AB9-A861-2ECC2E08617D}" type="datetime1">
              <a:rPr lang="en-US" smtClean="0"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4D4-F859-4591-88BB-C4D3F3FAEC08}" type="datetime1">
              <a:rPr lang="en-US" smtClean="0"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BD86-350B-483A-9241-8628D2AD9E41}" type="datetime1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646-7488-42AC-8F5B-76F0E391E68D}" type="datetime1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9AAD-2339-4F54-BC27-B1FC1E28F087}" type="datetime1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07 August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13</a:t>
            </a:r>
            <a:r>
              <a:rPr lang="en-US" dirty="0" smtClean="0"/>
              <a:t>C(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12</a:t>
            </a:r>
            <a:r>
              <a:rPr lang="en-US" dirty="0"/>
              <a:t>C</a:t>
            </a:r>
            <a:r>
              <a:rPr lang="en-US" dirty="0" smtClean="0"/>
              <a:t>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883479"/>
            <a:ext cx="4640580" cy="275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3713577"/>
            <a:ext cx="4640580" cy="31470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 depletion=1,000</a:t>
            </a:r>
          </a:p>
          <a:p>
            <a:pPr marL="457200" lvl="1" indent="0">
              <a:buFont typeface="Arial" pitchFamily="34" charset="0"/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C: 1.07%</a:t>
            </a:r>
          </a:p>
          <a:p>
            <a:pPr marL="971550" lvl="1" indent="-514350">
              <a:buFont typeface="+mj-lt"/>
              <a:buAutoNum type="romanUcPeriod"/>
            </a:pPr>
            <a:endParaRPr lang="en-US" sz="2000" dirty="0"/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000" dirty="0" smtClean="0"/>
              <a:t>For comparison, </a:t>
            </a:r>
            <a:r>
              <a:rPr lang="en-US" sz="2000" baseline="30000" dirty="0"/>
              <a:t>17</a:t>
            </a:r>
            <a:r>
              <a:rPr lang="en-US" sz="2000" dirty="0"/>
              <a:t>O(</a:t>
            </a:r>
            <a:r>
              <a:rPr lang="el-GR" sz="2000" dirty="0"/>
              <a:t>γ</a:t>
            </a:r>
            <a:r>
              <a:rPr lang="en-US" sz="2000" dirty="0" smtClean="0"/>
              <a:t>,n)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0100"/>
            <a:ext cx="3314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5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Argonne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O(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O </a:t>
            </a:r>
            <a:r>
              <a:rPr lang="en-US" sz="2400" dirty="0"/>
              <a:t>and subsequent neutron elastic scattering with </a:t>
            </a:r>
            <a:r>
              <a:rPr lang="en-US" sz="2400" baseline="30000" dirty="0"/>
              <a:t>16</a:t>
            </a:r>
            <a:r>
              <a:rPr lang="en-US" sz="2400" dirty="0"/>
              <a:t>O and </a:t>
            </a:r>
            <a:r>
              <a:rPr lang="en-US" sz="2400" baseline="30000" dirty="0"/>
              <a:t>14</a:t>
            </a:r>
            <a:r>
              <a:rPr lang="en-US" sz="2400" dirty="0"/>
              <a:t>N nuclei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C(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 </a:t>
            </a:r>
            <a:r>
              <a:rPr lang="en-US" sz="2400" dirty="0"/>
              <a:t>(in case we decide to use CO</a:t>
            </a:r>
            <a:r>
              <a:rPr lang="en-US" sz="2400" baseline="-25000" dirty="0"/>
              <a:t>2</a:t>
            </a:r>
            <a:r>
              <a:rPr lang="en-US" sz="2400" dirty="0"/>
              <a:t> instead of N</a:t>
            </a:r>
            <a:r>
              <a:rPr lang="en-US" sz="2400" baseline="-25000" dirty="0"/>
              <a:t>2</a:t>
            </a:r>
            <a:r>
              <a:rPr lang="en-US" sz="2400" dirty="0"/>
              <a:t>O)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HARP to measure beam profile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failure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Distance between two </a:t>
            </a:r>
            <a:r>
              <a:rPr lang="en-US" sz="2400" dirty="0" smtClean="0"/>
              <a:t>BPMs </a:t>
            </a:r>
            <a:r>
              <a:rPr lang="en-US" sz="2400" dirty="0" smtClean="0"/>
              <a:t>= 55” (was 18” for PEPPo)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Camera for OTR light from Cu </a:t>
            </a:r>
            <a:r>
              <a:rPr lang="en-US" sz="2400" dirty="0" smtClean="0"/>
              <a:t>foil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Electron Dump: isolated to measure beam current, 2 kW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866293"/>
              </p:ext>
            </p:extLst>
          </p:nvPr>
        </p:nvGraphicFramePr>
        <p:xfrm>
          <a:off x="1752600" y="3810000"/>
          <a:ext cx="5562600" cy="2590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Beam </a:t>
                      </a:r>
                      <a:r>
                        <a:rPr lang="en-US" sz="2000" b="0" dirty="0" smtClean="0"/>
                        <a:t>Kinetic Energy, </a:t>
                      </a:r>
                      <a:r>
                        <a:rPr lang="en-US" sz="2000" b="0" dirty="0" smtClean="0"/>
                        <a:t>(MeV)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3.0</a:t>
                      </a:r>
                      <a:r>
                        <a:rPr lang="en-US" sz="2000" b="0" baseline="0" dirty="0" smtClean="0"/>
                        <a:t> – 8.5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Current (µA)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 </a:t>
                      </a:r>
                      <a:r>
                        <a:rPr lang="en-US" sz="2000" b="0" baseline="0" dirty="0" smtClean="0"/>
                        <a:t>– </a:t>
                      </a:r>
                      <a:r>
                        <a:rPr lang="en-US" sz="2000" b="0" baseline="0" dirty="0" smtClean="0"/>
                        <a:t>1</a:t>
                      </a:r>
                      <a:r>
                        <a:rPr lang="en-US" sz="2000" dirty="0" smtClean="0"/>
                        <a:t>00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Absolute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Resolution (Spread),</a:t>
                      </a:r>
                      <a:r>
                        <a:rPr lang="el-GR" sz="2000" dirty="0" smtClean="0"/>
                        <a:t> </a:t>
                      </a:r>
                      <a:r>
                        <a:rPr lang="el-GR" sz="2000" dirty="0" smtClean="0"/>
                        <a:t>σ</a:t>
                      </a:r>
                      <a:r>
                        <a:rPr lang="en-US" sz="2000" baseline="-25000" dirty="0" smtClean="0"/>
                        <a:t>T </a:t>
                      </a:r>
                      <a:r>
                        <a:rPr lang="en-US" sz="2000" baseline="0" dirty="0" smtClean="0"/>
                        <a:t>/T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Size, </a:t>
                      </a:r>
                      <a:r>
                        <a:rPr lang="el-GR" sz="2000" dirty="0" smtClean="0"/>
                        <a:t>σ</a:t>
                      </a:r>
                      <a:r>
                        <a:rPr lang="en-US" sz="2000" baseline="-25000" dirty="0" err="1" smtClean="0"/>
                        <a:t>x,y</a:t>
                      </a:r>
                      <a:r>
                        <a:rPr lang="en-US" sz="2000" dirty="0" smtClean="0"/>
                        <a:t> (mm)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1 – </a:t>
                      </a:r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be 90"/>
          <p:cNvSpPr/>
          <p:nvPr/>
        </p:nvSpPr>
        <p:spPr>
          <a:xfrm>
            <a:off x="7062804" y="1771163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37551" y="1795851"/>
            <a:ext cx="8667151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43194" y="552755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449" y="188935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42”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36067" y="1653952"/>
            <a:ext cx="845353" cy="184826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7558" y="3504396"/>
            <a:ext cx="54460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2418" y="4341622"/>
            <a:ext cx="276" cy="1313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7558" y="3504396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7558" y="5730240"/>
            <a:ext cx="5113212" cy="16376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6702" y="2617984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539060" y="2925761"/>
            <a:ext cx="0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60747" y="5866596"/>
            <a:ext cx="53412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73933" y="3298656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151" y="3721273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41750" y="3298656"/>
            <a:ext cx="45719" cy="813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59878" y="4112206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6244" y="2987316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7" name="Hexagon 36"/>
          <p:cNvSpPr/>
          <p:nvPr/>
        </p:nvSpPr>
        <p:spPr>
          <a:xfrm>
            <a:off x="1760574" y="3353302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22670" y="3731507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133325" y="3401526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21069" y="300719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81275" y="3825915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85725" y="3675869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5308" y="5004642"/>
            <a:ext cx="20304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9550" y="511780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810000" y="3340162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661035" y="2990879"/>
            <a:ext cx="59183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047" y="3295955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55644" y="2770533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Hexagon 64"/>
          <p:cNvSpPr/>
          <p:nvPr/>
        </p:nvSpPr>
        <p:spPr>
          <a:xfrm>
            <a:off x="3436225" y="3339481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298321" y="3762808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205134" y="3387703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114800" y="3684651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0951" y="411220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4850354" y="3295092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6136" y="2435912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383592" y="4029050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2285725" y="4998473"/>
            <a:ext cx="2097867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09555" y="5117806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60498" y="2960448"/>
            <a:ext cx="2382450" cy="93501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5160498" y="3278364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17923" y="3782145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5891" y="2431662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758249" y="2753918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6" idx="0"/>
            <a:endCxn id="3" idx="3"/>
          </p:cNvCxnSpPr>
          <p:nvPr/>
        </p:nvCxnSpPr>
        <p:spPr>
          <a:xfrm flipH="1" flipV="1">
            <a:off x="5683618" y="3527256"/>
            <a:ext cx="269149" cy="885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53811" y="4412755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5853657" y="3385515"/>
            <a:ext cx="826826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05367" y="3754200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80483" y="1346175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610599" y="3223194"/>
            <a:ext cx="481789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13251" y="3970633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  <p:sp>
        <p:nvSpPr>
          <p:cNvPr id="6" name="L-Shape 5"/>
          <p:cNvSpPr/>
          <p:nvPr/>
        </p:nvSpPr>
        <p:spPr>
          <a:xfrm>
            <a:off x="619867" y="3384759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/>
          <p:nvPr/>
        </p:nvSpPr>
        <p:spPr>
          <a:xfrm>
            <a:off x="2666551" y="3398825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092389" y="3909744"/>
            <a:ext cx="0" cy="181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393494" y="5746616"/>
            <a:ext cx="3685420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07960" y="5859928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92</a:t>
            </a:r>
            <a:r>
              <a:rPr lang="en-US" sz="1400" dirty="0" smtClean="0">
                <a:solidFill>
                  <a:schemeClr val="bg1"/>
                </a:solidFill>
              </a:rPr>
              <a:t>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7198983" y="3056233"/>
            <a:ext cx="1060704" cy="914400"/>
          </a:xfrm>
          <a:prstGeom prst="hexagon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303577" y="3275526"/>
            <a:ext cx="85151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Bubble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Chamber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542948" y="228600"/>
            <a:ext cx="1518408" cy="332151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933718" y="685800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81</a:t>
            </a:r>
            <a:r>
              <a:rPr lang="en-US" sz="1400" dirty="0" smtClean="0">
                <a:solidFill>
                  <a:schemeClr val="bg1"/>
                </a:solidFill>
              </a:rPr>
              <a:t>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  <p:sp>
        <p:nvSpPr>
          <p:cNvPr id="9" name="Moon 8"/>
          <p:cNvSpPr/>
          <p:nvPr/>
        </p:nvSpPr>
        <p:spPr>
          <a:xfrm>
            <a:off x="4552763" y="3383955"/>
            <a:ext cx="228600" cy="284631"/>
          </a:xfrm>
          <a:prstGeom prst="moon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550982" y="4341622"/>
            <a:ext cx="75315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Faraday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Cup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cxnSp>
        <p:nvCxnSpPr>
          <p:cNvPr id="72" name="Straight Arrow Connector 71"/>
          <p:cNvCxnSpPr>
            <a:stCxn id="69" idx="0"/>
          </p:cNvCxnSpPr>
          <p:nvPr/>
        </p:nvCxnSpPr>
        <p:spPr>
          <a:xfrm flipH="1" flipV="1">
            <a:off x="4715784" y="3636710"/>
            <a:ext cx="211776" cy="704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762000"/>
            <a:ext cx="8991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Radiator motion and Sweep Dipole must be in </a:t>
            </a:r>
            <a:r>
              <a:rPr lang="en-US" sz="2400" dirty="0" smtClean="0"/>
              <a:t>FSD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BCM0L02 and Electron Dump in Beam Loss Accounting (BLA)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Cooled: Radiator and Electron Dump.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Uncooled: Photon Collimator and Photon Dump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Re-use PEPPo </a:t>
            </a:r>
            <a:r>
              <a:rPr lang="en-US" sz="2400" dirty="0"/>
              <a:t>r</a:t>
            </a:r>
            <a:r>
              <a:rPr lang="en-US" sz="2400" dirty="0" smtClean="0"/>
              <a:t>adiator and beamline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New beamline </a:t>
            </a:r>
            <a:r>
              <a:rPr lang="en-US" sz="2400" dirty="0" smtClean="0"/>
              <a:t>components: 2 Super Harps </a:t>
            </a:r>
            <a:r>
              <a:rPr lang="en-US" sz="2400" dirty="0"/>
              <a:t>+ Fast Valve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Summary of labor cost by group: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04033"/>
              </p:ext>
            </p:extLst>
          </p:nvPr>
        </p:nvGraphicFramePr>
        <p:xfrm>
          <a:off x="2514600" y="3856892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</a:t>
                      </a:r>
                      <a:r>
                        <a:rPr lang="en-US" sz="2000" dirty="0" smtClean="0"/>
                        <a:t>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53731"/>
              </p:ext>
            </p:extLst>
          </p:nvPr>
        </p:nvGraphicFramePr>
        <p:xfrm>
          <a:off x="228600" y="228600"/>
          <a:ext cx="8153400" cy="63558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BPM on </a:t>
                      </a:r>
                      <a:r>
                        <a:rPr lang="en-US" sz="1200" dirty="0" err="1" smtClean="0"/>
                        <a:t>Spect</a:t>
                      </a:r>
                      <a:r>
                        <a:rPr lang="en-US" sz="1200" dirty="0" smtClean="0"/>
                        <a:t>. 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Pipe</a:t>
                      </a:r>
                      <a:r>
                        <a:rPr lang="en-US" sz="1200" baseline="0" dirty="0" smtClean="0"/>
                        <a:t> + BPM </a:t>
                      </a:r>
                      <a:r>
                        <a:rPr lang="en-US" sz="12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P. Francis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Dipole Magnet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Dipole </a:t>
                      </a:r>
                      <a:r>
                        <a:rPr lang="en-US" sz="1200" dirty="0" smtClean="0"/>
                        <a:t>Magnet ($10,000)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Mapping 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Alignment</a:t>
                      </a:r>
                      <a:r>
                        <a:rPr lang="en-US" sz="1200" baseline="0" dirty="0" smtClean="0"/>
                        <a:t> (2 days)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Power</a:t>
                      </a:r>
                      <a:r>
                        <a:rPr lang="en-US" sz="1200" baseline="0" dirty="0" smtClean="0"/>
                        <a:t> Supply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Power Supply </a:t>
                      </a:r>
                      <a:r>
                        <a:rPr lang="en-US" sz="1200" dirty="0" smtClean="0"/>
                        <a:t>($5,000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Software (</a:t>
                      </a:r>
                      <a:r>
                        <a:rPr lang="en-US" sz="1200" baseline="0" dirty="0" smtClean="0"/>
                        <a:t>2 weeks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Beamline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Super Harps and Fast</a:t>
                      </a:r>
                    </a:p>
                    <a:p>
                      <a:r>
                        <a:rPr lang="en-US" sz="1200" dirty="0" smtClean="0"/>
                        <a:t>Valve ($30,000)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Pipes + Pedestals ($20,000)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</a:t>
                      </a:r>
                      <a:r>
                        <a:rPr lang="en-US" sz="1200" baseline="0" dirty="0" smtClean="0"/>
                        <a:t> (6 weeks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Software (4 weeks</a:t>
                      </a:r>
                      <a:r>
                        <a:rPr lang="en-US" sz="1200" baseline="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EES (5 weeks)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Radiator (cooled ladder,</a:t>
                      </a:r>
                    </a:p>
                    <a:p>
                      <a:r>
                        <a:rPr lang="en-US" sz="1200" dirty="0" smtClean="0"/>
                        <a:t>FSD)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0.02 and 0.10 mm</a:t>
                      </a:r>
                      <a:r>
                        <a:rPr lang="en-US" sz="1200" baseline="0" dirty="0" smtClean="0"/>
                        <a:t> Cu foils </a:t>
                      </a:r>
                      <a:r>
                        <a:rPr lang="en-US" sz="1200" dirty="0" smtClean="0"/>
                        <a:t>($2,000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Sweep Dipole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Electron Dump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Cu </a:t>
                      </a:r>
                      <a:r>
                        <a:rPr lang="en-US" sz="1200" dirty="0" smtClean="0"/>
                        <a:t>($5,000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Dump</a:t>
                      </a:r>
                      <a:r>
                        <a:rPr lang="en-US" sz="1200" baseline="0" dirty="0" smtClean="0"/>
                        <a:t> + Pipes </a:t>
                      </a:r>
                      <a:r>
                        <a:rPr lang="en-US" sz="1200" dirty="0" smtClean="0"/>
                        <a:t>($10,000)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 Collimator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Pure Cu </a:t>
                      </a:r>
                      <a:r>
                        <a:rPr lang="en-US" sz="1200" dirty="0" smtClean="0"/>
                        <a:t>($5,000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Collimator + Stand </a:t>
                      </a:r>
                      <a:r>
                        <a:rPr lang="en-US" sz="12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Photon</a:t>
                      </a:r>
                      <a:r>
                        <a:rPr lang="en-US" sz="1200" baseline="0" dirty="0" smtClean="0"/>
                        <a:t> Dump &amp; Stand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Al </a:t>
                      </a:r>
                      <a:r>
                        <a:rPr lang="en-US" sz="1200" dirty="0" smtClean="0"/>
                        <a:t>($3,000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Safety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4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Bubble</a:t>
                      </a:r>
                      <a:r>
                        <a:rPr lang="en-US" sz="1200" baseline="0" dirty="0" smtClean="0"/>
                        <a:t> Chamber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200" dirty="0" smtClean="0"/>
                        <a:t>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(with overhead)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$75,000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$90,000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70" y="883480"/>
            <a:ext cx="4549140" cy="2697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3710354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16216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7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</a:t>
            </a:r>
            <a:r>
              <a:rPr lang="en-US" sz="2400" dirty="0"/>
              <a:t>:</a:t>
            </a: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 depletion=5,000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 depletion=5,000</a:t>
            </a:r>
            <a:endParaRPr lang="en-US" sz="2000" dirty="0"/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O: 0.038%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</a:t>
            </a:r>
            <a:r>
              <a:rPr lang="en-US" sz="2000" dirty="0"/>
              <a:t>: </a:t>
            </a:r>
            <a:r>
              <a:rPr lang="en-US" sz="2000" dirty="0" smtClean="0"/>
              <a:t>0.205%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Ion Energy Distribution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8" y="3710940"/>
            <a:ext cx="5307330" cy="31470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670" y="762000"/>
            <a:ext cx="530733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7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798277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914400"/>
            <a:ext cx="4549140" cy="2697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914400"/>
            <a:ext cx="4549140" cy="2697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86554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3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576</Words>
  <Application>Microsoft Office PowerPoint</Application>
  <PresentationFormat>On-screen Show (4:3)</PresentationFormat>
  <Paragraphs>186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Bubble Chamber Planning Meeting</vt:lpstr>
      <vt:lpstr>Agenda</vt:lpstr>
      <vt:lpstr>Beamline Layout</vt:lpstr>
      <vt:lpstr>PowerPoint Presentation</vt:lpstr>
      <vt:lpstr>Cost Estimate</vt:lpstr>
      <vt:lpstr>PowerPoint Presentation</vt:lpstr>
      <vt:lpstr>17O(γ,n)16O Background</vt:lpstr>
      <vt:lpstr>Ion Energy Distribution</vt:lpstr>
      <vt:lpstr>PowerPoint Presentation</vt:lpstr>
      <vt:lpstr>13C(γ,n)12C Background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259</cp:revision>
  <cp:lastPrinted>2013-08-07T18:02:36Z</cp:lastPrinted>
  <dcterms:created xsi:type="dcterms:W3CDTF">2013-06-09T21:52:25Z</dcterms:created>
  <dcterms:modified xsi:type="dcterms:W3CDTF">2013-08-09T22:56:12Z</dcterms:modified>
</cp:coreProperties>
</file>