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1" r:id="rId2"/>
    <p:sldId id="262" r:id="rId3"/>
    <p:sldId id="270" r:id="rId4"/>
    <p:sldId id="277" r:id="rId5"/>
    <p:sldId id="278" r:id="rId6"/>
    <p:sldId id="279" r:id="rId7"/>
    <p:sldId id="274" r:id="rId8"/>
    <p:sldId id="269" r:id="rId9"/>
    <p:sldId id="273" r:id="rId10"/>
    <p:sldId id="272" r:id="rId11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8F35E-A4E2-4270-B754-6285B3E2768B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4B8EC-FE95-4B7D-9F63-17DCD9F64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89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4B8EC-FE95-4B7D-9F63-17DCD9F64A1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88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4B8EC-FE95-4B7D-9F63-17DCD9F64A1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88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4B8EC-FE95-4B7D-9F63-17DCD9F64A1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88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4B8EC-FE95-4B7D-9F63-17DCD9F64A1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8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E1A45-A5B1-400C-B1C3-3014908AE55C}" type="datetime1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138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CAB28-E052-4465-A373-7B98B85E6F75}" type="datetime1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65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1926-D2BD-4DCD-BA14-A9A7A783BB52}" type="datetime1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25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797DF-833C-4098-A374-DCB1056EA797}" type="datetime1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16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2BC5-2089-44E1-8BDA-153E5A9DB786}" type="datetime1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E660-FDBB-41C2-8C36-3F92B0D5E33B}" type="datetime1">
              <a:rPr lang="en-US" smtClean="0"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47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7ACF-06A5-4631-BF6C-60B27CA6A720}" type="datetime1">
              <a:rPr lang="en-US" smtClean="0"/>
              <a:t>8/14/2013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940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3091-B7B4-4AB9-A861-2ECC2E08617D}" type="datetime1">
              <a:rPr lang="en-US" smtClean="0"/>
              <a:t>8/14/2013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4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4D4-F859-4591-88BB-C4D3F3FAEC08}" type="datetime1">
              <a:rPr lang="en-US" smtClean="0"/>
              <a:t>8/14/2013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558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BD86-350B-483A-9241-8628D2AD9E41}" type="datetime1">
              <a:rPr lang="en-US" smtClean="0"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13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D3646-7488-42AC-8F5B-76F0E391E68D}" type="datetime1">
              <a:rPr lang="en-US" smtClean="0"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42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89AAD-2339-4F54-BC27-B1FC1E28F087}" type="datetime1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0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Bubble Chamber Planning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07 August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555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baseline="30000" dirty="0" smtClean="0"/>
              <a:t>13</a:t>
            </a:r>
            <a:r>
              <a:rPr lang="en-US" dirty="0" smtClean="0"/>
              <a:t>C(</a:t>
            </a:r>
            <a:r>
              <a:rPr lang="el-GR" dirty="0"/>
              <a:t>γ</a:t>
            </a:r>
            <a:r>
              <a:rPr lang="en-US" dirty="0" smtClean="0"/>
              <a:t>,n)</a:t>
            </a:r>
            <a:r>
              <a:rPr lang="en-US" baseline="30000" dirty="0" smtClean="0"/>
              <a:t>12</a:t>
            </a:r>
            <a:r>
              <a:rPr lang="en-US" dirty="0"/>
              <a:t>C</a:t>
            </a:r>
            <a:r>
              <a:rPr lang="en-US" dirty="0" smtClean="0"/>
              <a:t> Background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420" y="883479"/>
            <a:ext cx="4640580" cy="2751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420" y="3713577"/>
            <a:ext cx="4640580" cy="314705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10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0" y="914400"/>
            <a:ext cx="9144000" cy="5943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Depletion: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sz="2000" baseline="30000" dirty="0" smtClean="0"/>
              <a:t>13</a:t>
            </a:r>
            <a:r>
              <a:rPr lang="en-US" sz="2000" dirty="0" smtClean="0"/>
              <a:t>C depletion=1,000</a:t>
            </a:r>
          </a:p>
          <a:p>
            <a:pPr marL="457200" lvl="1" indent="0">
              <a:buFont typeface="Arial" pitchFamily="34" charset="0"/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Natural Abundance: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sz="2000" baseline="30000" dirty="0" smtClean="0"/>
              <a:t>13</a:t>
            </a:r>
            <a:r>
              <a:rPr lang="en-US" sz="2000" dirty="0" smtClean="0"/>
              <a:t>C: 1.07%</a:t>
            </a:r>
          </a:p>
          <a:p>
            <a:pPr marL="971550" lvl="1" indent="-514350">
              <a:buFont typeface="+mj-lt"/>
              <a:buAutoNum type="romanUcPeriod"/>
            </a:pPr>
            <a:endParaRPr lang="en-US" sz="2000" dirty="0"/>
          </a:p>
          <a:p>
            <a:pPr marL="57150" indent="0">
              <a:buNone/>
            </a:pPr>
            <a:endParaRPr lang="en-US" sz="2400" dirty="0" smtClean="0"/>
          </a:p>
          <a:p>
            <a:pPr marL="57150" indent="0">
              <a:buNone/>
            </a:pPr>
            <a:r>
              <a:rPr lang="en-US" sz="2000" dirty="0" smtClean="0"/>
              <a:t>For comparison, </a:t>
            </a:r>
            <a:r>
              <a:rPr lang="en-US" sz="2000" baseline="30000" dirty="0"/>
              <a:t>17</a:t>
            </a:r>
            <a:r>
              <a:rPr lang="en-US" sz="2000" dirty="0"/>
              <a:t>O(</a:t>
            </a:r>
            <a:r>
              <a:rPr lang="el-GR" sz="2000" dirty="0"/>
              <a:t>γ</a:t>
            </a:r>
            <a:r>
              <a:rPr lang="en-US" sz="2000" dirty="0" smtClean="0"/>
              <a:t>,n)</a:t>
            </a:r>
            <a:r>
              <a:rPr lang="en-US" sz="2000" baseline="30000" dirty="0" smtClean="0"/>
              <a:t>16</a:t>
            </a:r>
            <a:r>
              <a:rPr lang="en-US" sz="2000" dirty="0" smtClean="0"/>
              <a:t>O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10100"/>
            <a:ext cx="33147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251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Bubble </a:t>
            </a:r>
            <a:r>
              <a:rPr lang="en-US" sz="2400" dirty="0"/>
              <a:t>Chamber progress at Argonne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Beamline Layout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Bubble </a:t>
            </a:r>
            <a:r>
              <a:rPr lang="en-US" sz="2400" dirty="0"/>
              <a:t>Chamber cost estimate: procurement and </a:t>
            </a:r>
            <a:r>
              <a:rPr lang="en-US" sz="2400" dirty="0" smtClean="0"/>
              <a:t>labor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Background </a:t>
            </a:r>
            <a:r>
              <a:rPr lang="en-US" sz="2400" dirty="0"/>
              <a:t>from </a:t>
            </a:r>
            <a:r>
              <a:rPr lang="en-US" sz="2400" baseline="30000" dirty="0" smtClean="0"/>
              <a:t>17</a:t>
            </a:r>
            <a:r>
              <a:rPr lang="en-US" sz="2400" dirty="0" smtClean="0"/>
              <a:t>O(</a:t>
            </a:r>
            <a:r>
              <a:rPr lang="en-US" sz="2400" dirty="0" err="1" smtClean="0"/>
              <a:t>γ,n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16</a:t>
            </a:r>
            <a:r>
              <a:rPr lang="en-US" sz="2400" dirty="0" smtClean="0"/>
              <a:t>O </a:t>
            </a:r>
            <a:r>
              <a:rPr lang="en-US" sz="2400" dirty="0"/>
              <a:t>and subsequent neutron elastic scattering with </a:t>
            </a:r>
            <a:r>
              <a:rPr lang="en-US" sz="2400" baseline="30000" dirty="0"/>
              <a:t>16</a:t>
            </a:r>
            <a:r>
              <a:rPr lang="en-US" sz="2400" dirty="0"/>
              <a:t>O and </a:t>
            </a:r>
            <a:r>
              <a:rPr lang="en-US" sz="2400" baseline="30000" dirty="0"/>
              <a:t>14</a:t>
            </a:r>
            <a:r>
              <a:rPr lang="en-US" sz="2400" dirty="0"/>
              <a:t>N nuclei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Background </a:t>
            </a:r>
            <a:r>
              <a:rPr lang="en-US" sz="2400" dirty="0"/>
              <a:t>from </a:t>
            </a:r>
            <a:r>
              <a:rPr lang="en-US" sz="2400" baseline="30000" dirty="0" smtClean="0"/>
              <a:t>13</a:t>
            </a:r>
            <a:r>
              <a:rPr lang="en-US" sz="2400" dirty="0" smtClean="0"/>
              <a:t>C(</a:t>
            </a:r>
            <a:r>
              <a:rPr lang="en-US" sz="2400" dirty="0" err="1" smtClean="0"/>
              <a:t>γ,n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12</a:t>
            </a:r>
            <a:r>
              <a:rPr lang="en-US" sz="2400" dirty="0" smtClean="0"/>
              <a:t>C </a:t>
            </a:r>
            <a:r>
              <a:rPr lang="en-US" sz="2400" dirty="0"/>
              <a:t>(in case we decide to use CO</a:t>
            </a:r>
            <a:r>
              <a:rPr lang="en-US" sz="2400" baseline="-25000" dirty="0"/>
              <a:t>2</a:t>
            </a:r>
            <a:r>
              <a:rPr lang="en-US" sz="2400" dirty="0"/>
              <a:t> instead of N</a:t>
            </a:r>
            <a:r>
              <a:rPr lang="en-US" sz="2400" baseline="-25000" dirty="0"/>
              <a:t>2</a:t>
            </a:r>
            <a:r>
              <a:rPr lang="en-US" sz="2400" dirty="0"/>
              <a:t>O)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179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914400"/>
            <a:ext cx="8686800" cy="5791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HARP to measure beam profile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Fast Valve to protect from vacuum failure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Distance between two BPMs = 55” (was 18” for PEPPo)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Camera for OTR light from Cu foil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Electron Dump: isolated to measure beam current, 2 kW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Beam Properties at Radiator: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Beamline Layout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0866293"/>
              </p:ext>
            </p:extLst>
          </p:nvPr>
        </p:nvGraphicFramePr>
        <p:xfrm>
          <a:off x="1752600" y="3810000"/>
          <a:ext cx="5562600" cy="25908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882020"/>
                <a:gridCol w="1680580"/>
              </a:tblGrid>
              <a:tr h="431800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Beam Kinetic Energy, (MeV)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3.0</a:t>
                      </a:r>
                      <a:r>
                        <a:rPr lang="en-US" sz="2000" b="0" baseline="0" dirty="0" smtClean="0"/>
                        <a:t> – 8.5</a:t>
                      </a:r>
                      <a:endParaRPr lang="en-US" sz="2000" b="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Beam Current (µA)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0.01 </a:t>
                      </a:r>
                      <a:r>
                        <a:rPr lang="en-US" sz="2000" b="0" baseline="0" dirty="0" smtClean="0"/>
                        <a:t>– 1</a:t>
                      </a:r>
                      <a:r>
                        <a:rPr lang="en-US" sz="2000" dirty="0" smtClean="0"/>
                        <a:t>00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Absolute Beam Energy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0.1%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Relative Beam Energy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0.1%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Energy Resolution (Spread),</a:t>
                      </a:r>
                      <a:r>
                        <a:rPr lang="el-GR" sz="2000" dirty="0" smtClean="0"/>
                        <a:t> σ</a:t>
                      </a:r>
                      <a:r>
                        <a:rPr lang="en-US" sz="2000" baseline="-25000" dirty="0" smtClean="0"/>
                        <a:t>T </a:t>
                      </a:r>
                      <a:r>
                        <a:rPr lang="en-US" sz="2000" baseline="0" dirty="0" smtClean="0"/>
                        <a:t>/T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0.06%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Beam Size, </a:t>
                      </a:r>
                      <a:r>
                        <a:rPr lang="el-GR" sz="2000" dirty="0" smtClean="0"/>
                        <a:t>σ</a:t>
                      </a:r>
                      <a:r>
                        <a:rPr lang="en-US" sz="2000" baseline="-25000" dirty="0" err="1" smtClean="0"/>
                        <a:t>x,y</a:t>
                      </a:r>
                      <a:r>
                        <a:rPr lang="en-US" sz="2000" dirty="0" smtClean="0"/>
                        <a:t> (mm)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baseline="0" dirty="0" smtClean="0"/>
                        <a:t>1 – </a:t>
                      </a:r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274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be 90"/>
          <p:cNvSpPr/>
          <p:nvPr/>
        </p:nvSpPr>
        <p:spPr>
          <a:xfrm>
            <a:off x="7062804" y="1771163"/>
            <a:ext cx="1216152" cy="1216152"/>
          </a:xfrm>
          <a:prstGeom prst="cub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-437551" y="1795851"/>
            <a:ext cx="8667151" cy="45719"/>
          </a:xfrm>
          <a:prstGeom prst="rect">
            <a:avLst/>
          </a:prstGeom>
          <a:scene3d>
            <a:camera prst="orthographicFront">
              <a:rot lat="0" lon="0" rev="15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5343194" y="552755"/>
            <a:ext cx="0" cy="5943600"/>
          </a:xfrm>
          <a:prstGeom prst="line">
            <a:avLst/>
          </a:prstGeom>
          <a:ln>
            <a:solidFill>
              <a:srgbClr val="FFFF00"/>
            </a:solidFill>
          </a:ln>
          <a:scene3d>
            <a:camera prst="orthographicFront">
              <a:rot lat="0" lon="0" rev="1500000"/>
            </a:camera>
            <a:lightRig rig="threePt" dir="t"/>
          </a:scene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07449" y="1889357"/>
            <a:ext cx="44275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42”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336067" y="1653952"/>
            <a:ext cx="845353" cy="1848268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37558" y="3504396"/>
            <a:ext cx="544606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372418" y="4341622"/>
            <a:ext cx="276" cy="13137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37558" y="3504396"/>
            <a:ext cx="0" cy="21869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37558" y="5730240"/>
            <a:ext cx="5113212" cy="16376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6702" y="2617984"/>
            <a:ext cx="464716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25°</a:t>
            </a:r>
            <a:endParaRPr lang="en-US" sz="1400" dirty="0"/>
          </a:p>
        </p:txBody>
      </p:sp>
      <p:cxnSp>
        <p:nvCxnSpPr>
          <p:cNvPr id="24" name="Straight Arrow Connector 23"/>
          <p:cNvCxnSpPr>
            <a:stCxn id="22" idx="2"/>
          </p:cNvCxnSpPr>
          <p:nvPr/>
        </p:nvCxnSpPr>
        <p:spPr>
          <a:xfrm>
            <a:off x="539060" y="2925761"/>
            <a:ext cx="0" cy="5334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260747" y="5866596"/>
            <a:ext cx="534121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100”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73933" y="3298656"/>
            <a:ext cx="45719" cy="457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61151" y="3721273"/>
            <a:ext cx="575286" cy="307777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Valve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541750" y="3298656"/>
            <a:ext cx="45719" cy="8135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259878" y="4112206"/>
            <a:ext cx="609462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Ion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Pump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216244" y="2987316"/>
            <a:ext cx="696730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Viewer</a:t>
            </a:r>
          </a:p>
        </p:txBody>
      </p:sp>
      <p:sp>
        <p:nvSpPr>
          <p:cNvPr id="37" name="Hexagon 36"/>
          <p:cNvSpPr/>
          <p:nvPr/>
        </p:nvSpPr>
        <p:spPr>
          <a:xfrm>
            <a:off x="1760574" y="3353302"/>
            <a:ext cx="304800" cy="347905"/>
          </a:xfrm>
          <a:prstGeom prst="hexagon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622670" y="3731507"/>
            <a:ext cx="580608" cy="30777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Quad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2133325" y="3401526"/>
            <a:ext cx="304800" cy="25146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2021069" y="3007199"/>
            <a:ext cx="529312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BPM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381275" y="3825915"/>
            <a:ext cx="879472" cy="30777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Corrector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285725" y="3675869"/>
            <a:ext cx="0" cy="12992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255308" y="5004642"/>
            <a:ext cx="2030417" cy="0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109550" y="5117807"/>
            <a:ext cx="44275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3</a:t>
            </a:r>
            <a:r>
              <a:rPr lang="en-US" sz="1400" dirty="0" smtClean="0">
                <a:solidFill>
                  <a:schemeClr val="bg1"/>
                </a:solidFill>
              </a:rPr>
              <a:t>5”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1" name="Cross 60"/>
          <p:cNvSpPr/>
          <p:nvPr/>
        </p:nvSpPr>
        <p:spPr>
          <a:xfrm>
            <a:off x="3810000" y="3340162"/>
            <a:ext cx="304800" cy="347907"/>
          </a:xfrm>
          <a:prstGeom prst="plu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3661035" y="2990879"/>
            <a:ext cx="591830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HARP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132047" y="3295955"/>
            <a:ext cx="45719" cy="457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2855644" y="2770533"/>
            <a:ext cx="575286" cy="52322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Fast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Valve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5" name="Hexagon 64"/>
          <p:cNvSpPr/>
          <p:nvPr/>
        </p:nvSpPr>
        <p:spPr>
          <a:xfrm>
            <a:off x="3436225" y="3339481"/>
            <a:ext cx="304800" cy="347905"/>
          </a:xfrm>
          <a:prstGeom prst="hexagon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3298321" y="3762808"/>
            <a:ext cx="580608" cy="30777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Quad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4205134" y="3387703"/>
            <a:ext cx="304800" cy="25146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4114800" y="3684651"/>
            <a:ext cx="529312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BPM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80951" y="4112206"/>
            <a:ext cx="879472" cy="30777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Corrector</a:t>
            </a:r>
          </a:p>
        </p:txBody>
      </p:sp>
      <p:sp>
        <p:nvSpPr>
          <p:cNvPr id="74" name="Plaque 73"/>
          <p:cNvSpPr/>
          <p:nvPr/>
        </p:nvSpPr>
        <p:spPr>
          <a:xfrm>
            <a:off x="4850354" y="3295092"/>
            <a:ext cx="304800" cy="414257"/>
          </a:xfrm>
          <a:prstGeom prst="plaqu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4576136" y="2435912"/>
            <a:ext cx="883575" cy="738664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Radiator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Viewer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Ion Pump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4383592" y="4029050"/>
            <a:ext cx="0" cy="9357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V="1">
            <a:off x="2285725" y="4998473"/>
            <a:ext cx="2097867" cy="1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3209555" y="5117806"/>
            <a:ext cx="44275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55”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160498" y="2960448"/>
            <a:ext cx="2382450" cy="93501"/>
          </a:xfrm>
          <a:prstGeom prst="rect">
            <a:avLst/>
          </a:prstGeom>
          <a:solidFill>
            <a:schemeClr val="accent6"/>
          </a:solidFill>
          <a:scene3d>
            <a:camera prst="orthographicFront">
              <a:rot lat="0" lon="0" rev="15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rapezoid 80"/>
          <p:cNvSpPr/>
          <p:nvPr/>
        </p:nvSpPr>
        <p:spPr>
          <a:xfrm>
            <a:off x="5160498" y="3278364"/>
            <a:ext cx="365393" cy="405348"/>
          </a:xfrm>
          <a:prstGeom prst="trapezoid">
            <a:avLst/>
          </a:prstGeom>
          <a:solidFill>
            <a:srgbClr val="00B050"/>
          </a:solidFill>
          <a:ln>
            <a:noFill/>
          </a:ln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5017923" y="3782145"/>
            <a:ext cx="665695" cy="52322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Sweep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Dipole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525891" y="2431662"/>
            <a:ext cx="464716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25°</a:t>
            </a:r>
            <a:endParaRPr lang="en-US" sz="1400" dirty="0"/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5758249" y="2753918"/>
            <a:ext cx="0" cy="7052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96" idx="0"/>
            <a:endCxn id="3" idx="3"/>
          </p:cNvCxnSpPr>
          <p:nvPr/>
        </p:nvCxnSpPr>
        <p:spPr>
          <a:xfrm flipH="1" flipV="1">
            <a:off x="5683618" y="3527256"/>
            <a:ext cx="269149" cy="885499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5553811" y="4412755"/>
            <a:ext cx="797912" cy="523220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Vacuum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Window</a:t>
            </a:r>
          </a:p>
        </p:txBody>
      </p:sp>
      <p:sp>
        <p:nvSpPr>
          <p:cNvPr id="103" name="Flowchart: Direct Access Storage 102"/>
          <p:cNvSpPr/>
          <p:nvPr/>
        </p:nvSpPr>
        <p:spPr>
          <a:xfrm>
            <a:off x="5853657" y="3385515"/>
            <a:ext cx="826826" cy="301871"/>
          </a:xfrm>
          <a:prstGeom prst="flowChartMagneticDrum">
            <a:avLst/>
          </a:prstGeom>
          <a:solidFill>
            <a:srgbClr val="EE9C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5905367" y="3754200"/>
            <a:ext cx="1175130" cy="307777"/>
          </a:xfrm>
          <a:prstGeom prst="rect">
            <a:avLst/>
          </a:prstGeom>
          <a:solidFill>
            <a:srgbClr val="EE9CCB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Cu Collimator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680483" y="1346175"/>
            <a:ext cx="1271823" cy="30777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Electron Dump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8610599" y="3223194"/>
            <a:ext cx="481789" cy="6027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/>
          <p:cNvSpPr txBox="1"/>
          <p:nvPr/>
        </p:nvSpPr>
        <p:spPr>
          <a:xfrm>
            <a:off x="8313251" y="3970633"/>
            <a:ext cx="715131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Photon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 Dump</a:t>
            </a:r>
          </a:p>
        </p:txBody>
      </p:sp>
      <p:sp>
        <p:nvSpPr>
          <p:cNvPr id="6" name="L-Shape 5"/>
          <p:cNvSpPr/>
          <p:nvPr/>
        </p:nvSpPr>
        <p:spPr>
          <a:xfrm>
            <a:off x="619867" y="3384759"/>
            <a:ext cx="276595" cy="302627"/>
          </a:xfrm>
          <a:prstGeom prst="corner">
            <a:avLst>
              <a:gd name="adj1" fmla="val 40790"/>
              <a:gd name="adj2" fmla="val 38462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L-Shape 70"/>
          <p:cNvSpPr/>
          <p:nvPr/>
        </p:nvSpPr>
        <p:spPr>
          <a:xfrm>
            <a:off x="2666551" y="3398825"/>
            <a:ext cx="276595" cy="302627"/>
          </a:xfrm>
          <a:prstGeom prst="corner">
            <a:avLst>
              <a:gd name="adj1" fmla="val 40790"/>
              <a:gd name="adj2" fmla="val 38462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Arrow Connector 81"/>
          <p:cNvCxnSpPr/>
          <p:nvPr/>
        </p:nvCxnSpPr>
        <p:spPr>
          <a:xfrm>
            <a:off x="9092389" y="3909744"/>
            <a:ext cx="0" cy="18167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V="1">
            <a:off x="5393494" y="5746616"/>
            <a:ext cx="3685420" cy="1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7507960" y="5859928"/>
            <a:ext cx="44275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92”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8" name="Hexagon 57"/>
          <p:cNvSpPr/>
          <p:nvPr/>
        </p:nvSpPr>
        <p:spPr>
          <a:xfrm>
            <a:off x="7198983" y="3056233"/>
            <a:ext cx="1060704" cy="914400"/>
          </a:xfrm>
          <a:prstGeom prst="hexagon">
            <a:avLst/>
          </a:prstGeom>
          <a:solidFill>
            <a:srgbClr val="0070C0"/>
          </a:solidFill>
          <a:effectLst>
            <a:glow rad="635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7303577" y="3275526"/>
            <a:ext cx="851516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Bubble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Chamber</a:t>
            </a:r>
          </a:p>
        </p:txBody>
      </p:sp>
      <p:cxnSp>
        <p:nvCxnSpPr>
          <p:cNvPr id="94" name="Straight Arrow Connector 93"/>
          <p:cNvCxnSpPr/>
          <p:nvPr/>
        </p:nvCxnSpPr>
        <p:spPr>
          <a:xfrm>
            <a:off x="7542948" y="228600"/>
            <a:ext cx="1518408" cy="3321515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7933718" y="685800"/>
            <a:ext cx="44275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81”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0" name="Slide Number Placeholder 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4</a:t>
            </a:fld>
            <a:endParaRPr lang="en-US"/>
          </a:p>
        </p:txBody>
      </p:sp>
      <p:sp>
        <p:nvSpPr>
          <p:cNvPr id="9" name="Moon 8"/>
          <p:cNvSpPr/>
          <p:nvPr/>
        </p:nvSpPr>
        <p:spPr>
          <a:xfrm>
            <a:off x="4552763" y="3383955"/>
            <a:ext cx="228600" cy="284631"/>
          </a:xfrm>
          <a:prstGeom prst="moon">
            <a:avLst/>
          </a:prstGeom>
          <a:solidFill>
            <a:schemeClr val="bg1">
              <a:lumMod val="65000"/>
            </a:schemeClr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4550982" y="4341622"/>
            <a:ext cx="753155" cy="52322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Faraday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Cup</a:t>
            </a:r>
          </a:p>
        </p:txBody>
      </p:sp>
      <p:cxnSp>
        <p:nvCxnSpPr>
          <p:cNvPr id="72" name="Straight Arrow Connector 71"/>
          <p:cNvCxnSpPr>
            <a:stCxn id="69" idx="0"/>
          </p:cNvCxnSpPr>
          <p:nvPr/>
        </p:nvCxnSpPr>
        <p:spPr>
          <a:xfrm flipH="1" flipV="1">
            <a:off x="4715784" y="3636710"/>
            <a:ext cx="211776" cy="70491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843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Cost Estimate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5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52400" y="762000"/>
            <a:ext cx="8991600" cy="5791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Radiator motion and Sweep Dipole must be in FSD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BCM0L02 and Electron Dump in Beam Loss Accounting (BLA)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Cooled: Radiator and Electron Dump. 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Uncooled: Photon Collimator and Photon Dump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Re-use PEPPo </a:t>
            </a:r>
            <a:r>
              <a:rPr lang="en-US" sz="2400" dirty="0"/>
              <a:t>r</a:t>
            </a:r>
            <a:r>
              <a:rPr lang="en-US" sz="2400" dirty="0" smtClean="0"/>
              <a:t>adiator and beamline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New beamline components: 2 Super Harps </a:t>
            </a:r>
            <a:r>
              <a:rPr lang="en-US" sz="2400" dirty="0"/>
              <a:t>+ Fast Valve</a:t>
            </a:r>
            <a:endParaRPr lang="en-US" sz="2400" dirty="0" smtClean="0"/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Summary of labor cost by group: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804033"/>
              </p:ext>
            </p:extLst>
          </p:nvPr>
        </p:nvGraphicFramePr>
        <p:xfrm>
          <a:off x="2514600" y="3856892"/>
          <a:ext cx="4800600" cy="29249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14650"/>
                <a:gridCol w="1885950"/>
              </a:tblGrid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Group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Labor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Survey</a:t>
                      </a:r>
                      <a:r>
                        <a:rPr lang="en-US" sz="2000" baseline="0" dirty="0" smtClean="0"/>
                        <a:t> &amp; Alignment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 wks</a:t>
                      </a:r>
                      <a:r>
                        <a:rPr lang="en-US" sz="2000" baseline="0" dirty="0" smtClean="0"/>
                        <a:t> x 2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Magnet Test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 wk x 2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Engineering Design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12 wks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Software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 wks x 2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 wk x 2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EH&amp;Q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 wks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6436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510727"/>
              </p:ext>
            </p:extLst>
          </p:nvPr>
        </p:nvGraphicFramePr>
        <p:xfrm>
          <a:off x="228600" y="228600"/>
          <a:ext cx="8153400" cy="63558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3192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Material</a:t>
                      </a:r>
                    </a:p>
                    <a:p>
                      <a:pPr algn="ctr"/>
                      <a:r>
                        <a:rPr lang="en-US" dirty="0" smtClean="0"/>
                        <a:t>Procurement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Labor</a:t>
                      </a:r>
                      <a:endParaRPr lang="en-US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New BPM on </a:t>
                      </a:r>
                      <a:r>
                        <a:rPr lang="en-US" sz="1200" dirty="0" err="1" smtClean="0"/>
                        <a:t>Spect</a:t>
                      </a:r>
                      <a:r>
                        <a:rPr lang="en-US" sz="1200" dirty="0" smtClean="0"/>
                        <a:t>. line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Pipe</a:t>
                      </a:r>
                      <a:r>
                        <a:rPr lang="en-US" sz="1200" baseline="0" dirty="0" smtClean="0"/>
                        <a:t> + BPM </a:t>
                      </a:r>
                      <a:r>
                        <a:rPr lang="en-US" sz="1200" dirty="0" smtClean="0"/>
                        <a:t>($5,000)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P. Francis (1</a:t>
                      </a:r>
                      <a:r>
                        <a:rPr lang="en-US" sz="1200" baseline="0" dirty="0" smtClean="0"/>
                        <a:t> week</a:t>
                      </a:r>
                      <a:r>
                        <a:rPr lang="en-US" sz="1200" dirty="0" smtClean="0"/>
                        <a:t>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New Dipole Magnet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Dipole </a:t>
                      </a:r>
                      <a:r>
                        <a:rPr lang="en-US" sz="1200" dirty="0" smtClean="0"/>
                        <a:t>Magnet </a:t>
                      </a:r>
                      <a:r>
                        <a:rPr lang="en-US" sz="1200" dirty="0" smtClean="0"/>
                        <a:t>($8,000)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mtClean="0"/>
                        <a:t>Hall Probe ($2,000)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Mapping (1 week)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EESDC (1 week)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 Alignment</a:t>
                      </a:r>
                      <a:r>
                        <a:rPr lang="en-US" sz="1200" baseline="0" dirty="0" smtClean="0"/>
                        <a:t> (2 days)</a:t>
                      </a:r>
                      <a:endParaRPr lang="en-US" sz="1200" dirty="0" smtClean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New Power</a:t>
                      </a:r>
                      <a:r>
                        <a:rPr lang="en-US" sz="1200" baseline="0" dirty="0" smtClean="0"/>
                        <a:t> Supply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Power Supply ($5,000)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Software (</a:t>
                      </a:r>
                      <a:r>
                        <a:rPr lang="en-US" sz="1200" baseline="0" dirty="0" smtClean="0"/>
                        <a:t>2 weeks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New Beamline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 Super Harps and Fast</a:t>
                      </a:r>
                    </a:p>
                    <a:p>
                      <a:r>
                        <a:rPr lang="en-US" sz="1200" dirty="0" smtClean="0"/>
                        <a:t>Valve ($30,000)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Pipes + Pedestals ($20,000)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Design</a:t>
                      </a:r>
                      <a:r>
                        <a:rPr lang="en-US" sz="1200" baseline="0" dirty="0" smtClean="0"/>
                        <a:t> (6 weeks</a:t>
                      </a:r>
                      <a:r>
                        <a:rPr lang="en-US" sz="12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Alignment</a:t>
                      </a:r>
                      <a:r>
                        <a:rPr lang="en-US" sz="1200" baseline="0" dirty="0" smtClean="0"/>
                        <a:t> (1 week)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Software (4 weeks)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EES (5 weeks)</a:t>
                      </a:r>
                      <a:endParaRPr lang="en-US" sz="1200" dirty="0" smtClean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Radiator (cooled ladder,</a:t>
                      </a:r>
                    </a:p>
                    <a:p>
                      <a:r>
                        <a:rPr lang="en-US" sz="1200" dirty="0" smtClean="0"/>
                        <a:t>FSD)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0.02 and 0.10 mm</a:t>
                      </a:r>
                      <a:r>
                        <a:rPr lang="en-US" sz="1200" baseline="0" dirty="0" smtClean="0"/>
                        <a:t> Cu foils </a:t>
                      </a:r>
                      <a:r>
                        <a:rPr lang="en-US" sz="1200" dirty="0" smtClean="0"/>
                        <a:t>($2,000)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$4,000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Design (2</a:t>
                      </a:r>
                      <a:r>
                        <a:rPr lang="en-US" sz="1200" baseline="0" dirty="0" smtClean="0"/>
                        <a:t> week</a:t>
                      </a:r>
                      <a:r>
                        <a:rPr lang="en-US" sz="12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Alignment (2 days)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Sweep Dipole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Electron Dump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Pure Cu ($5,000)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Dump</a:t>
                      </a:r>
                      <a:r>
                        <a:rPr lang="en-US" sz="1200" baseline="0" dirty="0" smtClean="0"/>
                        <a:t> + Pipes </a:t>
                      </a:r>
                      <a:r>
                        <a:rPr lang="en-US" sz="1200" dirty="0" smtClean="0"/>
                        <a:t>($10,000)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Design (2</a:t>
                      </a:r>
                      <a:r>
                        <a:rPr lang="en-US" sz="1200" baseline="0" dirty="0" smtClean="0"/>
                        <a:t> week)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Alignment (1 day)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Cu Collimator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Pure Cu ($5,000)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Collimator + Stand </a:t>
                      </a:r>
                      <a:r>
                        <a:rPr lang="en-US" sz="1200" dirty="0" smtClean="0"/>
                        <a:t>($5,000)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Design (1</a:t>
                      </a:r>
                      <a:r>
                        <a:rPr lang="en-US" sz="1200" baseline="0" dirty="0" smtClean="0"/>
                        <a:t> week</a:t>
                      </a:r>
                      <a:r>
                        <a:rPr lang="en-US" sz="12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Alignment (1 day)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Photon</a:t>
                      </a:r>
                      <a:r>
                        <a:rPr lang="en-US" sz="1200" baseline="0" dirty="0" smtClean="0"/>
                        <a:t> Dump &amp; Stand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Pure Al ($3,000)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$4,000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Design (1</a:t>
                      </a:r>
                      <a:r>
                        <a:rPr lang="en-US" sz="1200" baseline="0" dirty="0" smtClean="0"/>
                        <a:t> week</a:t>
                      </a:r>
                      <a:r>
                        <a:rPr lang="en-US" sz="12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Alignment (1 day)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Safety Review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4 weeks</a:t>
                      </a:r>
                      <a:endParaRPr lang="en-US" sz="1200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Install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 weeks</a:t>
                      </a:r>
                      <a:endParaRPr lang="en-US" sz="1200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Bubble</a:t>
                      </a:r>
                      <a:r>
                        <a:rPr lang="en-US" sz="1200" baseline="0" dirty="0" smtClean="0"/>
                        <a:t> Chamber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Alignment</a:t>
                      </a:r>
                      <a:r>
                        <a:rPr lang="en-US" sz="1200" baseline="0" dirty="0" smtClean="0"/>
                        <a:t> (1 week)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$60,000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$48,000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$60,000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</a:t>
                      </a:r>
                      <a:r>
                        <a:rPr lang="en-US" sz="1200" baseline="0" dirty="0" smtClean="0"/>
                        <a:t> (with overhead)</a:t>
                      </a:r>
                      <a:endParaRPr lang="en-US" sz="12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$75,000</a:t>
                      </a:r>
                      <a:endParaRPr lang="en-US" sz="12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$60,000</a:t>
                      </a:r>
                      <a:endParaRPr lang="en-US" sz="12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$90,000</a:t>
                      </a:r>
                      <a:endParaRPr lang="en-US" sz="12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1407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baseline="30000" dirty="0"/>
              <a:t>17</a:t>
            </a:r>
            <a:r>
              <a:rPr lang="en-US" dirty="0"/>
              <a:t>O(</a:t>
            </a:r>
            <a:r>
              <a:rPr lang="el-GR" dirty="0"/>
              <a:t>γ</a:t>
            </a:r>
            <a:r>
              <a:rPr lang="en-US" dirty="0" smtClean="0"/>
              <a:t>,n)</a:t>
            </a:r>
            <a:r>
              <a:rPr lang="en-US" baseline="30000" dirty="0" smtClean="0"/>
              <a:t>16</a:t>
            </a:r>
            <a:r>
              <a:rPr lang="en-US" dirty="0" smtClean="0"/>
              <a:t>O Background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270" y="883480"/>
            <a:ext cx="4549140" cy="26974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585" y="3710354"/>
            <a:ext cx="4549140" cy="269748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860" y="3716216"/>
            <a:ext cx="4549140" cy="2697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173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Depletion</a:t>
            </a:r>
            <a:r>
              <a:rPr lang="en-US" sz="2400" dirty="0"/>
              <a:t>:</a:t>
            </a:r>
            <a:endParaRPr lang="en-US" sz="2400" dirty="0" smtClean="0"/>
          </a:p>
          <a:p>
            <a:pPr marL="971550" lvl="1" indent="-514350">
              <a:buFont typeface="+mj-lt"/>
              <a:buAutoNum type="romanUcPeriod"/>
            </a:pPr>
            <a:r>
              <a:rPr lang="en-US" sz="2000" baseline="30000" dirty="0" smtClean="0"/>
              <a:t>17</a:t>
            </a:r>
            <a:r>
              <a:rPr lang="en-US" sz="2000" dirty="0" smtClean="0"/>
              <a:t>O depletion=5,000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sz="2000" baseline="30000" dirty="0" smtClean="0"/>
              <a:t>18</a:t>
            </a:r>
            <a:r>
              <a:rPr lang="en-US" sz="2000" dirty="0" smtClean="0"/>
              <a:t>O depletion=5,000</a:t>
            </a:r>
            <a:endParaRPr lang="en-US" sz="2000" dirty="0"/>
          </a:p>
          <a:p>
            <a:pPr marL="457200" lvl="1" indent="0"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Natural Abundance: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sz="2000" baseline="30000" dirty="0" smtClean="0"/>
              <a:t>17</a:t>
            </a:r>
            <a:r>
              <a:rPr lang="en-US" sz="2000" dirty="0" smtClean="0"/>
              <a:t>O: 0.038%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sz="2000" baseline="30000" dirty="0" smtClean="0"/>
              <a:t>18</a:t>
            </a:r>
            <a:r>
              <a:rPr lang="en-US" sz="2000" dirty="0" smtClean="0"/>
              <a:t>O</a:t>
            </a:r>
            <a:r>
              <a:rPr lang="en-US" sz="2000" dirty="0"/>
              <a:t>: </a:t>
            </a:r>
            <a:r>
              <a:rPr lang="en-US" sz="2000" dirty="0" smtClean="0"/>
              <a:t>0.205%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Ion Energy Distribution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638" y="3710940"/>
            <a:ext cx="5307330" cy="314706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8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670" y="762000"/>
            <a:ext cx="5307330" cy="3147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379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23" y="3798277"/>
            <a:ext cx="4549140" cy="269748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9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23" y="914400"/>
            <a:ext cx="4549140" cy="26974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860" y="914400"/>
            <a:ext cx="4549140" cy="26974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860" y="3786554"/>
            <a:ext cx="4549140" cy="2697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839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2900</TotalTime>
  <Words>581</Words>
  <Application>Microsoft Office PowerPoint</Application>
  <PresentationFormat>On-screen Show (4:3)</PresentationFormat>
  <Paragraphs>187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Bubble Chamber Planning Meeting</vt:lpstr>
      <vt:lpstr>Agenda</vt:lpstr>
      <vt:lpstr>Beamline Layout</vt:lpstr>
      <vt:lpstr>PowerPoint Presentation</vt:lpstr>
      <vt:lpstr>Cost Estimate</vt:lpstr>
      <vt:lpstr>PowerPoint Presentation</vt:lpstr>
      <vt:lpstr>17O(γ,n)16O Background</vt:lpstr>
      <vt:lpstr>Ion Energy Distribution</vt:lpstr>
      <vt:lpstr>PowerPoint Presentation</vt:lpstr>
      <vt:lpstr>13C(γ,n)12C Background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suleiman</dc:creator>
  <cp:lastModifiedBy>suleiman</cp:lastModifiedBy>
  <cp:revision>260</cp:revision>
  <cp:lastPrinted>2013-08-07T18:02:36Z</cp:lastPrinted>
  <dcterms:created xsi:type="dcterms:W3CDTF">2013-06-09T21:52:25Z</dcterms:created>
  <dcterms:modified xsi:type="dcterms:W3CDTF">2013-08-14T14:47:39Z</dcterms:modified>
</cp:coreProperties>
</file>