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26" r:id="rId2"/>
    <p:sldId id="525" r:id="rId3"/>
    <p:sldId id="429" r:id="rId4"/>
    <p:sldId id="524" r:id="rId5"/>
    <p:sldId id="531" r:id="rId6"/>
    <p:sldId id="526" r:id="rId7"/>
    <p:sldId id="534" r:id="rId8"/>
    <p:sldId id="533" r:id="rId9"/>
    <p:sldId id="535" r:id="rId10"/>
    <p:sldId id="536" r:id="rId11"/>
    <p:sldId id="537" r:id="rId12"/>
    <p:sldId id="530" r:id="rId13"/>
    <p:sldId id="527" r:id="rId14"/>
    <p:sldId id="529" r:id="rId1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66"/>
    <a:srgbClr val="99FF99"/>
    <a:srgbClr val="F8CAF8"/>
    <a:srgbClr val="F0D2F0"/>
    <a:srgbClr val="FF7C80"/>
    <a:srgbClr val="CCFF99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Gun Magnet Design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December 27, 2015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" y="163778"/>
            <a:ext cx="4387977" cy="6123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3" y="163778"/>
            <a:ext cx="4387977" cy="61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5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" y="163778"/>
            <a:ext cx="4387977" cy="6123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3" y="163778"/>
            <a:ext cx="4387977" cy="61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12" y="932070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0992" y="928656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3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60273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0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Gun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09" y="-948"/>
            <a:ext cx="8316295" cy="915348"/>
          </a:xfrm>
        </p:spPr>
        <p:txBody>
          <a:bodyPr/>
          <a:lstStyle/>
          <a:p>
            <a:r>
              <a:rPr lang="en-US" dirty="0" smtClean="0"/>
              <a:t>Magnetic Field at Cathode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285253"/>
              </p:ext>
            </p:extLst>
          </p:nvPr>
        </p:nvGraphicFramePr>
        <p:xfrm>
          <a:off x="241609" y="963684"/>
          <a:ext cx="8109437" cy="125945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22978"/>
                <a:gridCol w="2386459"/>
              </a:tblGrid>
              <a:tr h="629728">
                <a:tc>
                  <a:txBody>
                    <a:bodyPr/>
                    <a:lstStyle/>
                    <a:p>
                      <a:r>
                        <a:rPr lang="en-US" sz="2800" b="0" baseline="0" dirty="0" smtClean="0"/>
                        <a:t>Beam radius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0.3 cm</a:t>
                      </a:r>
                      <a:endParaRPr lang="en-US" sz="2800" b="0" dirty="0">
                        <a:latin typeface="Mathematica5Mono" pitchFamily="2" charset="2"/>
                      </a:endParaRPr>
                    </a:p>
                  </a:txBody>
                  <a:tcPr/>
                </a:tc>
              </a:tr>
              <a:tr h="62972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Field at cathode (</a:t>
                      </a:r>
                      <a:r>
                        <a:rPr lang="en-US" sz="2800" dirty="0" err="1" smtClean="0"/>
                        <a:t>B</a:t>
                      </a:r>
                      <a:r>
                        <a:rPr lang="en-US" sz="2800" baseline="-25000" dirty="0" err="1" smtClean="0"/>
                        <a:t>z</a:t>
                      </a:r>
                      <a:r>
                        <a:rPr lang="en-US" sz="2800" dirty="0" smtClean="0"/>
                        <a:t>)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</a:t>
                      </a:r>
                      <a:r>
                        <a:rPr lang="en-US" sz="2800" dirty="0" err="1" smtClean="0"/>
                        <a:t>kG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9178" y="2780771"/>
            <a:ext cx="3548422" cy="2743831"/>
            <a:chOff x="109178" y="3108323"/>
            <a:chExt cx="3548422" cy="2743831"/>
          </a:xfrm>
        </p:grpSpPr>
        <p:grpSp>
          <p:nvGrpSpPr>
            <p:cNvPr id="9" name="Group 8"/>
            <p:cNvGrpSpPr/>
            <p:nvPr/>
          </p:nvGrpSpPr>
          <p:grpSpPr>
            <a:xfrm>
              <a:off x="109178" y="3108323"/>
              <a:ext cx="3354101" cy="2743831"/>
              <a:chOff x="1505459" y="3416628"/>
              <a:chExt cx="3354101" cy="274383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69" t="36361" r="42154" b="36360"/>
              <a:stretch/>
            </p:blipFill>
            <p:spPr bwMode="auto">
              <a:xfrm>
                <a:off x="1505459" y="3416628"/>
                <a:ext cx="3354101" cy="274383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3501944" y="4788543"/>
                <a:ext cx="251504" cy="348019"/>
              </a:xfrm>
              <a:prstGeom prst="rect">
                <a:avLst/>
              </a:prstGeom>
              <a:solidFill>
                <a:srgbClr val="FFC000">
                  <a:alpha val="25000"/>
                </a:srgbClr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2392260" y="4480238"/>
              <a:ext cx="1265340" cy="348019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 bwMode="auto">
              <a:xfrm>
                <a:off x="3807725" y="2415654"/>
                <a:ext cx="5022376" cy="3940695"/>
              </a:xfrm>
              <a:prstGeom prst="wedgeRoundRectCallout">
                <a:avLst>
                  <a:gd name="adj1" fmla="val -78403"/>
                  <a:gd name="adj2" fmla="val -9270"/>
                  <a:gd name="adj3" fmla="val 16667"/>
                </a:avLst>
              </a:prstGeom>
              <a:solidFill>
                <a:srgbClr val="FFC000">
                  <a:alpha val="50000"/>
                </a:srgbClr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b="1" smtClean="0"/>
                  <a:t>Magnetization field (???):</a:t>
                </a:r>
                <a:endParaRPr lang="en-US" sz="2800" b="1" dirty="0" smtClean="0"/>
              </a:p>
              <a:p>
                <a:pPr marL="457200" marR="0" indent="-4572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400" dirty="0" smtClean="0"/>
                  <a:t>Along z:</a:t>
                </a:r>
              </a:p>
              <a:p>
                <a:pPr marL="971550" lvl="1" indent="-5143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 err="1" smtClean="0"/>
                  <a:t>B</a:t>
                </a:r>
                <a:r>
                  <a:rPr lang="en-US" sz="2400" baseline="-25000" dirty="0" err="1" smtClean="0"/>
                  <a:t>z</a:t>
                </a:r>
                <a:r>
                  <a:rPr lang="en-US" sz="2400" dirty="0" smtClean="0"/>
                  <a:t> = 2 kG</a:t>
                </a:r>
              </a:p>
              <a:p>
                <a:pPr marL="971550" lvl="1" indent="-5143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 smtClean="0"/>
                  <a:t>Varying slowly to be able know value from S&amp;A </a:t>
                </a:r>
              </a:p>
              <a:p>
                <a:pPr marL="457200" marR="0" indent="-4572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sz="2400" dirty="0" smtClean="0"/>
              </a:p>
              <a:p>
                <a:pPr marL="457200" marR="0" indent="-4572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400" dirty="0" smtClean="0"/>
                  <a:t>Along r:</a:t>
                </a:r>
              </a:p>
              <a:p>
                <a:pPr marL="971550" lvl="1" indent="-5143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 smtClean="0"/>
                  <a:t>Radius = 0.5 cm</a:t>
                </a:r>
              </a:p>
              <a:p>
                <a:pPr marL="971550" lvl="1" indent="-5143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+mj-lt"/>
                  <a:buAutoNum type="arabicPeriod"/>
                </a:pPr>
                <a:r>
                  <a:rPr lang="en-US" sz="2400" dirty="0" smtClean="0"/>
                  <a:t>Uniformity: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&lt;1%</m:t>
                    </m:r>
                  </m:oMath>
                </a14:m>
                <a:r>
                  <a:rPr lang="en-US" sz="2400" dirty="0" smtClean="0"/>
                  <a:t> (?)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7725" y="2415654"/>
                <a:ext cx="5022376" cy="3940695"/>
              </a:xfrm>
              <a:prstGeom prst="wedgeRoundRectCallout">
                <a:avLst>
                  <a:gd name="adj1" fmla="val -78403"/>
                  <a:gd name="adj2" fmla="val -9270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 bwMode="auto">
          <a:xfrm>
            <a:off x="456722" y="5650173"/>
            <a:ext cx="3006557" cy="1071302"/>
          </a:xfrm>
          <a:prstGeom prst="wedgeRoundRectCallout">
            <a:avLst>
              <a:gd name="adj1" fmla="val 25248"/>
              <a:gd name="adj2" fmla="val -14925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/>
              <a:t>B</a:t>
            </a:r>
            <a:r>
              <a:rPr lang="en-US" sz="2800" baseline="-25000" dirty="0" err="1" smtClean="0"/>
              <a:t>z</a:t>
            </a:r>
            <a:r>
              <a:rPr lang="en-US" sz="2800" dirty="0" err="1" smtClean="0"/>
              <a:t>,B</a:t>
            </a:r>
            <a:r>
              <a:rPr lang="en-US" sz="2800" baseline="-25000" dirty="0" err="1" smtClean="0"/>
              <a:t>r</a:t>
            </a:r>
            <a:r>
              <a:rPr lang="en-US" sz="2800" dirty="0" smtClean="0"/>
              <a:t>: relevant to beam transport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HV Chamber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98755" y="1126694"/>
            <a:ext cx="7772400" cy="5029200"/>
            <a:chOff x="598755" y="1126694"/>
            <a:chExt cx="7772400" cy="5029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98755" y="1126694"/>
              <a:ext cx="7772400" cy="50292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2866030" y="2101756"/>
              <a:ext cx="0" cy="32208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866030" y="3068088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18”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688609" y="5475028"/>
              <a:ext cx="26089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866030" y="551558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2852382" y="1942533"/>
              <a:ext cx="232467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177052" y="173242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13”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3125075" y="1746072"/>
              <a:ext cx="17676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572472" y="1503277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5465667" y="2813715"/>
              <a:ext cx="0" cy="1840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471836" y="3549135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HV Chamber Clearance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98755" y="1126694"/>
            <a:ext cx="7772400" cy="5029200"/>
            <a:chOff x="598755" y="1126694"/>
            <a:chExt cx="7772400" cy="5029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98755" y="1126694"/>
              <a:ext cx="7772400" cy="50292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2866030" y="2101756"/>
              <a:ext cx="0" cy="32208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866030" y="3068088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18”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688609" y="5475028"/>
              <a:ext cx="26089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866030" y="551558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2852382" y="1942533"/>
              <a:ext cx="232467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177052" y="173242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13”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3125075" y="1746072"/>
              <a:ext cx="17676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572472" y="1503277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5465667" y="2813715"/>
              <a:ext cx="0" cy="1840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471836" y="3549135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873457" y="1503277"/>
            <a:ext cx="1091821" cy="37238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Valve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1965278" y="2119954"/>
            <a:ext cx="6437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016982" y="177623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384121" y="873458"/>
            <a:ext cx="1283413" cy="8144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" pitchFamily="18" charset="0"/>
              </a:rPr>
              <a:t>HV Cable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Design 1: Helmholtz Pair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98755" y="1126694"/>
            <a:ext cx="7772400" cy="5029200"/>
            <a:chOff x="598755" y="1126694"/>
            <a:chExt cx="7772400" cy="5029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98755" y="1126694"/>
              <a:ext cx="7772400" cy="50292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2866030" y="2101756"/>
              <a:ext cx="0" cy="32208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866030" y="3068088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18”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688609" y="5475028"/>
              <a:ext cx="26089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866030" y="551558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2852382" y="1942533"/>
              <a:ext cx="232467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177052" y="173242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13”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3125075" y="1746072"/>
              <a:ext cx="17676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279700" y="158971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5465667" y="2813715"/>
              <a:ext cx="0" cy="1840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471836" y="3549135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5098053" y="1000582"/>
            <a:ext cx="516341" cy="570340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137858" y="5568297"/>
            <a:ext cx="516341" cy="570340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444083" y="5686617"/>
            <a:ext cx="516341" cy="570340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444083" y="1000582"/>
            <a:ext cx="516341" cy="570340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2960424" y="6356350"/>
            <a:ext cx="21774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28392" y="64331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10” (R)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553200" y="1589714"/>
            <a:ext cx="0" cy="39258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53200" y="282697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20” (2R)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Design 2: Two coil Magnet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98755" y="1126694"/>
            <a:ext cx="7772400" cy="5029200"/>
            <a:chOff x="598755" y="1126694"/>
            <a:chExt cx="7772400" cy="5029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98755" y="1126694"/>
              <a:ext cx="7772400" cy="50292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2866030" y="2101756"/>
              <a:ext cx="0" cy="32208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866030" y="3068088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18”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688609" y="5475028"/>
              <a:ext cx="26089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866030" y="551558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2852382" y="1942533"/>
              <a:ext cx="232467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177052" y="173242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13”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3125075" y="1746072"/>
              <a:ext cx="17676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572472" y="1503277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5465667" y="2813715"/>
              <a:ext cx="0" cy="1840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471836" y="3549135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5667237" y="1587429"/>
            <a:ext cx="516341" cy="570340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67236" y="5283122"/>
            <a:ext cx="516341" cy="570340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810465" y="5283122"/>
            <a:ext cx="516341" cy="570340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824114" y="1570922"/>
            <a:ext cx="516341" cy="570340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553200" y="2123365"/>
            <a:ext cx="0" cy="32208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53200" y="282697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18”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2251881" y="6045958"/>
            <a:ext cx="344265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76383" y="606377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18”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Design 3: One Solenoid + Steel Puck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98755" y="1126694"/>
            <a:ext cx="7772400" cy="5029200"/>
            <a:chOff x="598755" y="1126694"/>
            <a:chExt cx="7772400" cy="5029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98755" y="1126694"/>
              <a:ext cx="7772400" cy="50292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2866030" y="2101756"/>
              <a:ext cx="0" cy="32208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2866030" y="3068088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18”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688609" y="5475028"/>
              <a:ext cx="26089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866030" y="551558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2852382" y="1942533"/>
              <a:ext cx="232467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177052" y="173242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13”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>
              <a:off x="3125075" y="1746072"/>
              <a:ext cx="176764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2572472" y="1503277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5465667" y="2813715"/>
              <a:ext cx="0" cy="18401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471836" y="3549135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5335669" y="2101756"/>
            <a:ext cx="516341" cy="711959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37109" y="4653886"/>
            <a:ext cx="516341" cy="668742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295028" y="2064861"/>
            <a:ext cx="6005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5895530" y="4653886"/>
            <a:ext cx="0" cy="7096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99577" y="5363572"/>
            <a:ext cx="6005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895529" y="2064862"/>
            <a:ext cx="11069" cy="7488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157408" y="3740126"/>
            <a:ext cx="300251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998764" y="2051213"/>
            <a:ext cx="0" cy="7625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039136" y="22477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5318045" y="4660212"/>
            <a:ext cx="58855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878915" y="427542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4018623" y="4089280"/>
            <a:ext cx="4663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307533" y="41167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84121" y="3740126"/>
            <a:ext cx="882999" cy="74596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89196" y="449234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Steel Puck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6268765" y="4962469"/>
            <a:ext cx="1817955" cy="737785"/>
          </a:xfrm>
          <a:prstGeom prst="wedgeRoundRectCallout">
            <a:avLst>
              <a:gd name="adj1" fmla="val -65209"/>
              <a:gd name="adj2" fmla="val -1000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Counter-wound solenoid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6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err="1" smtClean="0"/>
              <a:t>B</a:t>
            </a:r>
            <a:r>
              <a:rPr lang="en-US" kern="0" baseline="-25000" dirty="0" err="1" smtClean="0"/>
              <a:t>z</a:t>
            </a:r>
            <a:r>
              <a:rPr lang="en-US" kern="0" dirty="0" smtClean="0"/>
              <a:t> vs z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4" y="873458"/>
            <a:ext cx="795528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11062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30909</TotalTime>
  <Words>198</Words>
  <Application>Microsoft Office PowerPoint</Application>
  <PresentationFormat>On-screen Show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Ops Review 2010</vt:lpstr>
      <vt:lpstr>Gun Magnet Design</vt:lpstr>
      <vt:lpstr>PowerPoint Presentation</vt:lpstr>
      <vt:lpstr>Magnetic Field at Cathode</vt:lpstr>
      <vt:lpstr>HV Chamber</vt:lpstr>
      <vt:lpstr>HV Chamber Clearance</vt:lpstr>
      <vt:lpstr>Design 1: Helmholtz Pair</vt:lpstr>
      <vt:lpstr>Design 2: Two coil Magnet</vt:lpstr>
      <vt:lpstr>Design 3: One Solenoid + Steel Puck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1634</cp:revision>
  <cp:lastPrinted>2014-01-09T17:51:36Z</cp:lastPrinted>
  <dcterms:created xsi:type="dcterms:W3CDTF">2010-09-20T13:48:43Z</dcterms:created>
  <dcterms:modified xsi:type="dcterms:W3CDTF">2016-01-24T20:00:28Z</dcterms:modified>
</cp:coreProperties>
</file>