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3" autoAdjust="0"/>
    <p:restoredTop sz="94660"/>
  </p:normalViewPr>
  <p:slideViewPr>
    <p:cSldViewPr>
      <p:cViewPr varScale="1">
        <p:scale>
          <a:sx n="69" d="100"/>
          <a:sy n="6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CIS R&amp;D Retreat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Riad Suleiman</a:t>
            </a:r>
          </a:p>
          <a:p>
            <a:endParaRPr lang="en-US" dirty="0"/>
          </a:p>
          <a:p>
            <a:r>
              <a:rPr lang="en-US" dirty="0" smtClean="0"/>
              <a:t>February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45003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LDRD </a:t>
            </a:r>
            <a:r>
              <a:rPr lang="en-US" sz="3200" dirty="0"/>
              <a:t>M</a:t>
            </a:r>
            <a:r>
              <a:rPr lang="en-US" sz="3200" dirty="0" smtClean="0"/>
              <a:t>agnetized </a:t>
            </a:r>
            <a:r>
              <a:rPr lang="en-US" sz="3200" dirty="0"/>
              <a:t>B</a:t>
            </a:r>
            <a:r>
              <a:rPr lang="en-US" sz="3200" dirty="0" smtClean="0"/>
              <a:t>eam </a:t>
            </a:r>
            <a:r>
              <a:rPr lang="en-US" sz="3200" dirty="0"/>
              <a:t>P</a:t>
            </a:r>
            <a:r>
              <a:rPr lang="en-US" sz="3200" dirty="0" smtClean="0"/>
              <a:t>roject</a:t>
            </a:r>
          </a:p>
          <a:p>
            <a:pPr marL="514350" indent="-514350">
              <a:buFont typeface="+mj-lt"/>
              <a:buAutoNum type="romanUcPeriod"/>
            </a:pPr>
            <a:endParaRPr lang="en-US" sz="3200" dirty="0"/>
          </a:p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5 </a:t>
            </a:r>
            <a:r>
              <a:rPr lang="en-US" sz="3200" dirty="0"/>
              <a:t>MeV </a:t>
            </a:r>
            <a:r>
              <a:rPr lang="en-US" sz="3200" dirty="0" smtClean="0"/>
              <a:t>Mott </a:t>
            </a:r>
            <a:r>
              <a:rPr lang="en-US" sz="3200" dirty="0"/>
              <a:t>p</a:t>
            </a:r>
            <a:r>
              <a:rPr lang="en-US" sz="3200" dirty="0" smtClean="0"/>
              <a:t>aper</a:t>
            </a:r>
          </a:p>
          <a:p>
            <a:pPr marL="514350" indent="-514350">
              <a:buFont typeface="+mj-lt"/>
              <a:buAutoNum type="romanUcPeriod"/>
            </a:pPr>
            <a:endParaRPr lang="en-US" sz="32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Bubble Chamber Experiment</a:t>
            </a:r>
          </a:p>
          <a:p>
            <a:pPr marL="514350" indent="-514350">
              <a:buFont typeface="+mj-lt"/>
              <a:buAutoNum type="romanUcPeriod"/>
            </a:pPr>
            <a:endParaRPr lang="en-US" sz="3200" dirty="0"/>
          </a:p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CIS </a:t>
            </a:r>
            <a:r>
              <a:rPr lang="en-US" sz="3200" dirty="0"/>
              <a:t>liaison to </a:t>
            </a:r>
            <a:r>
              <a:rPr lang="en-US" sz="3200" dirty="0" smtClean="0"/>
              <a:t>CASA</a:t>
            </a:r>
          </a:p>
          <a:p>
            <a:pPr marL="514350" indent="-514350">
              <a:buFont typeface="+mj-lt"/>
              <a:buAutoNum type="romanUcPeriod"/>
            </a:pPr>
            <a:endParaRPr lang="en-US" sz="3200" dirty="0"/>
          </a:p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CEBAF </a:t>
            </a:r>
            <a:r>
              <a:rPr lang="en-US" sz="3200" dirty="0"/>
              <a:t>liaison for parity violation </a:t>
            </a:r>
            <a:r>
              <a:rPr lang="en-US" sz="3200" dirty="0" smtClean="0"/>
              <a:t>experiments, implement </a:t>
            </a:r>
            <a:r>
              <a:rPr lang="en-US" sz="3200" dirty="0"/>
              <a:t>at </a:t>
            </a:r>
            <a:r>
              <a:rPr lang="en-US" sz="3200" dirty="0" smtClean="0"/>
              <a:t>CEBAF – </a:t>
            </a:r>
            <a:r>
              <a:rPr lang="en-US" sz="3200" dirty="0" err="1" smtClean="0"/>
              <a:t>Pockels</a:t>
            </a:r>
            <a:r>
              <a:rPr lang="en-US" sz="3200" dirty="0" smtClean="0"/>
              <a:t> Cell Stewart platform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LDRD Magnetized Beam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45003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Gun HV at 300 kV with </a:t>
            </a:r>
            <a:r>
              <a:rPr lang="en-US" sz="2400" dirty="0"/>
              <a:t>S</a:t>
            </a:r>
            <a:r>
              <a:rPr lang="en-US" sz="2400" dirty="0" smtClean="0"/>
              <a:t>olenoid powered to 400 A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Measure magnetization (beam rotation) vs Solenoid current (0, 100, 200, 300, 400 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Measure emittance, two techniques: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Solenoid and Viewscreen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Single slit and view screen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Measure lifetime vs Solenoid current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LDRD Deadlines: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Year 2 Midyear </a:t>
            </a:r>
            <a:r>
              <a:rPr lang="en-US" sz="2400" dirty="0"/>
              <a:t>U</a:t>
            </a:r>
            <a:r>
              <a:rPr lang="en-US" sz="2400" dirty="0" smtClean="0"/>
              <a:t>pdate Report: April 28, 2017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Year 2 Project Annual Report: October 27, 2017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Year 3 </a:t>
            </a:r>
            <a:r>
              <a:rPr lang="en-US" sz="2400" dirty="0"/>
              <a:t>P</a:t>
            </a:r>
            <a:r>
              <a:rPr lang="en-US" sz="2400" dirty="0" smtClean="0"/>
              <a:t>roposal: May 1, 2017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Year 3 Presentation: June 30, 2017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2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Bubble Chamber Experiment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45003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Chamber has been modified to use only one liquid as both active and buffer – no more mercury</a:t>
            </a: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Testing has started and plan to be ready by end of March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Chamber is expected at </a:t>
            </a:r>
            <a:r>
              <a:rPr lang="en-US" sz="2400" dirty="0" err="1" smtClean="0"/>
              <a:t>JLab</a:t>
            </a:r>
            <a:r>
              <a:rPr lang="en-US" sz="2400" dirty="0" smtClean="0"/>
              <a:t> in April 2017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April run plan: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1 week to install and 1 week of beam (</a:t>
            </a:r>
            <a:r>
              <a:rPr lang="en-US" sz="2400" dirty="0"/>
              <a:t>d</a:t>
            </a:r>
            <a:r>
              <a:rPr lang="en-US" sz="2400" dirty="0" smtClean="0"/>
              <a:t>ay + swing)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Active liquid is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(very similar operating parameters as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Beam energy: 4 – 6 MeV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Beam current: 1 </a:t>
            </a:r>
            <a:r>
              <a:rPr lang="en-US" sz="2400" dirty="0" err="1" smtClean="0"/>
              <a:t>nA</a:t>
            </a:r>
            <a:r>
              <a:rPr lang="en-US" sz="2400" dirty="0" smtClean="0"/>
              <a:t> – 100 µA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Prefer to run with RF at 2K but willing to try 4K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Keep chamber installed at 5D 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Plan to run again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in August: 2 weeks of beam (day + swing)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6159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Bubble Chamber Tasks: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mplement 5 MeV dipole DCCT current </a:t>
            </a:r>
            <a:r>
              <a:rPr lang="en-US" sz="2400" dirty="0" err="1" smtClean="0"/>
              <a:t>readback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Measure beam position on radiator – use x-ray fluorescent screen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Approved to run 10 </a:t>
            </a:r>
            <a:r>
              <a:rPr lang="en-US" sz="2400" dirty="0" err="1"/>
              <a:t>μA</a:t>
            </a:r>
            <a:r>
              <a:rPr lang="en-US" sz="2400" dirty="0"/>
              <a:t> CW and total energy of 10 MeV – </a:t>
            </a:r>
            <a:r>
              <a:rPr lang="en-US" sz="2400" dirty="0" smtClean="0"/>
              <a:t>needs approval to </a:t>
            </a:r>
            <a:r>
              <a:rPr lang="en-US" sz="2400" dirty="0"/>
              <a:t>run at 100 </a:t>
            </a:r>
            <a:r>
              <a:rPr lang="en-US" sz="2400" dirty="0" err="1" smtClean="0"/>
              <a:t>μA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Calibrate BCM and measure </a:t>
            </a:r>
            <a:r>
              <a:rPr lang="en-US" sz="2400" dirty="0" err="1"/>
              <a:t>nA</a:t>
            </a:r>
            <a:r>
              <a:rPr lang="en-US" sz="2400" dirty="0"/>
              <a:t> beam currents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Re-isolate radiator to measure beam current</a:t>
            </a:r>
            <a:r>
              <a:rPr lang="en-US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Survey 5D line (radiator and collimator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Replace lead shielding with copper and iron </a:t>
            </a:r>
            <a:r>
              <a:rPr lang="en-US" sz="2400" dirty="0" smtClean="0"/>
              <a:t>bricks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Test the bubble chamber Gumby laser </a:t>
            </a:r>
            <a:r>
              <a:rPr lang="en-US" sz="2400" dirty="0" smtClean="0"/>
              <a:t>shutter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1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Extra Activities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4500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Participate in field emission studies of C100s</a:t>
            </a:r>
          </a:p>
          <a:p>
            <a:pPr marL="514350" indent="-514350">
              <a:buFont typeface="+mj-lt"/>
              <a:buAutoNum type="romanUcPeriod"/>
            </a:pPr>
            <a:endParaRPr lang="en-US" sz="3200" dirty="0"/>
          </a:p>
          <a:p>
            <a:pPr marL="514350" indent="-514350">
              <a:buFont typeface="+mj-lt"/>
              <a:buAutoNum type="romanUcPeriod"/>
            </a:pPr>
            <a:r>
              <a:rPr lang="en-US" sz="3200" dirty="0" smtClean="0"/>
              <a:t>Participate in Stern-</a:t>
            </a:r>
            <a:r>
              <a:rPr lang="en-US" sz="3200" dirty="0" err="1" smtClean="0"/>
              <a:t>Gerlach</a:t>
            </a:r>
            <a:r>
              <a:rPr lang="en-US" sz="3200" dirty="0" smtClean="0"/>
              <a:t> polarimetry proposal in CEBAF Injector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354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CIS R&amp;D Retreat</vt:lpstr>
      <vt:lpstr>Expectations</vt:lpstr>
      <vt:lpstr>LDRD Magnetized Beam</vt:lpstr>
      <vt:lpstr>Bubble Chamber Experiment</vt:lpstr>
      <vt:lpstr>PowerPoint Presentation</vt:lpstr>
      <vt:lpstr>Extra Activities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178</cp:revision>
  <dcterms:created xsi:type="dcterms:W3CDTF">2016-05-10T13:00:12Z</dcterms:created>
  <dcterms:modified xsi:type="dcterms:W3CDTF">2017-01-31T20:21:55Z</dcterms:modified>
</cp:coreProperties>
</file>