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8C9E9-72EF-47B3-81F9-7B62F60D650A}" type="datetimeFigureOut">
              <a:rPr lang="en-US" smtClean="0"/>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33FD8-F46D-426C-B545-4202A55C5CF0}" type="slidenum">
              <a:rPr lang="en-US" smtClean="0"/>
              <a:t>‹#›</a:t>
            </a:fld>
            <a:endParaRPr lang="en-US"/>
          </a:p>
        </p:txBody>
      </p:sp>
    </p:spTree>
    <p:extLst>
      <p:ext uri="{BB962C8B-B14F-4D97-AF65-F5344CB8AC3E}">
        <p14:creationId xmlns:p14="http://schemas.microsoft.com/office/powerpoint/2010/main" val="144584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33FD8-F46D-426C-B545-4202A55C5CF0}" type="slidenum">
              <a:rPr lang="en-US" smtClean="0"/>
              <a:t>4</a:t>
            </a:fld>
            <a:endParaRPr lang="en-US"/>
          </a:p>
        </p:txBody>
      </p:sp>
    </p:spTree>
    <p:extLst>
      <p:ext uri="{BB962C8B-B14F-4D97-AF65-F5344CB8AC3E}">
        <p14:creationId xmlns:p14="http://schemas.microsoft.com/office/powerpoint/2010/main" val="20388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06092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063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40243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8776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4AE60-5EE2-4EB8-A1F8-40DFAE8EDA09}"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673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24AE60-5EE2-4EB8-A1F8-40DFAE8EDA09}"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76363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24AE60-5EE2-4EB8-A1F8-40DFAE8EDA09}" type="datetimeFigureOut">
              <a:rPr lang="en-US" smtClean="0"/>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69801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4AE60-5EE2-4EB8-A1F8-40DFAE8EDA09}" type="datetimeFigureOut">
              <a:rPr lang="en-US" smtClean="0"/>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28202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4AE60-5EE2-4EB8-A1F8-40DFAE8EDA09}" type="datetimeFigureOut">
              <a:rPr lang="en-US" smtClean="0"/>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25598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4AE60-5EE2-4EB8-A1F8-40DFAE8EDA09}"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86343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4AE60-5EE2-4EB8-A1F8-40DFAE8EDA09}"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44647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4AE60-5EE2-4EB8-A1F8-40DFAE8EDA09}" type="datetimeFigureOut">
              <a:rPr lang="en-US" smtClean="0"/>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BBCD6-6DC6-4A57-8085-D6D93330E85F}" type="slidenum">
              <a:rPr lang="en-US" smtClean="0"/>
              <a:t>‹#›</a:t>
            </a:fld>
            <a:endParaRPr lang="en-US"/>
          </a:p>
        </p:txBody>
      </p:sp>
    </p:spTree>
    <p:extLst>
      <p:ext uri="{BB962C8B-B14F-4D97-AF65-F5344CB8AC3E}">
        <p14:creationId xmlns:p14="http://schemas.microsoft.com/office/powerpoint/2010/main" val="115156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DAQ Speed and Run2 Estimates</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dirty="0" smtClean="0"/>
              <a:t>April 3, 2015</a:t>
            </a:r>
            <a:endParaRPr lang="en-US" dirty="0"/>
          </a:p>
        </p:txBody>
      </p:sp>
    </p:spTree>
    <p:extLst>
      <p:ext uri="{BB962C8B-B14F-4D97-AF65-F5344CB8AC3E}">
        <p14:creationId xmlns:p14="http://schemas.microsoft.com/office/powerpoint/2010/main" val="14641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1100"/>
            <a:ext cx="9098280" cy="5394960"/>
          </a:xfrm>
          <a:prstGeom prst="rect">
            <a:avLst/>
          </a:prstGeom>
        </p:spPr>
      </p:pic>
    </p:spTree>
    <p:extLst>
      <p:ext uri="{BB962C8B-B14F-4D97-AF65-F5344CB8AC3E}">
        <p14:creationId xmlns:p14="http://schemas.microsoft.com/office/powerpoint/2010/main" val="149606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Estimates Assumptions</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DAQ Rate limit = 2 kHz, Deadtime = 15%</a:t>
            </a:r>
          </a:p>
          <a:p>
            <a:endParaRPr lang="en-US" dirty="0" smtClean="0"/>
          </a:p>
          <a:p>
            <a:r>
              <a:rPr lang="en-US" dirty="0" smtClean="0"/>
              <a:t>Dump rate = 100 Hz/µA per detector:</a:t>
            </a:r>
          </a:p>
          <a:p>
            <a:pPr lvl="1"/>
            <a:r>
              <a:rPr lang="en-US" dirty="0" smtClean="0"/>
              <a:t>Measured during Run1 5 MeV data at </a:t>
            </a:r>
            <a:endParaRPr lang="en-US" dirty="0"/>
          </a:p>
          <a:p>
            <a:pPr lvl="1"/>
            <a:r>
              <a:rPr lang="en-US" dirty="0" smtClean="0"/>
              <a:t>Discriminator Threshold was 25 mV (or energy of about 1.25 MeV)</a:t>
            </a:r>
          </a:p>
          <a:p>
            <a:pPr lvl="1"/>
            <a:r>
              <a:rPr lang="en-US" dirty="0" smtClean="0"/>
              <a:t>Dump Dipole Magnet was at +5A</a:t>
            </a:r>
          </a:p>
        </p:txBody>
      </p:sp>
    </p:spTree>
    <p:extLst>
      <p:ext uri="{BB962C8B-B14F-4D97-AF65-F5344CB8AC3E}">
        <p14:creationId xmlns:p14="http://schemas.microsoft.com/office/powerpoint/2010/main" val="259304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9600"/>
            <a:ext cx="9144000" cy="135125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76006"/>
            <a:ext cx="9144000" cy="132933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105400"/>
            <a:ext cx="9144000" cy="1329338"/>
          </a:xfrm>
          <a:prstGeom prst="rect">
            <a:avLst/>
          </a:prstGeom>
        </p:spPr>
      </p:pic>
      <p:sp>
        <p:nvSpPr>
          <p:cNvPr id="5" name="Rounded Rectangular Callout 4"/>
          <p:cNvSpPr/>
          <p:nvPr/>
        </p:nvSpPr>
        <p:spPr>
          <a:xfrm>
            <a:off x="30480" y="222068"/>
            <a:ext cx="838201"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 MeV</a:t>
            </a:r>
            <a:endParaRPr lang="en-US" dirty="0">
              <a:solidFill>
                <a:schemeClr val="tx1"/>
              </a:solidFill>
            </a:endParaRPr>
          </a:p>
        </p:txBody>
      </p:sp>
      <p:sp>
        <p:nvSpPr>
          <p:cNvPr id="6" name="Rounded Rectangular Callout 5"/>
          <p:cNvSpPr/>
          <p:nvPr/>
        </p:nvSpPr>
        <p:spPr>
          <a:xfrm>
            <a:off x="30481" y="2510244"/>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r>
              <a:rPr lang="en-US" dirty="0" smtClean="0">
                <a:solidFill>
                  <a:schemeClr val="tx1"/>
                </a:solidFill>
              </a:rPr>
              <a:t> MeV</a:t>
            </a:r>
            <a:endParaRPr lang="en-US" dirty="0">
              <a:solidFill>
                <a:schemeClr val="tx1"/>
              </a:solidFill>
            </a:endParaRPr>
          </a:p>
        </p:txBody>
      </p:sp>
      <p:sp>
        <p:nvSpPr>
          <p:cNvPr id="7" name="Rounded Rectangular Callout 6"/>
          <p:cNvSpPr/>
          <p:nvPr/>
        </p:nvSpPr>
        <p:spPr>
          <a:xfrm>
            <a:off x="30480" y="4772287"/>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 MeV</a:t>
            </a:r>
            <a:endParaRPr lang="en-US" dirty="0">
              <a:solidFill>
                <a:schemeClr val="tx1"/>
              </a:solidFill>
            </a:endParaRPr>
          </a:p>
        </p:txBody>
      </p:sp>
      <p:sp>
        <p:nvSpPr>
          <p:cNvPr id="8" name="Rounded Rectangle 7"/>
          <p:cNvSpPr/>
          <p:nvPr/>
        </p:nvSpPr>
        <p:spPr>
          <a:xfrm>
            <a:off x="914400" y="609600"/>
            <a:ext cx="11430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4384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3246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50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Dump Event Suppression</a:t>
            </a:r>
            <a:endParaRPr lang="en-US" dirty="0"/>
          </a:p>
        </p:txBody>
      </p:sp>
      <p:sp>
        <p:nvSpPr>
          <p:cNvPr id="3" name="Content Placeholder 2"/>
          <p:cNvSpPr>
            <a:spLocks noGrp="1"/>
          </p:cNvSpPr>
          <p:nvPr>
            <p:ph idx="1"/>
          </p:nvPr>
        </p:nvSpPr>
        <p:spPr>
          <a:xfrm>
            <a:off x="-23949" y="1219200"/>
            <a:ext cx="9144000" cy="5638800"/>
          </a:xfrm>
        </p:spPr>
        <p:txBody>
          <a:bodyPr/>
          <a:lstStyle/>
          <a:p>
            <a:r>
              <a:rPr lang="en-US" dirty="0" smtClean="0"/>
              <a:t>Increase Discriminator Threshold – Tested in Run1</a:t>
            </a:r>
          </a:p>
          <a:p>
            <a:endParaRPr lang="en-US" dirty="0" smtClean="0"/>
          </a:p>
          <a:p>
            <a:r>
              <a:rPr lang="en-US" dirty="0" smtClean="0"/>
              <a:t>Study Dump dipole (+5A, 0A, +5A) – Tested in Run1 </a:t>
            </a:r>
            <a:r>
              <a:rPr lang="en-US" dirty="0" smtClean="0"/>
              <a:t>(for thinner foils, 0A or -5A may yield lower dump rate)</a:t>
            </a:r>
          </a:p>
          <a:p>
            <a:endParaRPr lang="en-US" dirty="0"/>
          </a:p>
          <a:p>
            <a:r>
              <a:rPr lang="en-US" dirty="0" smtClean="0"/>
              <a:t>Laser timing veto – Tested on February 9, 2015</a:t>
            </a:r>
          </a:p>
        </p:txBody>
      </p:sp>
      <p:sp>
        <p:nvSpPr>
          <p:cNvPr id="4" name="Rounded Rectangular Callout 3"/>
          <p:cNvSpPr/>
          <p:nvPr/>
        </p:nvSpPr>
        <p:spPr>
          <a:xfrm>
            <a:off x="609600" y="5561076"/>
            <a:ext cx="7086600" cy="612648"/>
          </a:xfrm>
          <a:prstGeom prst="wedgeRoundRectCallout">
            <a:avLst>
              <a:gd name="adj1" fmla="val -11634"/>
              <a:gd name="adj2" fmla="val -50506"/>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Note: Dump rate depends on electron energy  (  ̴1/E)</a:t>
            </a:r>
            <a:endParaRPr lang="en-US" sz="2400" dirty="0" smtClean="0">
              <a:solidFill>
                <a:schemeClr val="tx1"/>
              </a:solidFill>
            </a:endParaRPr>
          </a:p>
        </p:txBody>
      </p:sp>
    </p:spTree>
    <p:extLst>
      <p:ext uri="{BB962C8B-B14F-4D97-AF65-F5344CB8AC3E}">
        <p14:creationId xmlns:p14="http://schemas.microsoft.com/office/powerpoint/2010/main" val="13501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Run2 Strategy</a:t>
            </a:r>
            <a:endParaRPr lang="en-US" dirty="0"/>
          </a:p>
        </p:txBody>
      </p:sp>
      <p:sp>
        <p:nvSpPr>
          <p:cNvPr id="3" name="Content Placeholder 2"/>
          <p:cNvSpPr>
            <a:spLocks noGrp="1"/>
          </p:cNvSpPr>
          <p:nvPr>
            <p:ph idx="1"/>
          </p:nvPr>
        </p:nvSpPr>
        <p:spPr>
          <a:xfrm>
            <a:off x="0" y="1066800"/>
            <a:ext cx="9144000" cy="5791200"/>
          </a:xfrm>
        </p:spPr>
        <p:txBody>
          <a:bodyPr>
            <a:noAutofit/>
          </a:bodyPr>
          <a:lstStyle/>
          <a:p>
            <a:r>
              <a:rPr lang="en-US" sz="2800" dirty="0" smtClean="0"/>
              <a:t>At 3 MeV:</a:t>
            </a:r>
          </a:p>
          <a:p>
            <a:pPr lvl="1"/>
            <a:r>
              <a:rPr lang="en-US" sz="2000" dirty="0" smtClean="0"/>
              <a:t>Dump events will be higher due to energy</a:t>
            </a:r>
          </a:p>
          <a:p>
            <a:pPr lvl="1"/>
            <a:r>
              <a:rPr lang="en-US" sz="2000" dirty="0" smtClean="0"/>
              <a:t>Increase Discriminator Threshold</a:t>
            </a:r>
            <a:endParaRPr lang="en-US" sz="2000" dirty="0"/>
          </a:p>
          <a:p>
            <a:pPr lvl="1">
              <a:buFont typeface="Wingdings" panose="05000000000000000000" pitchFamily="2" charset="2"/>
              <a:buChar char="Ø"/>
            </a:pPr>
            <a:r>
              <a:rPr lang="en-US" sz="2000" dirty="0" smtClean="0"/>
              <a:t>Thick foils will benefit from faster DAQ but very little reduction in overall time required for Run2. Here DAQ speed will help with systematic studies, e.g., many short runs with very high statistics for stability study.</a:t>
            </a:r>
          </a:p>
          <a:p>
            <a:pPr lvl="1">
              <a:buFont typeface="Wingdings" panose="05000000000000000000" pitchFamily="2" charset="2"/>
              <a:buChar char="Ø"/>
            </a:pPr>
            <a:endParaRPr lang="en-US" sz="2000" dirty="0" smtClean="0"/>
          </a:p>
          <a:p>
            <a:r>
              <a:rPr lang="en-US" sz="2800" dirty="0" smtClean="0"/>
              <a:t>At 8 MeV:</a:t>
            </a:r>
          </a:p>
          <a:p>
            <a:pPr lvl="1"/>
            <a:r>
              <a:rPr lang="en-US" sz="2000" dirty="0" smtClean="0"/>
              <a:t>Dump events will be lower due to energy</a:t>
            </a:r>
          </a:p>
          <a:p>
            <a:pPr lvl="1"/>
            <a:r>
              <a:rPr lang="en-US" sz="2000" dirty="0" smtClean="0"/>
              <a:t>Elastic rate is too low to benefit from faster DAQ</a:t>
            </a:r>
          </a:p>
          <a:p>
            <a:pPr lvl="1"/>
            <a:r>
              <a:rPr lang="en-US" sz="2000" dirty="0" smtClean="0"/>
              <a:t>Suppress dump events will reduce deadtime</a:t>
            </a:r>
            <a:endParaRPr lang="en-US" sz="2000" dirty="0"/>
          </a:p>
          <a:p>
            <a:pPr lvl="1">
              <a:buFont typeface="Wingdings" panose="05000000000000000000" pitchFamily="2" charset="2"/>
              <a:buChar char="Ø"/>
            </a:pPr>
            <a:r>
              <a:rPr lang="en-US" sz="2000" dirty="0" smtClean="0"/>
              <a:t>Will run at about 5 µA (31 MHz) for all foils (current limited)</a:t>
            </a:r>
          </a:p>
          <a:p>
            <a:pPr lvl="1">
              <a:buFont typeface="Wingdings" panose="05000000000000000000" pitchFamily="2" charset="2"/>
              <a:buChar char="Ø"/>
            </a:pPr>
            <a:endParaRPr lang="en-US" sz="2000" dirty="0" smtClean="0"/>
          </a:p>
        </p:txBody>
      </p:sp>
      <p:sp>
        <p:nvSpPr>
          <p:cNvPr id="4" name="Rounded Rectangular Callout 3"/>
          <p:cNvSpPr/>
          <p:nvPr/>
        </p:nvSpPr>
        <p:spPr>
          <a:xfrm>
            <a:off x="228600" y="5756366"/>
            <a:ext cx="8763000" cy="612648"/>
          </a:xfrm>
          <a:prstGeom prst="wedgeRoundRectCallout">
            <a:avLst>
              <a:gd name="adj1" fmla="val -11634"/>
              <a:gd name="adj2" fmla="val -50506"/>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What is a reasonable current limit? Run1 was 5 µA</a:t>
            </a:r>
            <a:endParaRPr lang="en-US" sz="3200" dirty="0">
              <a:solidFill>
                <a:schemeClr val="tx1"/>
              </a:solidFill>
            </a:endParaRPr>
          </a:p>
        </p:txBody>
      </p:sp>
    </p:spTree>
    <p:extLst>
      <p:ext uri="{BB962C8B-B14F-4D97-AF65-F5344CB8AC3E}">
        <p14:creationId xmlns:p14="http://schemas.microsoft.com/office/powerpoint/2010/main" val="69451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FADC development for faster performance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1958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7398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challenges &amp; plans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72097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250</Words>
  <Application>Microsoft Office PowerPoint</Application>
  <PresentationFormat>On-screen Show (4:3)</PresentationFormat>
  <Paragraphs>34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DAQ Speed and Run2 Estimates</vt:lpstr>
      <vt:lpstr>PowerPoint Presentation</vt:lpstr>
      <vt:lpstr>Estimates Assumptions</vt:lpstr>
      <vt:lpstr>PowerPoint Presentation</vt:lpstr>
      <vt:lpstr>Dump Event Suppression</vt:lpstr>
      <vt:lpstr>Run2 Strategy</vt:lpstr>
      <vt:lpstr>summary of FADC development for faster performance</vt:lpstr>
      <vt:lpstr>PowerPoint Presentation</vt:lpstr>
      <vt:lpstr>remaining challenges &amp; plans</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Speed and Run2 Estimates</dc:title>
  <dc:creator>suleiman</dc:creator>
  <cp:lastModifiedBy>suleiman</cp:lastModifiedBy>
  <cp:revision>32</cp:revision>
  <dcterms:created xsi:type="dcterms:W3CDTF">2015-04-02T20:27:30Z</dcterms:created>
  <dcterms:modified xsi:type="dcterms:W3CDTF">2015-04-02T22:51:24Z</dcterms:modified>
</cp:coreProperties>
</file>