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2" r:id="rId3"/>
    <p:sldId id="323" r:id="rId4"/>
    <p:sldId id="297" r:id="rId5"/>
    <p:sldId id="299" r:id="rId6"/>
    <p:sldId id="273" r:id="rId7"/>
    <p:sldId id="283" r:id="rId8"/>
    <p:sldId id="313" r:id="rId9"/>
    <p:sldId id="314" r:id="rId10"/>
    <p:sldId id="315" r:id="rId11"/>
    <p:sldId id="316" r:id="rId12"/>
    <p:sldId id="317" r:id="rId13"/>
    <p:sldId id="312" r:id="rId14"/>
    <p:sldId id="318" r:id="rId15"/>
    <p:sldId id="319" r:id="rId16"/>
    <p:sldId id="303" r:id="rId17"/>
    <p:sldId id="294" r:id="rId18"/>
    <p:sldId id="308" r:id="rId19"/>
    <p:sldId id="322" r:id="rId20"/>
    <p:sldId id="324" r:id="rId21"/>
    <p:sldId id="307" r:id="rId22"/>
    <p:sldId id="320" r:id="rId23"/>
    <p:sldId id="321" r:id="rId24"/>
    <p:sldId id="325" r:id="rId25"/>
    <p:sldId id="326" r:id="rId26"/>
    <p:sldId id="290" r:id="rId27"/>
    <p:sldId id="279" r:id="rId28"/>
    <p:sldId id="32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3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85.67039735540993</c:v>
                </c:pt>
                <c:pt idx="1">
                  <c:v>84.52178593088522</c:v>
                </c:pt>
                <c:pt idx="2">
                  <c:v>84.38963896518228</c:v>
                </c:pt>
                <c:pt idx="3">
                  <c:v>85.34788605875305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4760832"/>
        <c:axId val="-394724544"/>
      </c:scatterChart>
      <c:valAx>
        <c:axId val="-394724544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394760832"/>
        <c:crossesAt val="0.0"/>
        <c:crossBetween val="midCat"/>
        <c:majorUnit val="1.0"/>
        <c:minorUnit val="1.0"/>
      </c:valAx>
      <c:valAx>
        <c:axId val="-394760832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394724544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Ch.</a:t>
            </a:r>
            <a:r>
              <a:rPr lang="en-US" baseline="0" dirty="0"/>
              <a:t> 2 </a:t>
            </a:r>
            <a:r>
              <a:rPr lang="en-US" baseline="0" dirty="0" smtClean="0"/>
              <a:t>(Top) Radiation </a:t>
            </a:r>
            <a:r>
              <a:rPr lang="en-US" baseline="0" dirty="0"/>
              <a:t>vs. Voltage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23-Jun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Sheet3!$B$3:$B$7</c:f>
              <c:numCache>
                <c:formatCode>General</c:formatCode>
                <c:ptCount val="5"/>
                <c:pt idx="0">
                  <c:v>210.0</c:v>
                </c:pt>
                <c:pt idx="1">
                  <c:v>200.0</c:v>
                </c:pt>
                <c:pt idx="2">
                  <c:v>180.0</c:v>
                </c:pt>
                <c:pt idx="3">
                  <c:v>150.0</c:v>
                </c:pt>
                <c:pt idx="4">
                  <c:v>130.0</c:v>
                </c:pt>
              </c:numCache>
            </c:numRef>
          </c:xVal>
          <c:yVal>
            <c:numRef>
              <c:f>Sheet3!$G$3:$G$7</c:f>
              <c:numCache>
                <c:formatCode>General</c:formatCode>
                <c:ptCount val="5"/>
                <c:pt idx="0">
                  <c:v>0.589343</c:v>
                </c:pt>
                <c:pt idx="1">
                  <c:v>0.259696</c:v>
                </c:pt>
                <c:pt idx="2">
                  <c:v>0.141071</c:v>
                </c:pt>
                <c:pt idx="3">
                  <c:v>0.125807</c:v>
                </c:pt>
                <c:pt idx="4">
                  <c:v>0.158273</c:v>
                </c:pt>
              </c:numCache>
            </c:numRef>
          </c:yVal>
          <c:smooth val="0"/>
        </c:ser>
        <c:ser>
          <c:idx val="1"/>
          <c:order val="1"/>
          <c:tx>
            <c:v>30-Jun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Sheet3!$B$20:$B$24</c:f>
              <c:numCache>
                <c:formatCode>General</c:formatCode>
                <c:ptCount val="5"/>
                <c:pt idx="0">
                  <c:v>210.0</c:v>
                </c:pt>
                <c:pt idx="1">
                  <c:v>200.0</c:v>
                </c:pt>
                <c:pt idx="2">
                  <c:v>180.0</c:v>
                </c:pt>
                <c:pt idx="3">
                  <c:v>150.0</c:v>
                </c:pt>
                <c:pt idx="4">
                  <c:v>130.0</c:v>
                </c:pt>
              </c:numCache>
            </c:numRef>
          </c:xVal>
          <c:yVal>
            <c:numRef>
              <c:f>Sheet3!$G$20:$G$24</c:f>
              <c:numCache>
                <c:formatCode>General</c:formatCode>
                <c:ptCount val="5"/>
                <c:pt idx="0">
                  <c:v>0.827283</c:v>
                </c:pt>
                <c:pt idx="1">
                  <c:v>0.275626</c:v>
                </c:pt>
                <c:pt idx="2">
                  <c:v>0.155337</c:v>
                </c:pt>
                <c:pt idx="3">
                  <c:v>0.148377</c:v>
                </c:pt>
                <c:pt idx="4">
                  <c:v>0.128902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55635248"/>
        <c:axId val="-855626672"/>
      </c:scatterChart>
      <c:valAx>
        <c:axId val="-855635248"/>
        <c:scaling>
          <c:orientation val="minMax"/>
          <c:min val="12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  <a:r>
                  <a:rPr lang="en-US" baseline="0"/>
                  <a:t> (kV)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55626672"/>
        <c:crosses val="autoZero"/>
        <c:crossBetween val="midCat"/>
      </c:valAx>
      <c:valAx>
        <c:axId val="-85562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Ch.</a:t>
                </a:r>
                <a:r>
                  <a:rPr lang="en-US" baseline="0"/>
                  <a:t> 2 Radiation (cps)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55635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5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 smtClean="0"/>
              <a:t>CEBAF Injector Update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PREX/CREX Collaboration Meeting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October 2, 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Lifetime Studies at mA Beam Current</a:t>
            </a:r>
            <a:endParaRPr lang="en-US" sz="3600" b="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555" y="1148202"/>
            <a:ext cx="9096734" cy="5180953"/>
            <a:chOff x="0" y="1219960"/>
            <a:chExt cx="9096734" cy="518095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810000"/>
              <a:ext cx="9096734" cy="2590913"/>
              <a:chOff x="4747284" y="333375"/>
              <a:chExt cx="9096734" cy="25050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747284" y="333375"/>
                <a:ext cx="9096734" cy="250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861749" y="440764"/>
                <a:ext cx="8982269" cy="2328981"/>
                <a:chOff x="61149" y="4025891"/>
                <a:chExt cx="8982269" cy="23289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" t="25463" r="12561" b="13768"/>
                <a:stretch/>
              </p:blipFill>
              <p:spPr>
                <a:xfrm>
                  <a:off x="2286000" y="4025891"/>
                  <a:ext cx="6757418" cy="2328981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61149" y="5245978"/>
                  <a:ext cx="643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1mA</a:t>
                  </a:r>
                  <a:endParaRPr lang="en-US" sz="16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80227" y="5452946"/>
                  <a:ext cx="15054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50191" y="4025891"/>
                  <a:ext cx="1951462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252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Required laser power, slope proportional to  QE decay</a:t>
                  </a:r>
                  <a:endPara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701800" y="4584700"/>
                  <a:ext cx="1677020" cy="9603"/>
                </a:xfrm>
                <a:prstGeom prst="straightConnector1">
                  <a:avLst/>
                </a:prstGeom>
                <a:ln>
                  <a:solidFill>
                    <a:srgbClr val="325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ight Arrow 21"/>
                <p:cNvSpPr/>
                <p:nvPr/>
              </p:nvSpPr>
              <p:spPr>
                <a:xfrm>
                  <a:off x="4999228" y="4453503"/>
                  <a:ext cx="1925680" cy="1131029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99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latin typeface="Century Gothic" charset="0"/>
                      <a:ea typeface="Century Gothic" charset="0"/>
                      <a:cs typeface="Century Gothic" charset="0"/>
                    </a:rPr>
                    <a:t>Increasing laser size reduces QE decay proportionally</a:t>
                  </a:r>
                  <a:endParaRPr lang="en-US" sz="1200" dirty="0"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47454" y="1219960"/>
              <a:ext cx="4491413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Note: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 mA	86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 mA	432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10 mA	860 C/day</a:t>
              </a:r>
            </a:p>
            <a:p>
              <a:r>
                <a:rPr lang="en-US" sz="2000" dirty="0" smtClean="0">
                  <a:latin typeface="Century Gothic" charset="0"/>
                  <a:ea typeface="Century Gothic" charset="0"/>
                  <a:cs typeface="Century Gothic" charset="0"/>
                </a:rPr>
                <a:t>50 mA	4320 C/day</a:t>
              </a:r>
            </a:p>
            <a:p>
              <a:endParaRPr lang="en-US" sz="2000" dirty="0">
                <a:latin typeface="Century Gothic" charset="0"/>
                <a:ea typeface="Century Gothic" charset="0"/>
                <a:cs typeface="Century Gothic" charset="0"/>
              </a:endParaRPr>
            </a:p>
            <a:p>
              <a:endParaRPr lang="en-US" sz="2000" dirty="0" smtClean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7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mA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32441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494848" y="1241778"/>
            <a:ext cx="11289" cy="314960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53823" y="1596152"/>
            <a:ext cx="1049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 operate left of this line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1347" y="2074014"/>
            <a:ext cx="8322578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entury Gothic" charset="0"/>
                <a:ea typeface="Century Gothic" charset="0"/>
                <a:cs typeface="Century Gothic" charset="0"/>
              </a:rPr>
              <a:t>Although PREX/CREX doesn’t need </a:t>
            </a:r>
            <a:r>
              <a:rPr lang="en-US" sz="4000" dirty="0" err="1" smtClean="0">
                <a:latin typeface="Century Gothic" charset="0"/>
                <a:ea typeface="Century Gothic" charset="0"/>
                <a:cs typeface="Century Gothic" charset="0"/>
              </a:rPr>
              <a:t>milliAmp’s</a:t>
            </a:r>
            <a:r>
              <a:rPr lang="en-US" sz="4000" dirty="0" smtClean="0">
                <a:latin typeface="Century Gothic" charset="0"/>
                <a:ea typeface="Century Gothic" charset="0"/>
                <a:cs typeface="Century Gothic" charset="0"/>
              </a:rPr>
              <a:t>, by performing these studies we aim to improve </a:t>
            </a:r>
            <a:r>
              <a:rPr lang="en-US" sz="4000" b="1" dirty="0" smtClean="0">
                <a:latin typeface="Century Gothic" charset="0"/>
                <a:ea typeface="Century Gothic" charset="0"/>
                <a:cs typeface="Century Gothic" charset="0"/>
              </a:rPr>
              <a:t>Lifetime</a:t>
            </a:r>
            <a:r>
              <a:rPr lang="en-US" sz="4000" dirty="0" smtClean="0"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4000" b="1" dirty="0" smtClean="0">
                <a:latin typeface="Century Gothic" charset="0"/>
                <a:ea typeface="Century Gothic" charset="0"/>
                <a:cs typeface="Century Gothic" charset="0"/>
              </a:rPr>
              <a:t>QE Uniformity</a:t>
            </a:r>
          </a:p>
        </p:txBody>
      </p:sp>
    </p:spTree>
    <p:extLst>
      <p:ext uri="{BB962C8B-B14F-4D97-AF65-F5344CB8AC3E}">
        <p14:creationId xmlns:p14="http://schemas.microsoft.com/office/powerpoint/2010/main" val="14950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Minion Pro"/>
              </a:rPr>
              <a:t>Polarization Studies at mA Beam Current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81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Minion Pro"/>
              </a:rPr>
              <a:t>High Polarization Photocathodes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w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ith 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7453" y="4124273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Testing</a:t>
            </a:r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CEBAF </a:t>
            </a:r>
            <a:r>
              <a:rPr lang="en-US" i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now</a:t>
            </a:r>
            <a:endParaRPr lang="en-US" i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cap="small" dirty="0" smtClean="0">
                <a:latin typeface="Minion Pro"/>
              </a:rPr>
              <a:t>Benefits of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sz="3600" b="0" cap="small" dirty="0" smtClean="0">
                <a:latin typeface="Minion Pro"/>
              </a:rPr>
              <a:t>istributed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sz="3600" b="0" cap="small" dirty="0" smtClean="0">
                <a:latin typeface="Minion Pro"/>
              </a:rPr>
              <a:t>ragg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sz="3600" b="0" cap="small" dirty="0" smtClean="0">
                <a:latin typeface="Minion Pro"/>
              </a:rPr>
              <a:t>eflector</a:t>
            </a:r>
            <a:endParaRPr lang="en-US" sz="36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9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681634" y="6181690"/>
            <a:ext cx="661391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8.4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" y="1010093"/>
            <a:ext cx="8792026" cy="5231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807" y="-28526"/>
            <a:ext cx="5649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b="1" dirty="0"/>
              <a:t>AIP Injector Upgrade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3208" y="345572"/>
            <a:ext cx="305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(A. Freyberg Aug 2016 ECT’16)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00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Injector Upgrade (what remains after R100)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gun voltage and Wien filters for 200kV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dirty="0" smtClean="0"/>
              <a:t>baked beam </a:t>
            </a:r>
            <a:r>
              <a:rPr lang="en-US" sz="2000" dirty="0"/>
              <a:t>line </a:t>
            </a:r>
            <a:r>
              <a:rPr lang="en-US" sz="2000" dirty="0" smtClean="0"/>
              <a:t>vacuum so </a:t>
            </a:r>
            <a:r>
              <a:rPr lang="en-US" sz="2000" dirty="0"/>
              <a:t>gun does not pump on beam line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 Wien filters (energy filter) upstream of pre-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SRF booster eliminates warm capture, RF deflection and x/y </a:t>
            </a:r>
            <a:r>
              <a:rPr lang="en-US" sz="2000" dirty="0" smtClean="0"/>
              <a:t>coupling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Our new “1/4 </a:t>
                </a:r>
                <a:r>
                  <a:rPr lang="en-US" dirty="0" err="1" smtClean="0"/>
                  <a:t>cryomodule</a:t>
                </a:r>
                <a:r>
                  <a:rPr lang="en-US" dirty="0" smtClean="0"/>
                  <a:t>”:</a:t>
                </a:r>
              </a:p>
              <a:p>
                <a:pPr algn="ctr"/>
                <a:r>
                  <a:rPr lang="en-US" dirty="0" smtClean="0"/>
                  <a:t>2 cell capture section + 7 cell cavity,</a:t>
                </a:r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hould provide 10 MeV beam and introduce no x/y coupling, allow better matching, more adiabatic damping 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9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76"/>
            <a:ext cx="9144000" cy="568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874" y="9098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Freyberg Aug 2016 ECT’16 =&gt;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828" y="2616017"/>
            <a:ext cx="6749309" cy="58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3632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PREX/CREX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timescale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31427" y="2911366"/>
            <a:ext cx="795401" cy="94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547468"/>
            <a:ext cx="174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likely if </a:t>
            </a:r>
            <a:r>
              <a:rPr lang="en-US" smtClean="0">
                <a:solidFill>
                  <a:srgbClr val="FF0000"/>
                </a:solidFill>
              </a:rPr>
              <a:t>we test at UITF first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25954" y="3808071"/>
            <a:ext cx="1139454" cy="181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94402" y="3501003"/>
            <a:ext cx="3475309" cy="2764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7423" y="1467755"/>
            <a:ext cx="455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smtClean="0"/>
              <a:t>Build and install a HV </a:t>
            </a:r>
            <a:r>
              <a:rPr lang="en-US" dirty="0"/>
              <a:t>chamber that can </a:t>
            </a:r>
            <a:r>
              <a:rPr lang="en-US" dirty="0" smtClean="0"/>
              <a:t>produce 200keV beam to explore operation.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4155" y="2516404"/>
            <a:ext cx="8648014" cy="2543537"/>
            <a:chOff x="162045" y="3206188"/>
            <a:chExt cx="11530685" cy="3391382"/>
          </a:xfrm>
        </p:grpSpPr>
        <p:pic>
          <p:nvPicPr>
            <p:cNvPr id="2" name="Picture 1"/>
            <p:cNvPicPr/>
            <p:nvPr/>
          </p:nvPicPr>
          <p:blipFill rotWithShape="1">
            <a:blip r:embed="rId2"/>
            <a:srcRect l="252" t="5286" r="25750" b="15914"/>
            <a:stretch/>
          </p:blipFill>
          <p:spPr>
            <a:xfrm>
              <a:off x="162045" y="3206188"/>
              <a:ext cx="11530685" cy="33913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13995" y="3356658"/>
              <a:ext cx="2419109" cy="53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1483120" y="2196790"/>
            <a:ext cx="686474" cy="1124987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9532" y="2430486"/>
            <a:ext cx="323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Replace “NEG tube” with one that also includes two </a:t>
            </a:r>
            <a:r>
              <a:rPr lang="en-US" dirty="0" smtClean="0"/>
              <a:t>BPM’s.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90351" y="2773986"/>
            <a:ext cx="1071701" cy="938875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00331" y="5032747"/>
            <a:ext cx="188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smtClean="0"/>
              <a:t>Remove Gun3.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Reminder:  Our summer 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2017 “early start” 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goal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776831" y="4971350"/>
            <a:ext cx="1117592" cy="201444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Outline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296" y="1250304"/>
            <a:ext cx="749025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Recent performance</a:t>
            </a:r>
            <a:endParaRPr lang="en-US" sz="2800" dirty="0" smtClean="0"/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Preparing for s</a:t>
            </a:r>
            <a:r>
              <a:rPr lang="en-US" sz="2800" dirty="0" smtClean="0"/>
              <a:t>imultaneous </a:t>
            </a:r>
            <a:r>
              <a:rPr lang="en-US" sz="2800" dirty="0" smtClean="0"/>
              <a:t>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High polarization photocathode studies</a:t>
            </a:r>
          </a:p>
          <a:p>
            <a:endParaRPr lang="en-US" sz="2800" dirty="0"/>
          </a:p>
          <a:p>
            <a:r>
              <a:rPr lang="en-US" sz="2800" b="1" dirty="0" smtClean="0"/>
              <a:t>Injector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Status of the 200 </a:t>
            </a:r>
            <a:r>
              <a:rPr lang="en-US" sz="2800" dirty="0" err="1" smtClean="0"/>
              <a:t>keV</a:t>
            </a:r>
            <a:r>
              <a:rPr lang="en-US" sz="2800" dirty="0" smtClean="0"/>
              <a:t>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Plans </a:t>
            </a:r>
            <a:r>
              <a:rPr lang="en-US" sz="2800" dirty="0" smtClean="0"/>
              <a:t>for next SAD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r>
              <a:rPr lang="en-US" sz="2800" b="1" dirty="0" smtClean="0"/>
              <a:t>Some “Plan B” Options to Consider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5760" y="2635496"/>
            <a:ext cx="4324882" cy="1768352"/>
            <a:chOff x="-302692" y="2982542"/>
            <a:chExt cx="5522124" cy="20050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" t="32821" r="43302" b="33135"/>
            <a:stretch/>
          </p:blipFill>
          <p:spPr>
            <a:xfrm>
              <a:off x="-302692" y="2982542"/>
              <a:ext cx="5522124" cy="20050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95369" y="3013854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Modified M20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119871" y="136363"/>
            <a:ext cx="8950771" cy="4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kern="0" dirty="0">
                <a:latin typeface="+mj-lt"/>
                <a:ea typeface="+mj-ea"/>
                <a:cs typeface="+mj-cs"/>
              </a:rPr>
              <a:t>New </a:t>
            </a:r>
            <a:r>
              <a:rPr lang="en-US" sz="4000" kern="0" dirty="0" smtClean="0">
                <a:latin typeface="+mj-lt"/>
                <a:ea typeface="+mj-ea"/>
                <a:cs typeface="+mj-cs"/>
              </a:rPr>
              <a:t>NEG tube w/ two BPM’s</a:t>
            </a:r>
            <a:endParaRPr lang="en-US" sz="4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16566" b="36903"/>
          <a:stretch/>
        </p:blipFill>
        <p:spPr>
          <a:xfrm>
            <a:off x="119872" y="936977"/>
            <a:ext cx="3729640" cy="2309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1734" y="936976"/>
            <a:ext cx="4718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will take advantage of replacing the gun high voltage chamber to replace the NEG coated beam pipe with one that has two BPM’s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 flipH="1">
            <a:off x="0" y="4532708"/>
            <a:ext cx="9144000" cy="1935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870" y="3519672"/>
            <a:ext cx="4508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BPM’s will have S/H cards for parity DAQ</a:t>
            </a:r>
          </a:p>
          <a:p>
            <a:r>
              <a:rPr lang="en-US" dirty="0" smtClean="0"/>
              <a:t>With solenoid off measure position/angle</a:t>
            </a:r>
          </a:p>
          <a:p>
            <a:r>
              <a:rPr lang="en-US" dirty="0" smtClean="0"/>
              <a:t>Working on an idea to measure 2</a:t>
            </a:r>
            <a:r>
              <a:rPr lang="en-US" baseline="30000" dirty="0" smtClean="0"/>
              <a:t>nd</a:t>
            </a:r>
            <a:r>
              <a:rPr lang="en-US" dirty="0" smtClean="0"/>
              <a:t> moments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 smtClean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 smtClean="0"/>
              <a:t>One must is very high vacuum ~1E-12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 smtClean="0"/>
              <a:t>Another is no field emission; a</a:t>
            </a:r>
            <a:r>
              <a:rPr lang="is-IS" sz="2400" dirty="0" smtClean="0"/>
              <a:t> </a:t>
            </a:r>
            <a:r>
              <a:rPr lang="is-IS" sz="2400" dirty="0" smtClean="0"/>
              <a:t>“shed” protects the ceramic-vacuum-metal triple </a:t>
            </a:r>
            <a:r>
              <a:rPr lang="is-IS" sz="2400" dirty="0" smtClean="0"/>
              <a:t>point, mitigates unwanted field emission</a:t>
            </a:r>
            <a:endParaRPr lang="is-I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535147"/>
            <a:ext cx="4316049" cy="36073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200 kV Gun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521031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9600" y="6131189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G. Palacios, C.H.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Hand-Polishing Nightmare!</a:t>
            </a:r>
            <a:endParaRPr lang="en-US" sz="3600" b="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CEBAF 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9600" y="6131189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G. Palacios, C.H.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Centrifugal Barrel </a:t>
            </a:r>
            <a:r>
              <a:rPr lang="en-US" sz="3600" b="0" dirty="0">
                <a:latin typeface="+mj-lt"/>
              </a:rPr>
              <a:t>P</a:t>
            </a:r>
            <a:r>
              <a:rPr lang="en-US" sz="3600" b="0" dirty="0" smtClean="0">
                <a:latin typeface="+mj-lt"/>
              </a:rPr>
              <a:t>olishing to Rescue</a:t>
            </a:r>
            <a:endParaRPr lang="en-US" sz="3600" b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6864350" cy="749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Reduced </a:t>
            </a:r>
            <a:r>
              <a:rPr lang="en-US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polishing time from Months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From machine shop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3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min. plastic cones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30 min. crushed corncob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096000" y="2005920"/>
            <a:ext cx="1781175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1" y="1732923"/>
            <a:ext cx="952499" cy="30796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Barrel polishing machine at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SRF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18988"/>
          <a:stretch/>
        </p:blipFill>
        <p:spPr>
          <a:xfrm>
            <a:off x="182880" y="1101964"/>
            <a:ext cx="4145812" cy="494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845" y="1101964"/>
            <a:ext cx="4617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Gun assembled and baked successfully.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HV </a:t>
            </a:r>
            <a:r>
              <a:rPr lang="en-US" sz="2000" dirty="0" smtClean="0"/>
              <a:t>conditioned at the UITF using available with 225kV HVPS (Spellman) </a:t>
            </a:r>
            <a:r>
              <a:rPr lang="en-US" sz="2000" dirty="0" smtClean="0"/>
              <a:t>and </a:t>
            </a:r>
            <a:r>
              <a:rPr lang="en-US" sz="2000" dirty="0" smtClean="0"/>
              <a:t>SF6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Small, yet measurable on-set </a:t>
            </a:r>
            <a:r>
              <a:rPr lang="en-US" sz="2000" dirty="0" smtClean="0"/>
              <a:t>of field emission </a:t>
            </a:r>
            <a:r>
              <a:rPr lang="en-US" sz="2000" dirty="0" smtClean="0"/>
              <a:t>above </a:t>
            </a:r>
            <a:r>
              <a:rPr lang="en-US" sz="2000" dirty="0" smtClean="0"/>
              <a:t>200kV – requires </a:t>
            </a:r>
            <a:r>
              <a:rPr lang="en-US" sz="2000" dirty="0" smtClean="0"/>
              <a:t>conditioning &gt; </a:t>
            </a:r>
            <a:r>
              <a:rPr lang="en-US" sz="2000" dirty="0" smtClean="0"/>
              <a:t>225kV to process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>
                <a:latin typeface="+mj-lt"/>
              </a:rPr>
              <a:t>Conditioning the 200 kV gun at UITF (June 2017)</a:t>
            </a:r>
            <a:endParaRPr lang="en-US" sz="3600" b="0" dirty="0">
              <a:latin typeface="+mj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546827"/>
              </p:ext>
            </p:extLst>
          </p:nvPr>
        </p:nvGraphicFramePr>
        <p:xfrm>
          <a:off x="4535424" y="3656509"/>
          <a:ext cx="4409372" cy="249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>
                <a:latin typeface="+mj-lt"/>
              </a:rPr>
              <a:t>Steps moving forward</a:t>
            </a:r>
            <a:r>
              <a:rPr lang="is-IS" sz="3600" b="0" dirty="0" smtClean="0">
                <a:latin typeface="+mj-lt"/>
              </a:rPr>
              <a:t>…</a:t>
            </a:r>
            <a:endParaRPr lang="en-US" sz="3600" b="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90715"/>
            <a:ext cx="87525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Spellman HVPS supply inadequate for CEBAF operations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Require higher voltage </a:t>
            </a:r>
            <a:r>
              <a:rPr lang="en-US" sz="2400" dirty="0" smtClean="0"/>
              <a:t>&gt; 225 kV to </a:t>
            </a:r>
            <a:r>
              <a:rPr lang="en-US" sz="2400" dirty="0" smtClean="0"/>
              <a:t>process field emission</a:t>
            </a:r>
            <a:endParaRPr lang="en-US" sz="24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PR’s for Glassman </a:t>
            </a:r>
            <a:r>
              <a:rPr lang="en-US" sz="2400" dirty="0" smtClean="0"/>
              <a:t>350kV/4.5mA </a:t>
            </a:r>
            <a:r>
              <a:rPr lang="en-US" sz="2400" dirty="0" smtClean="0"/>
              <a:t>HVPS and SF6 tank submitted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System identical to UITF (spare)</a:t>
            </a:r>
            <a:endParaRPr lang="en-US" sz="2400" dirty="0" smtClean="0"/>
          </a:p>
          <a:p>
            <a:pPr marL="800100" lvl="1" indent="-342900">
              <a:buFont typeface="Arial" charset="0"/>
              <a:buChar char="•"/>
            </a:pPr>
            <a:endParaRPr lang="en-US" sz="2400" dirty="0"/>
          </a:p>
          <a:p>
            <a:r>
              <a:rPr lang="en-US" sz="2800" dirty="0" smtClean="0"/>
              <a:t>Fall/Winter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Process 200kV gun w/ UITF spare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Build 350kV HVPS for </a:t>
            </a:r>
            <a:r>
              <a:rPr lang="en-US" sz="2400" dirty="0" smtClean="0"/>
              <a:t>CEBAF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Re-design of beam line started already</a:t>
            </a:r>
            <a:endParaRPr lang="en-US" sz="2400" dirty="0" smtClean="0"/>
          </a:p>
          <a:p>
            <a:pPr marL="914400" lvl="1" indent="-457200">
              <a:buFont typeface="Arial" charset="0"/>
              <a:buChar char="•"/>
            </a:pPr>
            <a:endParaRPr lang="en-US" sz="2400" dirty="0"/>
          </a:p>
          <a:p>
            <a:r>
              <a:rPr lang="en-US" sz="2800" dirty="0" smtClean="0"/>
              <a:t>Spring 2018 SAD Goals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350kV HVPS + </a:t>
            </a:r>
            <a:r>
              <a:rPr lang="en-US" sz="2400" dirty="0" smtClean="0"/>
              <a:t>200kV Gun + NEG tube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Commission </a:t>
            </a:r>
            <a:r>
              <a:rPr lang="en-US" sz="2400" dirty="0" smtClean="0"/>
              <a:t>200 </a:t>
            </a:r>
            <a:r>
              <a:rPr lang="en-US" sz="2400" dirty="0" err="1" smtClean="0"/>
              <a:t>keV</a:t>
            </a:r>
            <a:r>
              <a:rPr lang="en-US" sz="2400" dirty="0" smtClean="0"/>
              <a:t> </a:t>
            </a:r>
            <a:r>
              <a:rPr lang="en-US" sz="2400" dirty="0" smtClean="0"/>
              <a:t>beam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Time/$ </a:t>
            </a:r>
            <a:r>
              <a:rPr lang="en-US" sz="2400" dirty="0" smtClean="0"/>
              <a:t>permitting, rebuild the beam 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0674" y="2858859"/>
            <a:ext cx="3812934" cy="28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200 kV Wien filter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231" y="940370"/>
            <a:ext cx="81054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Upgrade </a:t>
            </a:r>
            <a:r>
              <a:rPr lang="en-US" sz="2000" b="1" dirty="0" smtClean="0">
                <a:latin typeface="Arial"/>
                <a:cs typeface="Arial"/>
              </a:rPr>
              <a:t>the actual 130 </a:t>
            </a:r>
            <a:r>
              <a:rPr lang="en-US" sz="2000" b="1" dirty="0" err="1" smtClean="0">
                <a:latin typeface="Arial"/>
                <a:cs typeface="Arial"/>
              </a:rPr>
              <a:t>keV</a:t>
            </a:r>
            <a:r>
              <a:rPr lang="en-US" sz="2000" b="1" dirty="0" smtClean="0">
                <a:latin typeface="Arial"/>
                <a:cs typeface="Arial"/>
              </a:rPr>
              <a:t> Wien filters for 200 </a:t>
            </a:r>
            <a:r>
              <a:rPr lang="en-US" sz="2000" b="1" dirty="0" err="1" smtClean="0">
                <a:latin typeface="Arial"/>
                <a:cs typeface="Arial"/>
              </a:rPr>
              <a:t>keV</a:t>
            </a:r>
            <a:r>
              <a:rPr lang="en-US" sz="2000" b="1" dirty="0" smtClean="0">
                <a:latin typeface="Arial"/>
                <a:cs typeface="Arial"/>
              </a:rPr>
              <a:t> operation</a:t>
            </a:r>
            <a:endParaRPr lang="en-US" sz="2000" b="1" dirty="0" smtClean="0">
              <a:latin typeface="Arial"/>
              <a:cs typeface="Arial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Barrel polished electrodes and successfully tested to 20kV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Replace 14 kV supplies with 30 </a:t>
            </a:r>
            <a:r>
              <a:rPr lang="en-US" sz="2000" dirty="0" smtClean="0">
                <a:latin typeface="Arial"/>
                <a:cs typeface="Arial"/>
              </a:rPr>
              <a:t>kV power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Replace 10 A coils with 20 A </a:t>
            </a:r>
            <a:r>
              <a:rPr lang="en-US" sz="2000" dirty="0" smtClean="0">
                <a:latin typeface="Arial"/>
                <a:cs typeface="Arial"/>
              </a:rPr>
              <a:t>coils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J. </a:t>
            </a:r>
            <a:r>
              <a:rPr lang="en-US" sz="2000" dirty="0" err="1" smtClean="0">
                <a:latin typeface="Arial"/>
                <a:cs typeface="Arial"/>
              </a:rPr>
              <a:t>Benesch</a:t>
            </a:r>
            <a:r>
              <a:rPr lang="en-US" sz="2000" dirty="0" smtClean="0">
                <a:latin typeface="Arial"/>
                <a:cs typeface="Arial"/>
              </a:rPr>
              <a:t>, JLAB-TN-15-032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First upgrade prototype to be tested at the UITF this Fall</a:t>
            </a:r>
            <a:endParaRPr lang="en-US" sz="2000" b="1" dirty="0" smtClean="0">
              <a:latin typeface="Arial"/>
              <a:cs typeface="Arial"/>
            </a:endParaRP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9" y="3206270"/>
            <a:ext cx="6302022" cy="31578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04112"/>
              </p:ext>
            </p:extLst>
          </p:nvPr>
        </p:nvGraphicFramePr>
        <p:xfrm>
          <a:off x="5711914" y="3114080"/>
          <a:ext cx="3075407" cy="1814092"/>
        </p:xfrm>
        <a:graphic>
          <a:graphicData uri="http://schemas.openxmlformats.org/drawingml/2006/table">
            <a:tbl>
              <a:tblPr/>
              <a:tblGrid>
                <a:gridCol w="1857361"/>
                <a:gridCol w="563151"/>
                <a:gridCol w="654895"/>
              </a:tblGrid>
              <a:tr h="3057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Testing CEBAF Upgrade </a:t>
            </a:r>
            <a:r>
              <a:rPr lang="en-US" sz="3600" kern="0" dirty="0" err="1" smtClean="0">
                <a:latin typeface="+mj-lt"/>
                <a:ea typeface="+mj-ea"/>
                <a:cs typeface="+mj-cs"/>
              </a:rPr>
              <a:t>Cryounit</a:t>
            </a:r>
            <a:r>
              <a:rPr lang="en-US" sz="3600" kern="0" dirty="0" smtClean="0">
                <a:latin typeface="+mj-lt"/>
                <a:ea typeface="+mj-ea"/>
                <a:cs typeface="+mj-cs"/>
              </a:rPr>
              <a:t> at UITF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Upgrade </a:t>
            </a:r>
            <a:r>
              <a:rPr lang="en-US" sz="2400" b="1" dirty="0" err="1" smtClean="0">
                <a:latin typeface="Arial"/>
                <a:cs typeface="Arial"/>
              </a:rPr>
              <a:t>Cryounit</a:t>
            </a:r>
            <a:r>
              <a:rPr lang="en-US" sz="2400" b="1" dirty="0" smtClean="0">
                <a:latin typeface="Arial"/>
                <a:cs typeface="Arial"/>
              </a:rPr>
              <a:t> Commissioning at Test Lab</a:t>
            </a:r>
            <a:endParaRPr lang="en-US" sz="2400" b="1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Spring 2017 – cryostat positioned at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2017 – </a:t>
            </a:r>
            <a:r>
              <a:rPr lang="en-US" sz="2400" dirty="0" err="1" smtClean="0">
                <a:latin typeface="Arial"/>
                <a:cs typeface="Arial"/>
              </a:rPr>
              <a:t>keV</a:t>
            </a:r>
            <a:r>
              <a:rPr lang="en-US" sz="2400" dirty="0" smtClean="0">
                <a:latin typeface="Arial"/>
                <a:cs typeface="Arial"/>
              </a:rPr>
              <a:t> vacuum beam line connected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2018 – application </a:t>
            </a:r>
            <a:r>
              <a:rPr lang="en-US" sz="2400" dirty="0" smtClean="0">
                <a:latin typeface="Arial"/>
                <a:cs typeface="Arial"/>
              </a:rPr>
              <a:t>of klystron power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8" y="2488609"/>
            <a:ext cx="6493228" cy="38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Summary - </a:t>
            </a:r>
            <a:r>
              <a:rPr lang="en-US" sz="3600" kern="0" dirty="0" smtClean="0">
                <a:latin typeface="+mj-lt"/>
                <a:ea typeface="+mj-ea"/>
                <a:cs typeface="+mj-cs"/>
              </a:rPr>
              <a:t>Running PREX/CREX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610" y="1095022"/>
            <a:ext cx="86247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&gt;130keV Gun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plan to install a gun capable of 200 </a:t>
            </a:r>
            <a:r>
              <a:rPr lang="en-US" sz="2000" dirty="0" err="1" smtClean="0"/>
              <a:t>keV</a:t>
            </a:r>
            <a:r>
              <a:rPr lang="en-US" sz="2000" dirty="0" smtClean="0"/>
              <a:t> operation by Fall 2018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Until remaining beamline fully upgrade (chopper/</a:t>
            </a:r>
            <a:r>
              <a:rPr lang="en-US" sz="2000" dirty="0" err="1" smtClean="0"/>
              <a:t>cryounit</a:t>
            </a:r>
            <a:r>
              <a:rPr lang="en-US" sz="2000" dirty="0" smtClean="0"/>
              <a:t>) we may still find a higher voltage operating point that benefits gun operation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2400" b="1" dirty="0" smtClean="0"/>
              <a:t>Parity Quality Beam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Laser table setup for </a:t>
            </a:r>
            <a:r>
              <a:rPr lang="en-US" sz="2000" dirty="0" err="1" smtClean="0"/>
              <a:t>QWeak</a:t>
            </a:r>
            <a:r>
              <a:rPr lang="en-US" sz="2000" dirty="0" smtClean="0"/>
              <a:t> successfully meet the PREX/CREX requirements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Large laser size of about 1 mm consistent KD*P benefit photocathode lifetime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Helicity magnets downstream of all apertures are ready for position feedback</a:t>
            </a:r>
          </a:p>
          <a:p>
            <a:endParaRPr lang="en-US" sz="2000" dirty="0" smtClean="0"/>
          </a:p>
          <a:p>
            <a:r>
              <a:rPr lang="en-US" sz="2400" b="1" dirty="0" smtClean="0"/>
              <a:t>SRF Operation at 4K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We have demonstrated capability to operate C20/C50 5-cell modules at 4K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At the injector produced indistinguishable beam up to about 15 MeV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Tested the NL @ 4K to 130 MeV suggesting 1 GeV; maybe 2 </a:t>
            </a:r>
            <a:r>
              <a:rPr lang="en-US" sz="2000" smtClean="0"/>
              <a:t>GeV possible?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smtClean="0"/>
              <a:t>Propose </a:t>
            </a:r>
            <a:r>
              <a:rPr lang="en-US" sz="2000" dirty="0" smtClean="0"/>
              <a:t>to invite </a:t>
            </a:r>
            <a:r>
              <a:rPr lang="en-US" sz="2000" dirty="0" err="1" smtClean="0"/>
              <a:t>Grigory</a:t>
            </a:r>
            <a:r>
              <a:rPr lang="en-US" sz="2000" dirty="0" smtClean="0"/>
              <a:t> </a:t>
            </a:r>
            <a:r>
              <a:rPr lang="en-US" sz="2000" dirty="0" err="1" smtClean="0"/>
              <a:t>Eremeev</a:t>
            </a:r>
            <a:r>
              <a:rPr lang="en-US" sz="2000" dirty="0" smtClean="0"/>
              <a:t> to give a talk to PREX/CREX.</a:t>
            </a:r>
          </a:p>
        </p:txBody>
      </p:sp>
    </p:spTree>
    <p:extLst>
      <p:ext uri="{BB962C8B-B14F-4D97-AF65-F5344CB8AC3E}">
        <p14:creationId xmlns:p14="http://schemas.microsoft.com/office/powerpoint/2010/main" val="60312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26700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(June 2017)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/>
              <a:t>CEBAF Injector Gun2 @ 130 </a:t>
            </a:r>
            <a:r>
              <a:rPr lang="en-US" b="0" dirty="0" err="1" smtClean="0"/>
              <a:t>keV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Polarized Source Operation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4623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Photocathode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Strained </a:t>
            </a:r>
            <a:r>
              <a:rPr lang="en-US" sz="2400" dirty="0" err="1" smtClean="0">
                <a:cs typeface="Arial"/>
              </a:rPr>
              <a:t>Superlattice</a:t>
            </a:r>
            <a:r>
              <a:rPr lang="en-US" sz="2400" dirty="0" smtClean="0">
                <a:cs typeface="Arial"/>
              </a:rPr>
              <a:t> GaAs/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QE &gt; 1% after activation</a:t>
            </a:r>
            <a:endParaRPr lang="en-US" sz="2400" dirty="0" smtClean="0">
              <a:cs typeface="Arial"/>
            </a:endParaRPr>
          </a:p>
          <a:p>
            <a:pPr lvl="0"/>
            <a:endParaRPr lang="en-US" sz="2800" b="1" dirty="0">
              <a:solidFill>
                <a:prstClr val="black"/>
              </a:solidFill>
            </a:endParaRPr>
          </a:p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Last Spring </a:t>
            </a:r>
            <a:r>
              <a:rPr lang="en-US" sz="2800" b="1" dirty="0" smtClean="0">
                <a:solidFill>
                  <a:prstClr val="black"/>
                </a:solidFill>
              </a:rPr>
              <a:t>2017</a:t>
            </a:r>
            <a:endParaRPr lang="en-US" sz="2800" b="1" dirty="0">
              <a:solidFill>
                <a:prstClr val="black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Delivered 20-40 </a:t>
            </a:r>
            <a:r>
              <a:rPr lang="en-US" sz="2400" dirty="0" err="1" smtClean="0">
                <a:solidFill>
                  <a:prstClr val="black"/>
                </a:solidFill>
              </a:rPr>
              <a:t>uA</a:t>
            </a:r>
            <a:r>
              <a:rPr lang="en-US" sz="2400" dirty="0" smtClean="0">
                <a:solidFill>
                  <a:prstClr val="black"/>
                </a:solidFill>
              </a:rPr>
              <a:t> to </a:t>
            </a:r>
            <a:r>
              <a:rPr lang="en-US" sz="2400" dirty="0">
                <a:solidFill>
                  <a:prstClr val="black"/>
                </a:solidFill>
              </a:rPr>
              <a:t>3 halls at a time </a:t>
            </a:r>
            <a:r>
              <a:rPr lang="en-US" sz="2400" dirty="0" smtClean="0">
                <a:solidFill>
                  <a:prstClr val="black"/>
                </a:solidFill>
              </a:rPr>
              <a:t>(249.5 &amp; 499 </a:t>
            </a:r>
            <a:r>
              <a:rPr lang="en-US" sz="2400" dirty="0">
                <a:solidFill>
                  <a:prstClr val="black"/>
                </a:solidFill>
              </a:rPr>
              <a:t>MHz)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Hall A (Physics), Hall B (KPP), Hall C (KPP), Hall D (Physics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This Fall 2017 – Winter 2018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CEBAF restoration starts late November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12 weeks of running scheduled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Start simultaneous 4-Hall Operation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745827"/>
              </p:ext>
            </p:extLst>
          </p:nvPr>
        </p:nvGraphicFramePr>
        <p:xfrm>
          <a:off x="733679" y="1777262"/>
          <a:ext cx="7512558" cy="1480820"/>
        </p:xfrm>
        <a:graphic>
          <a:graphicData uri="http://schemas.openxmlformats.org/drawingml/2006/table">
            <a:tbl>
              <a:tblPr/>
              <a:tblGrid>
                <a:gridCol w="4280281"/>
                <a:gridCol w="1554480"/>
                <a:gridCol w="1677797"/>
              </a:tblGrid>
              <a:tr h="23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Condition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613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249.5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/>
              <a:t>Simultaneous CEBAF 4-Hall Operations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1105140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4 Hall </a:t>
            </a:r>
            <a:r>
              <a:rPr lang="en-US" sz="2800" b="1" dirty="0" smtClean="0"/>
              <a:t>Delivery Conditions (called D+3)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4 Hall Setup Considerations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Two 249.5 MHz beams share one 499 MHz “Chopper Bucket”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750 MHz separators used for 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pass ABC + D separation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Pairs </a:t>
            </a:r>
            <a:r>
              <a:rPr lang="en-US" sz="2400" dirty="0"/>
              <a:t>of lasers have opposite helicity (A/B opposite of C/D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79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4-Hall Source Laser System – Spring 2016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900395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2017 Shutdown</a:t>
            </a:r>
            <a:endParaRPr lang="en-US" sz="2800" b="1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ym typeface="Wingdings"/>
              </a:rPr>
              <a:t>Completed installation of production LLRF (replaced proto-type)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dirty="0" smtClean="0"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Replaced damaged and aging RTP cells exhibiting poor extinction or </a:t>
            </a:r>
            <a:r>
              <a:rPr lang="en-US" sz="2400" dirty="0" smtClean="0"/>
              <a:t>optical </a:t>
            </a:r>
            <a:r>
              <a:rPr lang="en-US" sz="2400" dirty="0" smtClean="0"/>
              <a:t>after-pulse.   We no longer apply DC high voltage to RTP </a:t>
            </a:r>
            <a:r>
              <a:rPr lang="en-US" sz="2400" dirty="0" smtClean="0"/>
              <a:t>crystals, </a:t>
            </a:r>
            <a:r>
              <a:rPr lang="en-US" sz="2400" dirty="0" smtClean="0"/>
              <a:t>which DO suffer ion migration from electrode.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Improved independent management of laser size/divergence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/>
              <a:t>Added </a:t>
            </a:r>
            <a:r>
              <a:rPr lang="en-US" sz="2400" dirty="0" smtClean="0"/>
              <a:t>stages to readily vary of varying laser sizes</a:t>
            </a:r>
            <a:endParaRPr lang="en-US" sz="2400" dirty="0"/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/>
              <a:t>Modified lens for </a:t>
            </a:r>
            <a:r>
              <a:rPr lang="en-US" sz="2400" dirty="0" smtClean="0"/>
              <a:t>PPLN </a:t>
            </a:r>
            <a:r>
              <a:rPr lang="en-US" sz="2400" dirty="0" smtClean="0"/>
              <a:t>doubling </a:t>
            </a:r>
            <a:r>
              <a:rPr lang="en-US" sz="2400" dirty="0" smtClean="0"/>
              <a:t>and improved performance</a:t>
            </a:r>
            <a:endParaRPr lang="en-US" sz="2400" dirty="0" smtClean="0"/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/>
              <a:t>Added splitters/targets </a:t>
            </a:r>
            <a:r>
              <a:rPr lang="en-US" sz="2400" dirty="0" smtClean="0"/>
              <a:t>to improve </a:t>
            </a:r>
            <a:r>
              <a:rPr lang="en-US" sz="2400" dirty="0" smtClean="0"/>
              <a:t>combining lasers</a:t>
            </a:r>
            <a:endParaRPr lang="en-US" sz="2400" dirty="0" smtClean="0"/>
          </a:p>
          <a:p>
            <a:pPr marL="1257300" lvl="2" indent="-342900">
              <a:buFont typeface="Arial" charset="0"/>
              <a:buChar char="•"/>
            </a:pPr>
            <a:endParaRPr lang="en-US" sz="2400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/>
              <a:t>Identified a vendor in China providing less costly bare RTP crystal</a:t>
            </a:r>
          </a:p>
          <a:p>
            <a:pPr marL="800100" lvl="1" indent="-342900"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4907" y="3005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4-Hall Source Laser System Update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+mj-lt"/>
              </a:rPr>
              <a:t>Improving Lifetime with Larger Laser Size</a:t>
            </a:r>
            <a:endParaRPr lang="en-US" sz="3600" b="0" dirty="0">
              <a:latin typeface="+mj-lt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8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>
                <a:latin typeface="+mj-lt"/>
              </a:rPr>
              <a:t>Improving charge lifetime with GaAs/</a:t>
            </a:r>
            <a:r>
              <a:rPr lang="en-US" sz="3600" b="0" dirty="0" err="1" smtClean="0">
                <a:latin typeface="+mj-lt"/>
              </a:rPr>
              <a:t>GaAsP</a:t>
            </a:r>
            <a:endParaRPr lang="en-US" sz="3600" b="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3" y="1372452"/>
            <a:ext cx="7449702" cy="5052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8992</TotalTime>
  <Words>1703</Words>
  <Application>Microsoft Macintosh PowerPoint</Application>
  <PresentationFormat>On-screen Show (4:3)</PresentationFormat>
  <Paragraphs>269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Century Gothic</vt:lpstr>
      <vt:lpstr>Minion Pro</vt:lpstr>
      <vt:lpstr>Symbol</vt:lpstr>
      <vt:lpstr>Times New Roman</vt:lpstr>
      <vt:lpstr>Wingdings</vt:lpstr>
      <vt:lpstr>Arial</vt:lpstr>
      <vt:lpstr>JLabPowerPointMain-3</vt:lpstr>
      <vt:lpstr>CEBAF Injector Update  PREX/CREX Collaboration Meeting October 2, 2017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Lifetime with Larger Laser Size</vt:lpstr>
      <vt:lpstr>Improving charge lifetime with GaAs/GaAsP</vt:lpstr>
      <vt:lpstr>Lifetime Studies at mA Beam Current</vt:lpstr>
      <vt:lpstr>First Results: GaAs/GaAsP at mA Current</vt:lpstr>
      <vt:lpstr>Polarization Studies at mA Beam Current</vt:lpstr>
      <vt:lpstr>High Polarization Photocathodes</vt:lpstr>
      <vt:lpstr>Benefits of Distributed Bragg Reflector</vt:lpstr>
      <vt:lpstr>World Record QE from High Polarization Photocathode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Hand-Polishing Nightmare!</vt:lpstr>
      <vt:lpstr>Centrifugal Barrel Polishing to Rescue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237</cp:revision>
  <dcterms:created xsi:type="dcterms:W3CDTF">2016-01-11T21:08:07Z</dcterms:created>
  <dcterms:modified xsi:type="dcterms:W3CDTF">2017-09-28T16:19:49Z</dcterms:modified>
</cp:coreProperties>
</file>