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6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0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3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0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2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3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9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7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0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7D67C-65C7-492E-A6D0-9BA4FC0C217F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6A9A-5B99-4188-8037-571868E9D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7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CEBAF Injector Drawing &amp; </a:t>
            </a:r>
            <a:r>
              <a:rPr lang="en-US" dirty="0" smtClean="0"/>
              <a:t>Dimensions – SI Units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Josh Yoskowitz</a:t>
            </a:r>
          </a:p>
        </p:txBody>
      </p:sp>
    </p:spTree>
    <p:extLst>
      <p:ext uri="{BB962C8B-B14F-4D97-AF65-F5344CB8AC3E}">
        <p14:creationId xmlns:p14="http://schemas.microsoft.com/office/powerpoint/2010/main" val="188747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0CEF9-2DB4-4D47-B719-14F1703EC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491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BB965D-3B38-8F40-A301-B839593746E5}"/>
              </a:ext>
            </a:extLst>
          </p:cNvPr>
          <p:cNvSpPr txBox="1"/>
          <p:nvPr/>
        </p:nvSpPr>
        <p:spPr>
          <a:xfrm rot="886353">
            <a:off x="5847008" y="2163650"/>
            <a:ext cx="233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Cathode-Center Dipole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6B3C7-FBDB-3C42-8B02-62010CDE89D7}"/>
              </a:ext>
            </a:extLst>
          </p:cNvPr>
          <p:cNvSpPr txBox="1"/>
          <p:nvPr/>
        </p:nvSpPr>
        <p:spPr>
          <a:xfrm>
            <a:off x="180304" y="154547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(units = inches)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15DFCA-D90E-7B45-BD57-647A4437EC1D}"/>
              </a:ext>
            </a:extLst>
          </p:cNvPr>
          <p:cNvSpPr txBox="1"/>
          <p:nvPr/>
        </p:nvSpPr>
        <p:spPr>
          <a:xfrm>
            <a:off x="5601505" y="154547"/>
            <a:ext cx="2999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Gun to Entrance of Wien filter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D219057-E718-D046-9BA5-E71F16A4EDE3}"/>
              </a:ext>
            </a:extLst>
          </p:cNvPr>
          <p:cNvCxnSpPr/>
          <p:nvPr/>
        </p:nvCxnSpPr>
        <p:spPr>
          <a:xfrm flipH="1">
            <a:off x="4146997" y="523879"/>
            <a:ext cx="1596980" cy="20776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2935800-396B-8F42-9CC0-537104F3E71A}"/>
              </a:ext>
            </a:extLst>
          </p:cNvPr>
          <p:cNvCxnSpPr>
            <a:cxnSpLocks/>
          </p:cNvCxnSpPr>
          <p:nvPr/>
        </p:nvCxnSpPr>
        <p:spPr>
          <a:xfrm>
            <a:off x="8169498" y="523879"/>
            <a:ext cx="3271271" cy="40045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85692B0-931E-A14D-BCAC-743325742AA3}"/>
              </a:ext>
            </a:extLst>
          </p:cNvPr>
          <p:cNvSpPr txBox="1"/>
          <p:nvPr/>
        </p:nvSpPr>
        <p:spPr>
          <a:xfrm>
            <a:off x="3445910" y="4602125"/>
            <a:ext cx="251946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Two pair of H/V steering coils puts beam on axis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CFE0962-A316-CB44-8C5A-DCAEE2BB1A45}"/>
              </a:ext>
            </a:extLst>
          </p:cNvPr>
          <p:cNvCxnSpPr>
            <a:cxnSpLocks/>
          </p:cNvCxnSpPr>
          <p:nvPr/>
        </p:nvCxnSpPr>
        <p:spPr>
          <a:xfrm flipV="1">
            <a:off x="4451761" y="3701143"/>
            <a:ext cx="493726" cy="8273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3425F2D-393E-3F47-9292-9958AD03CE67}"/>
              </a:ext>
            </a:extLst>
          </p:cNvPr>
          <p:cNvCxnSpPr>
            <a:cxnSpLocks/>
          </p:cNvCxnSpPr>
          <p:nvPr/>
        </p:nvCxnSpPr>
        <p:spPr>
          <a:xfrm flipV="1">
            <a:off x="4451761" y="3959477"/>
            <a:ext cx="1386734" cy="5689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F7EE2EC-0F65-D54B-A44A-F50A1BA0FC0A}"/>
              </a:ext>
            </a:extLst>
          </p:cNvPr>
          <p:cNvSpPr txBox="1"/>
          <p:nvPr/>
        </p:nvSpPr>
        <p:spPr>
          <a:xfrm>
            <a:off x="6909768" y="6119963"/>
            <a:ext cx="16908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Other H/V coils can stay “off”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A0FB712-EE8C-6F44-BE30-389B39D0CDD4}"/>
              </a:ext>
            </a:extLst>
          </p:cNvPr>
          <p:cNvCxnSpPr>
            <a:cxnSpLocks/>
          </p:cNvCxnSpPr>
          <p:nvPr/>
        </p:nvCxnSpPr>
        <p:spPr>
          <a:xfrm flipH="1" flipV="1">
            <a:off x="6868485" y="4215490"/>
            <a:ext cx="549782" cy="19044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F4F5656-5362-7B4F-966D-D994F90A3BC2}"/>
              </a:ext>
            </a:extLst>
          </p:cNvPr>
          <p:cNvCxnSpPr>
            <a:cxnSpLocks/>
          </p:cNvCxnSpPr>
          <p:nvPr/>
        </p:nvCxnSpPr>
        <p:spPr>
          <a:xfrm flipV="1">
            <a:off x="7418267" y="4686564"/>
            <a:ext cx="2549018" cy="14333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5D68ED3-4574-0E40-8C9F-4B3F730963C8}"/>
              </a:ext>
            </a:extLst>
          </p:cNvPr>
          <p:cNvCxnSpPr>
            <a:cxnSpLocks/>
          </p:cNvCxnSpPr>
          <p:nvPr/>
        </p:nvCxnSpPr>
        <p:spPr>
          <a:xfrm flipV="1">
            <a:off x="7418267" y="4686564"/>
            <a:ext cx="3472720" cy="14333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92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0963" y="-32547"/>
            <a:ext cx="10941803" cy="6820806"/>
            <a:chOff x="340963" y="-32547"/>
            <a:chExt cx="10941803" cy="6820806"/>
          </a:xfrm>
        </p:grpSpPr>
        <p:pic>
          <p:nvPicPr>
            <p:cNvPr id="3" name="Picture 2" descr="DOUBLE CHECK.pdf - Adobe Acrobat Reader 201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5" t="11299" r="15109" b="1017"/>
            <a:stretch/>
          </p:blipFill>
          <p:spPr>
            <a:xfrm>
              <a:off x="743920" y="-32547"/>
              <a:ext cx="10538846" cy="6820806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340963" y="185979"/>
              <a:ext cx="32391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Drawing From Danny </a:t>
              </a:r>
              <a:r>
                <a:rPr lang="en-US" dirty="0" err="1" smtClean="0"/>
                <a:t>Machie</a:t>
              </a:r>
              <a:endParaRPr lang="en-US" dirty="0" smtClean="0"/>
            </a:p>
            <a:p>
              <a:r>
                <a:rPr lang="en-US" dirty="0" smtClean="0"/>
                <a:t>(units are in inches)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0257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420" y="47140"/>
            <a:ext cx="10123713" cy="1012405"/>
          </a:xfrm>
        </p:spPr>
        <p:txBody>
          <a:bodyPr/>
          <a:lstStyle/>
          <a:p>
            <a:pPr algn="ctr"/>
            <a:r>
              <a:rPr lang="en-US" u="sng" dirty="0"/>
              <a:t>Drawing Pt 1: Gun Front Flange to Valve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32811" y="1313496"/>
            <a:ext cx="10373298" cy="5544505"/>
            <a:chOff x="161237" y="1182494"/>
            <a:chExt cx="7949244" cy="3588527"/>
          </a:xfrm>
        </p:grpSpPr>
        <p:grpSp>
          <p:nvGrpSpPr>
            <p:cNvPr id="56" name="Group 55"/>
            <p:cNvGrpSpPr/>
            <p:nvPr/>
          </p:nvGrpSpPr>
          <p:grpSpPr>
            <a:xfrm>
              <a:off x="161237" y="1182494"/>
              <a:ext cx="2207548" cy="3588527"/>
              <a:chOff x="161237" y="1182494"/>
              <a:chExt cx="2207548" cy="3588527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61237" y="1182494"/>
                <a:ext cx="2207548" cy="1988234"/>
                <a:chOff x="161237" y="1182494"/>
                <a:chExt cx="2207548" cy="1988234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>
                  <a:off x="1233420" y="1907177"/>
                  <a:ext cx="106680" cy="1139081"/>
                  <a:chOff x="731520" y="1761309"/>
                  <a:chExt cx="106680" cy="1139080"/>
                </a:xfrm>
              </p:grpSpPr>
              <p:sp>
                <p:nvSpPr>
                  <p:cNvPr id="3" name="Oval 2"/>
                  <p:cNvSpPr/>
                  <p:nvPr/>
                </p:nvSpPr>
                <p:spPr>
                  <a:xfrm>
                    <a:off x="731520" y="1761309"/>
                    <a:ext cx="106680" cy="23758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" name="Oval 3"/>
                  <p:cNvSpPr/>
                  <p:nvPr/>
                </p:nvSpPr>
                <p:spPr>
                  <a:xfrm>
                    <a:off x="731520" y="2662645"/>
                    <a:ext cx="106680" cy="237744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7" name="Straight Connector 6"/>
                <p:cNvCxnSpPr/>
                <p:nvPr/>
              </p:nvCxnSpPr>
              <p:spPr>
                <a:xfrm>
                  <a:off x="587829" y="2142309"/>
                  <a:ext cx="0" cy="666205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H="1">
                  <a:off x="587829" y="1907177"/>
                  <a:ext cx="250371" cy="235132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flipH="1" flipV="1">
                  <a:off x="587828" y="2808514"/>
                  <a:ext cx="250371" cy="176349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161237" y="1611308"/>
                  <a:ext cx="892970" cy="2390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Cathode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1021005" y="1611308"/>
                  <a:ext cx="666750" cy="2390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Anode</a:t>
                  </a:r>
                </a:p>
              </p:txBody>
            </p:sp>
            <p:cxnSp>
              <p:nvCxnSpPr>
                <p:cNvPr id="25" name="Straight Connector 24"/>
                <p:cNvCxnSpPr/>
                <p:nvPr/>
              </p:nvCxnSpPr>
              <p:spPr>
                <a:xfrm flipH="1">
                  <a:off x="2035410" y="1780094"/>
                  <a:ext cx="0" cy="1390634"/>
                </a:xfrm>
                <a:prstGeom prst="line">
                  <a:avLst/>
                </a:prstGeom>
                <a:ln w="508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1702035" y="1182494"/>
                  <a:ext cx="666750" cy="5976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Front Flange of Gun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2035410" y="3170728"/>
                <a:ext cx="0" cy="1600293"/>
              </a:xfrm>
              <a:prstGeom prst="line">
                <a:avLst/>
              </a:prstGeom>
              <a:ln w="127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/>
            <p:cNvGrpSpPr/>
            <p:nvPr/>
          </p:nvGrpSpPr>
          <p:grpSpPr>
            <a:xfrm>
              <a:off x="2533444" y="2178796"/>
              <a:ext cx="5577037" cy="589279"/>
              <a:chOff x="2533444" y="2178796"/>
              <a:chExt cx="5577037" cy="589279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2533444" y="2319009"/>
                <a:ext cx="508514" cy="312804"/>
                <a:chOff x="2750488" y="2142309"/>
                <a:chExt cx="508514" cy="312804"/>
              </a:xfrm>
            </p:grpSpPr>
            <p:sp>
              <p:nvSpPr>
                <p:cNvPr id="36" name="Isosceles Triangle 35"/>
                <p:cNvSpPr/>
                <p:nvPr/>
              </p:nvSpPr>
              <p:spPr>
                <a:xfrm>
                  <a:off x="2750488" y="2142310"/>
                  <a:ext cx="287079" cy="312803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Isosceles Triangle 36"/>
                <p:cNvSpPr/>
                <p:nvPr/>
              </p:nvSpPr>
              <p:spPr>
                <a:xfrm rot="10800000">
                  <a:off x="2971923" y="2142309"/>
                  <a:ext cx="287079" cy="312803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9" name="Rectangle 38"/>
              <p:cNvSpPr/>
              <p:nvPr/>
            </p:nvSpPr>
            <p:spPr>
              <a:xfrm>
                <a:off x="3539992" y="2285136"/>
                <a:ext cx="589279" cy="3827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4627305" y="2317034"/>
                <a:ext cx="508514" cy="312804"/>
                <a:chOff x="2750488" y="2142309"/>
                <a:chExt cx="508514" cy="312804"/>
              </a:xfrm>
            </p:grpSpPr>
            <p:sp>
              <p:nvSpPr>
                <p:cNvPr id="41" name="Isosceles Triangle 40"/>
                <p:cNvSpPr/>
                <p:nvPr/>
              </p:nvSpPr>
              <p:spPr>
                <a:xfrm>
                  <a:off x="2750488" y="2142310"/>
                  <a:ext cx="287079" cy="312803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Isosceles Triangle 41"/>
                <p:cNvSpPr/>
                <p:nvPr/>
              </p:nvSpPr>
              <p:spPr>
                <a:xfrm rot="10800000">
                  <a:off x="2971923" y="2142309"/>
                  <a:ext cx="287079" cy="312803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3" name="Rectangle 42"/>
              <p:cNvSpPr/>
              <p:nvPr/>
            </p:nvSpPr>
            <p:spPr>
              <a:xfrm rot="5400000">
                <a:off x="5530598" y="2282050"/>
                <a:ext cx="589279" cy="38277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43"/>
              <p:cNvGrpSpPr/>
              <p:nvPr/>
            </p:nvGrpSpPr>
            <p:grpSpPr>
              <a:xfrm>
                <a:off x="6514656" y="2313084"/>
                <a:ext cx="508514" cy="312804"/>
                <a:chOff x="2750488" y="2142309"/>
                <a:chExt cx="508514" cy="312804"/>
              </a:xfrm>
            </p:grpSpPr>
            <p:sp>
              <p:nvSpPr>
                <p:cNvPr id="45" name="Isosceles Triangle 44"/>
                <p:cNvSpPr/>
                <p:nvPr/>
              </p:nvSpPr>
              <p:spPr>
                <a:xfrm>
                  <a:off x="2750488" y="2142310"/>
                  <a:ext cx="287079" cy="312803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Isosceles Triangle 45"/>
                <p:cNvSpPr/>
                <p:nvPr/>
              </p:nvSpPr>
              <p:spPr>
                <a:xfrm rot="10800000">
                  <a:off x="2971923" y="2142309"/>
                  <a:ext cx="287079" cy="312803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521202" y="2285136"/>
                <a:ext cx="589279" cy="3827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2843000" y="2435933"/>
            <a:ext cx="1535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MBH2I01 </a:t>
            </a:r>
            <a:r>
              <a:rPr lang="en-US" dirty="0"/>
              <a:t>H&amp;V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19672" y="2427140"/>
            <a:ext cx="102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IPM2I01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436858" y="2417424"/>
            <a:ext cx="173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MBH2I02 H&amp;V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978277" y="2405874"/>
            <a:ext cx="1091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MFH2I01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042718" y="2427140"/>
            <a:ext cx="1654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MBH2I03 H&amp;V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677538" y="2427140"/>
            <a:ext cx="99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IPM2I02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990993" y="2160707"/>
            <a:ext cx="97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VBV2I02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>
            <a:off x="3485837" y="3608556"/>
            <a:ext cx="0" cy="77688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4922780" y="3760283"/>
            <a:ext cx="0" cy="94637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302700" y="3621021"/>
            <a:ext cx="0" cy="136445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531330" y="3840963"/>
            <a:ext cx="0" cy="151996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8798272" y="3653475"/>
            <a:ext cx="0" cy="207550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0121621" y="3760283"/>
            <a:ext cx="0" cy="229160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1498714" y="4098987"/>
            <a:ext cx="2826" cy="238202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2603389" y="4224389"/>
            <a:ext cx="907340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2594259" y="4630878"/>
            <a:ext cx="2328521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2603389" y="4985471"/>
            <a:ext cx="3671170" cy="1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2603389" y="5322373"/>
            <a:ext cx="4862205" cy="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2594259" y="5728980"/>
            <a:ext cx="6118352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2578497" y="6051884"/>
            <a:ext cx="7543124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V="1">
            <a:off x="2614385" y="6472989"/>
            <a:ext cx="8864471" cy="3149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2572937" y="3794174"/>
            <a:ext cx="87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0.197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3739348" y="4223547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0.3137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142643" y="4594613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0.546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6460348" y="4938544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0.660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7595650" y="5305755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0.8700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9022726" y="5675087"/>
            <a:ext cx="102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0.991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9981236" y="6094924"/>
            <a:ext cx="1645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1.19±0.03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517361" y="1397423"/>
            <a:ext cx="715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</a:t>
            </a:r>
            <a:r>
              <a:rPr lang="en-US" dirty="0" smtClean="0"/>
              <a:t>0.0064m </a:t>
            </a:r>
            <a:r>
              <a:rPr lang="en-US" dirty="0"/>
              <a:t>uncertainty in measurement (unless otherwise stated) </a:t>
            </a:r>
          </a:p>
        </p:txBody>
      </p:sp>
      <p:sp>
        <p:nvSpPr>
          <p:cNvPr id="70" name="Isosceles Triangle 36">
            <a:extLst>
              <a:ext uri="{FF2B5EF4-FFF2-40B4-BE49-F238E27FC236}">
                <a16:creationId xmlns:a16="http://schemas.microsoft.com/office/drawing/2014/main" id="{E074B477-B915-314B-A5CF-ADD55EEFDBE0}"/>
              </a:ext>
            </a:extLst>
          </p:cNvPr>
          <p:cNvSpPr/>
          <p:nvPr/>
        </p:nvSpPr>
        <p:spPr>
          <a:xfrm rot="10800000">
            <a:off x="11291545" y="2775206"/>
            <a:ext cx="374621" cy="4833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Isosceles Triangle 35">
            <a:extLst>
              <a:ext uri="{FF2B5EF4-FFF2-40B4-BE49-F238E27FC236}">
                <a16:creationId xmlns:a16="http://schemas.microsoft.com/office/drawing/2014/main" id="{5509B982-0A2D-6C44-81B9-DEAF6094CA07}"/>
              </a:ext>
            </a:extLst>
          </p:cNvPr>
          <p:cNvSpPr/>
          <p:nvPr/>
        </p:nvSpPr>
        <p:spPr>
          <a:xfrm>
            <a:off x="11291544" y="3281418"/>
            <a:ext cx="374621" cy="4833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1CC5608-F171-1A49-9401-BA1D45F1DB78}"/>
              </a:ext>
            </a:extLst>
          </p:cNvPr>
          <p:cNvCxnSpPr>
            <a:cxnSpLocks/>
          </p:cNvCxnSpPr>
          <p:nvPr/>
        </p:nvCxnSpPr>
        <p:spPr>
          <a:xfrm flipV="1">
            <a:off x="689487" y="2852847"/>
            <a:ext cx="3049861" cy="69078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BBF7280-26C1-C44D-AF9D-85F2895796C2}"/>
              </a:ext>
            </a:extLst>
          </p:cNvPr>
          <p:cNvCxnSpPr>
            <a:cxnSpLocks/>
            <a:endCxn id="42" idx="5"/>
          </p:cNvCxnSpPr>
          <p:nvPr/>
        </p:nvCxnSpPr>
        <p:spPr>
          <a:xfrm>
            <a:off x="3732644" y="2869513"/>
            <a:ext cx="2610739" cy="43857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5ED33C7-4C40-DD42-9E13-4E566979F1AC}"/>
              </a:ext>
            </a:extLst>
          </p:cNvPr>
          <p:cNvCxnSpPr>
            <a:cxnSpLocks/>
          </p:cNvCxnSpPr>
          <p:nvPr/>
        </p:nvCxnSpPr>
        <p:spPr>
          <a:xfrm flipV="1">
            <a:off x="6302700" y="3271591"/>
            <a:ext cx="5664019" cy="393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DE6B947-8D35-8B45-8FC4-B806458CBD16}"/>
              </a:ext>
            </a:extLst>
          </p:cNvPr>
          <p:cNvSpPr txBox="1"/>
          <p:nvPr/>
        </p:nvSpPr>
        <p:spPr>
          <a:xfrm>
            <a:off x="114916" y="344246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(</a:t>
            </a:r>
            <a:r>
              <a:rPr lang="en-US" dirty="0" err="1">
                <a:solidFill>
                  <a:srgbClr val="00B050"/>
                </a:solidFill>
              </a:rPr>
              <a:t>x,y</a:t>
            </a:r>
            <a:r>
              <a:rPr lang="en-US" dirty="0">
                <a:solidFill>
                  <a:srgbClr val="00B050"/>
                </a:solidFill>
              </a:rPr>
              <a:t>)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701936" y="3608556"/>
            <a:ext cx="1871001" cy="44919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639798" y="3308384"/>
            <a:ext cx="87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0.1</a:t>
            </a:r>
            <a:endParaRPr lang="en-US" dirty="0"/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696566" y="2944557"/>
            <a:ext cx="817551" cy="12154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514117" y="2602090"/>
            <a:ext cx="0" cy="59614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7438" y="2661181"/>
            <a:ext cx="87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8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47" y="365125"/>
            <a:ext cx="11830929" cy="1325563"/>
          </a:xfrm>
        </p:spPr>
        <p:txBody>
          <a:bodyPr/>
          <a:lstStyle/>
          <a:p>
            <a:r>
              <a:rPr lang="en-US" u="sng" dirty="0"/>
              <a:t>Drawing Pt 2: Valve to Vertical Wien Filter Entrance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43314" y="3983340"/>
            <a:ext cx="0" cy="87372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Summing Junction 7"/>
          <p:cNvSpPr/>
          <p:nvPr/>
        </p:nvSpPr>
        <p:spPr>
          <a:xfrm>
            <a:off x="1802674" y="2941914"/>
            <a:ext cx="927463" cy="809066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elay 8"/>
          <p:cNvSpPr/>
          <p:nvPr/>
        </p:nvSpPr>
        <p:spPr>
          <a:xfrm>
            <a:off x="3359096" y="3040649"/>
            <a:ext cx="886333" cy="553540"/>
          </a:xfrm>
          <a:prstGeom prst="flowChartDela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Summing Junction 9"/>
          <p:cNvSpPr/>
          <p:nvPr/>
        </p:nvSpPr>
        <p:spPr>
          <a:xfrm>
            <a:off x="4874388" y="2939542"/>
            <a:ext cx="927463" cy="809066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8696231" y="3078996"/>
            <a:ext cx="663581" cy="483302"/>
            <a:chOff x="6959148" y="3067345"/>
            <a:chExt cx="663581" cy="483302"/>
          </a:xfrm>
        </p:grpSpPr>
        <p:sp>
          <p:nvSpPr>
            <p:cNvPr id="11" name="Isosceles Triangle 10"/>
            <p:cNvSpPr/>
            <p:nvPr/>
          </p:nvSpPr>
          <p:spPr>
            <a:xfrm>
              <a:off x="6959148" y="3067347"/>
              <a:ext cx="374621" cy="4833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7248108" y="3067345"/>
              <a:ext cx="374621" cy="4833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 rot="5400000">
            <a:off x="7516274" y="2951980"/>
            <a:ext cx="910474" cy="49949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583210" y="3093809"/>
            <a:ext cx="663581" cy="483302"/>
            <a:chOff x="6959148" y="3067345"/>
            <a:chExt cx="663581" cy="483302"/>
          </a:xfrm>
        </p:grpSpPr>
        <p:sp>
          <p:nvSpPr>
            <p:cNvPr id="16" name="Isosceles Triangle 15"/>
            <p:cNvSpPr/>
            <p:nvPr/>
          </p:nvSpPr>
          <p:spPr>
            <a:xfrm>
              <a:off x="6959148" y="3067347"/>
              <a:ext cx="374621" cy="4833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 rot="10800000">
              <a:off x="7248108" y="3067345"/>
              <a:ext cx="374621" cy="4833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Flowchart: Summing Junction 17"/>
          <p:cNvSpPr/>
          <p:nvPr/>
        </p:nvSpPr>
        <p:spPr>
          <a:xfrm>
            <a:off x="9866014" y="2930926"/>
            <a:ext cx="927463" cy="809066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1648050" y="2363372"/>
            <a:ext cx="0" cy="229303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249387" y="3695145"/>
            <a:ext cx="0" cy="77688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895334" y="4225436"/>
            <a:ext cx="1318508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05098" y="3876087"/>
            <a:ext cx="1311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0.25±0.03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3359096" y="3600453"/>
            <a:ext cx="0" cy="312390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895334" y="4553712"/>
            <a:ext cx="2463762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38585" y="1789899"/>
            <a:ext cx="711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0.0064m uncertainty in measurement (unless otherwise stated) 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5318624" y="3747244"/>
            <a:ext cx="0" cy="47819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359096" y="4040770"/>
            <a:ext cx="1849554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905686" y="3648119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0.180</a:t>
            </a:r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6957831" y="3832785"/>
            <a:ext cx="0" cy="72092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359096" y="4370743"/>
            <a:ext cx="3513074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716992" y="4020386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0.406</a:t>
            </a:r>
            <a:endParaRPr lang="en-US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7971511" y="3915316"/>
            <a:ext cx="0" cy="94175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359096" y="4656406"/>
            <a:ext cx="4612415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46734" y="4295046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0.533</a:t>
            </a:r>
            <a:endParaRPr lang="en-US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8985191" y="3773077"/>
            <a:ext cx="0" cy="138932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3359096" y="5008098"/>
            <a:ext cx="5524445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8055543" y="4692693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0.737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3350188" y="5468580"/>
            <a:ext cx="6905587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0329745" y="3969714"/>
            <a:ext cx="0" cy="179804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9195080" y="5118488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0.864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11648050" y="4692693"/>
            <a:ext cx="0" cy="179804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3362856" y="6153266"/>
            <a:ext cx="8285194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0338026" y="5783934"/>
            <a:ext cx="92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0.953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237924" y="2184197"/>
            <a:ext cx="1200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VBV2I02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666129" y="2458202"/>
            <a:ext cx="1200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ITV2I01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181420" y="2569050"/>
            <a:ext cx="1200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MDS1I01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88596" y="5221455"/>
            <a:ext cx="1445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Front Face of Dipole Magnet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2203966" y="5690558"/>
            <a:ext cx="1106825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770600" y="2509323"/>
            <a:ext cx="1200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ITV1I02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818562" y="2713900"/>
            <a:ext cx="193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MBH1I02 H&amp;V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004963" y="2346064"/>
            <a:ext cx="193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MFB1I02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077089" y="2724477"/>
            <a:ext cx="193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MHB1I03 H&amp;V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350074" y="2587385"/>
            <a:ext cx="193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ITV1I03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0638167" y="1724054"/>
            <a:ext cx="1553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MWF1I04 (entrance)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195393" y="4219549"/>
            <a:ext cx="1211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0.38±0.03</a:t>
            </a:r>
            <a:endParaRPr lang="en-US" dirty="0"/>
          </a:p>
        </p:txBody>
      </p:sp>
      <p:sp>
        <p:nvSpPr>
          <p:cNvPr id="58" name="Isosceles Triangle 36">
            <a:extLst>
              <a:ext uri="{FF2B5EF4-FFF2-40B4-BE49-F238E27FC236}">
                <a16:creationId xmlns:a16="http://schemas.microsoft.com/office/drawing/2014/main" id="{68DE283C-D19C-0242-B05E-899BDFA42483}"/>
              </a:ext>
            </a:extLst>
          </p:cNvPr>
          <p:cNvSpPr/>
          <p:nvPr/>
        </p:nvSpPr>
        <p:spPr>
          <a:xfrm rot="10800000">
            <a:off x="624245" y="2788031"/>
            <a:ext cx="374621" cy="4833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Isosceles Triangle 35">
            <a:extLst>
              <a:ext uri="{FF2B5EF4-FFF2-40B4-BE49-F238E27FC236}">
                <a16:creationId xmlns:a16="http://schemas.microsoft.com/office/drawing/2014/main" id="{70F71A7D-2593-DD44-ABD0-7BAD0B817C60}"/>
              </a:ext>
            </a:extLst>
          </p:cNvPr>
          <p:cNvSpPr/>
          <p:nvPr/>
        </p:nvSpPr>
        <p:spPr>
          <a:xfrm>
            <a:off x="624244" y="3294243"/>
            <a:ext cx="374621" cy="4833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E8F78DE-2140-C14B-8C4F-CF1C9614B87F}"/>
              </a:ext>
            </a:extLst>
          </p:cNvPr>
          <p:cNvCxnSpPr>
            <a:cxnSpLocks/>
          </p:cNvCxnSpPr>
          <p:nvPr/>
        </p:nvCxnSpPr>
        <p:spPr>
          <a:xfrm>
            <a:off x="726315" y="3326049"/>
            <a:ext cx="10947984" cy="1419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7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206203"/>
              </p:ext>
            </p:extLst>
          </p:nvPr>
        </p:nvGraphicFramePr>
        <p:xfrm>
          <a:off x="-1" y="1"/>
          <a:ext cx="12192001" cy="689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574">
                  <a:extLst>
                    <a:ext uri="{9D8B030D-6E8A-4147-A177-3AD203B41FA5}">
                      <a16:colId xmlns:a16="http://schemas.microsoft.com/office/drawing/2014/main" val="1275937610"/>
                    </a:ext>
                  </a:extLst>
                </a:gridCol>
                <a:gridCol w="1611442">
                  <a:extLst>
                    <a:ext uri="{9D8B030D-6E8A-4147-A177-3AD203B41FA5}">
                      <a16:colId xmlns:a16="http://schemas.microsoft.com/office/drawing/2014/main" val="1306715367"/>
                    </a:ext>
                  </a:extLst>
                </a:gridCol>
                <a:gridCol w="807625">
                  <a:extLst>
                    <a:ext uri="{9D8B030D-6E8A-4147-A177-3AD203B41FA5}">
                      <a16:colId xmlns:a16="http://schemas.microsoft.com/office/drawing/2014/main" val="3771939971"/>
                    </a:ext>
                  </a:extLst>
                </a:gridCol>
                <a:gridCol w="1241031">
                  <a:extLst>
                    <a:ext uri="{9D8B030D-6E8A-4147-A177-3AD203B41FA5}">
                      <a16:colId xmlns:a16="http://schemas.microsoft.com/office/drawing/2014/main" val="575805526"/>
                    </a:ext>
                  </a:extLst>
                </a:gridCol>
                <a:gridCol w="4412464">
                  <a:extLst>
                    <a:ext uri="{9D8B030D-6E8A-4147-A177-3AD203B41FA5}">
                      <a16:colId xmlns:a16="http://schemas.microsoft.com/office/drawing/2014/main" val="3004234083"/>
                    </a:ext>
                  </a:extLst>
                </a:gridCol>
                <a:gridCol w="2707865">
                  <a:extLst>
                    <a:ext uri="{9D8B030D-6E8A-4147-A177-3AD203B41FA5}">
                      <a16:colId xmlns:a16="http://schemas.microsoft.com/office/drawing/2014/main" val="414669584"/>
                    </a:ext>
                  </a:extLst>
                </a:gridCol>
              </a:tblGrid>
              <a:tr h="713977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Physical Length </a:t>
                      </a:r>
                      <a:r>
                        <a:rPr lang="en-US" sz="1400" dirty="0" smtClean="0"/>
                        <a:t>(m)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Physical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ID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m)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Field</a:t>
                      </a:r>
                      <a:r>
                        <a:rPr lang="en-US" sz="1400" baseline="0" dirty="0"/>
                        <a:t> Map </a:t>
                      </a:r>
                      <a:r>
                        <a:rPr lang="en-US" sz="1400" baseline="0" dirty="0" smtClean="0"/>
                        <a:t>Dimensions (m)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Field</a:t>
                      </a:r>
                      <a:r>
                        <a:rPr lang="en-US" sz="1400" baseline="0" dirty="0"/>
                        <a:t> Map Name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618277"/>
                  </a:ext>
                </a:extLst>
              </a:tr>
              <a:tr h="378845">
                <a:tc>
                  <a:txBody>
                    <a:bodyPr/>
                    <a:lstStyle/>
                    <a:p>
                      <a:r>
                        <a:rPr lang="en-US" sz="1400" dirty="0"/>
                        <a:t>MBH2I01 H&amp;V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</a:t>
                      </a:r>
                      <a:r>
                        <a:rPr lang="en-US" sz="1400" baseline="0" dirty="0"/>
                        <a:t> Coil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[-0.35,0.35],</a:t>
                      </a:r>
                      <a:r>
                        <a:rPr lang="en-US" sz="1400" baseline="0" dirty="0" smtClean="0"/>
                        <a:t>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Bfield.txt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01941"/>
                  </a:ext>
                </a:extLst>
              </a:tr>
              <a:tr h="447856">
                <a:tc>
                  <a:txBody>
                    <a:bodyPr/>
                    <a:lstStyle/>
                    <a:p>
                      <a:r>
                        <a:rPr lang="en-US" sz="1400" dirty="0"/>
                        <a:t>IPM2I01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Beam</a:t>
                      </a:r>
                      <a:r>
                        <a:rPr lang="en-US" sz="1400" baseline="0" dirty="0"/>
                        <a:t> Position Monitor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680580"/>
                  </a:ext>
                </a:extLst>
              </a:tr>
              <a:tr h="335731">
                <a:tc>
                  <a:txBody>
                    <a:bodyPr/>
                    <a:lstStyle/>
                    <a:p>
                      <a:r>
                        <a:rPr lang="en-US" sz="1400" dirty="0"/>
                        <a:t>MBH2I02 H&amp;V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 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[-0.35,0.35],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Bfield.txt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362594"/>
                  </a:ext>
                </a:extLst>
              </a:tr>
              <a:tr h="308806">
                <a:tc>
                  <a:txBody>
                    <a:bodyPr/>
                    <a:lstStyle/>
                    <a:p>
                      <a:r>
                        <a:rPr lang="en-US" sz="1400" dirty="0"/>
                        <a:t>MFH2I01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Solenoid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0.0762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[0,0.15],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[-0.20,0.20], step=0.001</a:t>
                      </a: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[-0.20,0.20], step=0.005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Solenoid_FieldMap.txt</a:t>
                      </a:r>
                    </a:p>
                    <a:p>
                      <a:r>
                        <a:rPr lang="en-US" sz="1400" dirty="0" smtClean="0"/>
                        <a:t>Solenoid_FieldMap_XYZ.txt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96678"/>
                  </a:ext>
                </a:extLst>
              </a:tr>
              <a:tr h="364273">
                <a:tc>
                  <a:txBody>
                    <a:bodyPr/>
                    <a:lstStyle/>
                    <a:p>
                      <a:r>
                        <a:rPr lang="en-US" sz="1400" dirty="0"/>
                        <a:t>MBH2I03 H&amp;V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 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[-0.35,0.35],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Bfield.txt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027111"/>
                  </a:ext>
                </a:extLst>
              </a:tr>
              <a:tr h="447856">
                <a:tc>
                  <a:txBody>
                    <a:bodyPr/>
                    <a:lstStyle/>
                    <a:p>
                      <a:r>
                        <a:rPr lang="en-US" sz="1400" dirty="0"/>
                        <a:t>IPM2I02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Beam Position 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546534"/>
                  </a:ext>
                </a:extLst>
              </a:tr>
              <a:tr h="305990">
                <a:tc>
                  <a:txBody>
                    <a:bodyPr/>
                    <a:lstStyle/>
                    <a:p>
                      <a:r>
                        <a:rPr lang="en-US" sz="1400" dirty="0"/>
                        <a:t>VBV2I02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576938"/>
                  </a:ext>
                </a:extLst>
              </a:tr>
              <a:tr h="305990">
                <a:tc>
                  <a:txBody>
                    <a:bodyPr/>
                    <a:lstStyle/>
                    <a:p>
                      <a:r>
                        <a:rPr lang="en-US" sz="1400" dirty="0"/>
                        <a:t>ITV2I01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326551"/>
                  </a:ext>
                </a:extLst>
              </a:tr>
              <a:tr h="321159">
                <a:tc>
                  <a:txBody>
                    <a:bodyPr/>
                    <a:lstStyle/>
                    <a:p>
                      <a:r>
                        <a:rPr lang="en-US" sz="1400" dirty="0"/>
                        <a:t>MDS1I01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Dipole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0.0603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</a:t>
                      </a:r>
                      <a:r>
                        <a:rPr lang="en-US" sz="1400" dirty="0" smtClean="0"/>
                        <a:t>0.35,0.35], </a:t>
                      </a:r>
                      <a:r>
                        <a:rPr lang="en-US" sz="1400" dirty="0" smtClean="0"/>
                        <a:t>step=0.001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15degDipole_air_corrected.txt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241025"/>
                  </a:ext>
                </a:extLst>
              </a:tr>
              <a:tr h="305990">
                <a:tc>
                  <a:txBody>
                    <a:bodyPr/>
                    <a:lstStyle/>
                    <a:p>
                      <a:r>
                        <a:rPr lang="en-US" sz="1400" dirty="0"/>
                        <a:t>ITV1I02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52769"/>
                  </a:ext>
                </a:extLst>
              </a:tr>
              <a:tr h="378846">
                <a:tc>
                  <a:txBody>
                    <a:bodyPr/>
                    <a:lstStyle/>
                    <a:p>
                      <a:r>
                        <a:rPr lang="en-US" sz="1400" dirty="0"/>
                        <a:t>MBH1I03 H&amp;V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 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 ,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Bfield.txt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54761"/>
                  </a:ext>
                </a:extLst>
              </a:tr>
              <a:tr h="320560">
                <a:tc>
                  <a:txBody>
                    <a:bodyPr/>
                    <a:lstStyle/>
                    <a:p>
                      <a:r>
                        <a:rPr lang="en-US" sz="1400" dirty="0"/>
                        <a:t>MFB1I02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Solenoid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0.0762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[0,0.15],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r>
                        <a:rPr lang="el-GR" sz="1400" dirty="0" smtClean="0">
                          <a:solidFill>
                            <a:schemeClr val="tx1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[-0.20,0.20], step=0.001</a:t>
                      </a: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[-0.15,0.15],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[-0.20,0.20], step=0.005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Solenoid_FieldMap.txt</a:t>
                      </a:r>
                    </a:p>
                    <a:p>
                      <a:r>
                        <a:rPr lang="en-US" sz="1400" dirty="0" smtClean="0"/>
                        <a:t>Solenoid_FieldMap_XYZ.txt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66335"/>
                  </a:ext>
                </a:extLst>
              </a:tr>
              <a:tr h="509983">
                <a:tc>
                  <a:txBody>
                    <a:bodyPr/>
                    <a:lstStyle/>
                    <a:p>
                      <a:r>
                        <a:rPr lang="en-US" sz="1400" dirty="0"/>
                        <a:t>MHB1I03 H&amp;V (</a:t>
                      </a:r>
                      <a:r>
                        <a:rPr lang="en-US" sz="1400" b="1" i="1" dirty="0"/>
                        <a:t>not</a:t>
                      </a:r>
                      <a:r>
                        <a:rPr lang="en-US" sz="1400" i="0" dirty="0"/>
                        <a:t> MBH1I03)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Steering 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0.0747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l-GR" sz="1400" dirty="0" smtClean="0">
                          <a:solidFill>
                            <a:srgbClr val="FF0000"/>
                          </a:solidFill>
                        </a:rPr>
                        <a:t>ϵ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[-0.35,0.35],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z</a:t>
                      </a:r>
                      <a:r>
                        <a:rPr lang="el-GR" sz="1400" dirty="0" smtClean="0"/>
                        <a:t>ϵ</a:t>
                      </a:r>
                      <a:r>
                        <a:rPr lang="en-US" sz="1400" dirty="0" smtClean="0"/>
                        <a:t>[-0.35,0.35] , step=0.01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HB_Steering_Coil_FieldMap.txt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362288"/>
                  </a:ext>
                </a:extLst>
              </a:tr>
              <a:tr h="305990">
                <a:tc>
                  <a:txBody>
                    <a:bodyPr/>
                    <a:lstStyle/>
                    <a:p>
                      <a:r>
                        <a:rPr lang="en-US" sz="1400" dirty="0"/>
                        <a:t>ITV1I03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0.0349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167517"/>
                  </a:ext>
                </a:extLst>
              </a:tr>
              <a:tr h="570344">
                <a:tc>
                  <a:txBody>
                    <a:bodyPr/>
                    <a:lstStyle/>
                    <a:p>
                      <a:r>
                        <a:rPr lang="en-US" sz="1400" dirty="0"/>
                        <a:t>MWF1I04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Entrance to Vertical Wien Filter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0.015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123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2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408</Words>
  <Application>Microsoft Office PowerPoint</Application>
  <PresentationFormat>Widescreen</PresentationFormat>
  <Paragraphs>138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CEBAF Injector Drawing &amp; Dimensions – SI Units</vt:lpstr>
      <vt:lpstr>PowerPoint Presentation</vt:lpstr>
      <vt:lpstr>PowerPoint Presentation</vt:lpstr>
      <vt:lpstr>Drawing Pt 1: Gun Front Flange to Valve</vt:lpstr>
      <vt:lpstr>Drawing Pt 2: Valve to Vertical Wien Filter Entrance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CEBAF Drawing &amp; Songsheet</dc:title>
  <dc:creator>Joshua Yoskowitz</dc:creator>
  <cp:lastModifiedBy>Joshua Yoskowitz</cp:lastModifiedBy>
  <cp:revision>115</cp:revision>
  <dcterms:created xsi:type="dcterms:W3CDTF">2019-11-11T18:40:59Z</dcterms:created>
  <dcterms:modified xsi:type="dcterms:W3CDTF">2019-12-11T21:24:02Z</dcterms:modified>
</cp:coreProperties>
</file>